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handoutMasterIdLst>
    <p:handoutMasterId r:id="rId43"/>
  </p:handoutMasterIdLst>
  <p:sldIdLst>
    <p:sldId id="256" r:id="rId2"/>
    <p:sldId id="577" r:id="rId3"/>
    <p:sldId id="656" r:id="rId4"/>
    <p:sldId id="572" r:id="rId5"/>
    <p:sldId id="607" r:id="rId6"/>
    <p:sldId id="606" r:id="rId7"/>
    <p:sldId id="605" r:id="rId8"/>
    <p:sldId id="604" r:id="rId9"/>
    <p:sldId id="608" r:id="rId10"/>
    <p:sldId id="505" r:id="rId11"/>
    <p:sldId id="506" r:id="rId12"/>
    <p:sldId id="2027" r:id="rId13"/>
    <p:sldId id="504" r:id="rId14"/>
    <p:sldId id="633" r:id="rId15"/>
    <p:sldId id="643" r:id="rId16"/>
    <p:sldId id="645" r:id="rId17"/>
    <p:sldId id="647" r:id="rId18"/>
    <p:sldId id="644" r:id="rId19"/>
    <p:sldId id="655" r:id="rId20"/>
    <p:sldId id="649" r:id="rId21"/>
    <p:sldId id="621" r:id="rId22"/>
    <p:sldId id="619" r:id="rId23"/>
    <p:sldId id="630" r:id="rId24"/>
    <p:sldId id="458" r:id="rId25"/>
    <p:sldId id="624" r:id="rId26"/>
    <p:sldId id="622" r:id="rId27"/>
    <p:sldId id="337" r:id="rId28"/>
    <p:sldId id="338" r:id="rId29"/>
    <p:sldId id="625" r:id="rId30"/>
    <p:sldId id="2029" r:id="rId31"/>
    <p:sldId id="2030" r:id="rId32"/>
    <p:sldId id="634" r:id="rId33"/>
    <p:sldId id="635" r:id="rId34"/>
    <p:sldId id="637" r:id="rId35"/>
    <p:sldId id="317" r:id="rId36"/>
    <p:sldId id="318" r:id="rId37"/>
    <p:sldId id="319" r:id="rId38"/>
    <p:sldId id="2028" r:id="rId39"/>
    <p:sldId id="620" r:id="rId40"/>
    <p:sldId id="2025" r:id="rId41"/>
  </p:sldIdLst>
  <p:sldSz cx="9144000" cy="5143500" type="screen16x9"/>
  <p:notesSz cx="6845300" cy="9396413"/>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39">
          <p15:clr>
            <a:srgbClr val="A4A3A4"/>
          </p15:clr>
        </p15:guide>
        <p15:guide id="2" pos="2880">
          <p15:clr>
            <a:srgbClr val="A4A3A4"/>
          </p15:clr>
        </p15:guide>
      </p15:sldGuideLst>
    </p:ext>
    <p:ext uri="{2D200454-40CA-4A62-9FC3-DE9A4176ACB9}">
      <p15:notesGuideLst xmlns:p15="http://schemas.microsoft.com/office/powerpoint/2012/main">
        <p15:guide id="1" orient="horz" pos="2960">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C9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28"/>
    <p:restoredTop sz="69789"/>
  </p:normalViewPr>
  <p:slideViewPr>
    <p:cSldViewPr snapToObjects="1">
      <p:cViewPr varScale="1">
        <p:scale>
          <a:sx n="147" d="100"/>
          <a:sy n="147" d="100"/>
        </p:scale>
        <p:origin x="3528" y="192"/>
      </p:cViewPr>
      <p:guideLst>
        <p:guide orient="horz" pos="323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2080"/>
    </p:cViewPr>
  </p:sorterViewPr>
  <p:notesViewPr>
    <p:cSldViewPr snapToObjects="1">
      <p:cViewPr>
        <p:scale>
          <a:sx n="75" d="100"/>
          <a:sy n="75" d="100"/>
        </p:scale>
        <p:origin x="-1404" y="570"/>
      </p:cViewPr>
      <p:guideLst>
        <p:guide orient="horz" pos="2960"/>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8.emf"/><Relationship Id="rId4"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2694F237-4635-9E40-A9C0-4F58F1ACB696}"/>
              </a:ext>
            </a:extLst>
          </p:cNvPr>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277507" name="Rectangle 3">
            <a:extLst>
              <a:ext uri="{FF2B5EF4-FFF2-40B4-BE49-F238E27FC236}">
                <a16:creationId xmlns:a16="http://schemas.microsoft.com/office/drawing/2014/main" id="{4933FD7A-F7E9-8A4E-A51C-547E02642865}"/>
              </a:ext>
            </a:extLst>
          </p:cNvPr>
          <p:cNvSpPr>
            <a:spLocks noGrp="1" noChangeArrowheads="1"/>
          </p:cNvSpPr>
          <p:nvPr>
            <p:ph type="dt" sz="quarter" idx="1"/>
          </p:nvPr>
        </p:nvSpPr>
        <p:spPr bwMode="auto">
          <a:xfrm>
            <a:off x="3876675"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77508" name="Rectangle 4">
            <a:extLst>
              <a:ext uri="{FF2B5EF4-FFF2-40B4-BE49-F238E27FC236}">
                <a16:creationId xmlns:a16="http://schemas.microsoft.com/office/drawing/2014/main" id="{D57D31B1-A3BA-E341-991C-1A9B5ED412D4}"/>
              </a:ext>
            </a:extLst>
          </p:cNvPr>
          <p:cNvSpPr>
            <a:spLocks noGrp="1" noChangeArrowheads="1"/>
          </p:cNvSpPr>
          <p:nvPr>
            <p:ph type="ftr" sz="quarter" idx="2"/>
          </p:nvPr>
        </p:nvSpPr>
        <p:spPr bwMode="auto">
          <a:xfrm>
            <a:off x="0"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277509" name="Rectangle 5">
            <a:extLst>
              <a:ext uri="{FF2B5EF4-FFF2-40B4-BE49-F238E27FC236}">
                <a16:creationId xmlns:a16="http://schemas.microsoft.com/office/drawing/2014/main" id="{101C2EFC-4101-A846-97F6-6E9BFB251CD1}"/>
              </a:ext>
            </a:extLst>
          </p:cNvPr>
          <p:cNvSpPr>
            <a:spLocks noGrp="1" noChangeArrowheads="1"/>
          </p:cNvSpPr>
          <p:nvPr>
            <p:ph type="sldNum" sz="quarter" idx="3"/>
          </p:nvPr>
        </p:nvSpPr>
        <p:spPr bwMode="auto">
          <a:xfrm>
            <a:off x="3876675"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lvl1pPr>
          </a:lstStyle>
          <a:p>
            <a:fld id="{07224003-4BBE-E840-9010-F13EB27404CE}"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BF3560BE-F5CF-5444-A80E-9490271AF45A}"/>
              </a:ext>
            </a:extLst>
          </p:cNvPr>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96259" name="Rectangle 3">
            <a:extLst>
              <a:ext uri="{FF2B5EF4-FFF2-40B4-BE49-F238E27FC236}">
                <a16:creationId xmlns:a16="http://schemas.microsoft.com/office/drawing/2014/main" id="{A1B3D231-88DD-9D4E-89ED-B585C2BD1648}"/>
              </a:ext>
            </a:extLst>
          </p:cNvPr>
          <p:cNvSpPr>
            <a:spLocks noGrp="1" noChangeArrowheads="1"/>
          </p:cNvSpPr>
          <p:nvPr>
            <p:ph type="dt" idx="1"/>
          </p:nvPr>
        </p:nvSpPr>
        <p:spPr bwMode="auto">
          <a:xfrm>
            <a:off x="3876675" y="0"/>
            <a:ext cx="2967038" cy="469900"/>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4AE51DA4-2E86-3A4A-BB30-6E87CC97DED1}"/>
              </a:ext>
            </a:extLst>
          </p:cNvPr>
          <p:cNvSpPr>
            <a:spLocks noGrp="1" noRot="1" noChangeAspect="1" noChangeArrowheads="1" noTextEdit="1"/>
          </p:cNvSpPr>
          <p:nvPr>
            <p:ph type="sldImg" idx="2"/>
          </p:nvPr>
        </p:nvSpPr>
        <p:spPr bwMode="auto">
          <a:xfrm>
            <a:off x="292100"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1" name="Rectangle 5">
            <a:extLst>
              <a:ext uri="{FF2B5EF4-FFF2-40B4-BE49-F238E27FC236}">
                <a16:creationId xmlns:a16="http://schemas.microsoft.com/office/drawing/2014/main" id="{6715641E-60AA-9B42-A9F3-BC93FCF1D454}"/>
              </a:ext>
            </a:extLst>
          </p:cNvPr>
          <p:cNvSpPr>
            <a:spLocks noGrp="1" noChangeArrowheads="1"/>
          </p:cNvSpPr>
          <p:nvPr>
            <p:ph type="body" sz="quarter" idx="3"/>
          </p:nvPr>
        </p:nvSpPr>
        <p:spPr bwMode="auto">
          <a:xfrm>
            <a:off x="684213" y="4464050"/>
            <a:ext cx="5476875" cy="4227513"/>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6262" name="Rectangle 6">
            <a:extLst>
              <a:ext uri="{FF2B5EF4-FFF2-40B4-BE49-F238E27FC236}">
                <a16:creationId xmlns:a16="http://schemas.microsoft.com/office/drawing/2014/main" id="{1555EE10-A825-D646-84C2-B75C8145E2FE}"/>
              </a:ext>
            </a:extLst>
          </p:cNvPr>
          <p:cNvSpPr>
            <a:spLocks noGrp="1" noChangeArrowheads="1"/>
          </p:cNvSpPr>
          <p:nvPr>
            <p:ph type="ftr" sz="quarter" idx="4"/>
          </p:nvPr>
        </p:nvSpPr>
        <p:spPr bwMode="auto">
          <a:xfrm>
            <a:off x="0"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latin typeface="Arial" charset="0"/>
                <a:ea typeface="+mn-ea"/>
                <a:cs typeface="+mn-cs"/>
              </a:defRPr>
            </a:lvl1pPr>
          </a:lstStyle>
          <a:p>
            <a:pPr>
              <a:defRPr/>
            </a:pPr>
            <a:endParaRPr lang="en-US"/>
          </a:p>
        </p:txBody>
      </p:sp>
      <p:sp>
        <p:nvSpPr>
          <p:cNvPr id="96263" name="Rectangle 7">
            <a:extLst>
              <a:ext uri="{FF2B5EF4-FFF2-40B4-BE49-F238E27FC236}">
                <a16:creationId xmlns:a16="http://schemas.microsoft.com/office/drawing/2014/main" id="{B2D83ECF-0172-E640-9B9E-A7E3552DEEDA}"/>
              </a:ext>
            </a:extLst>
          </p:cNvPr>
          <p:cNvSpPr>
            <a:spLocks noGrp="1" noChangeArrowheads="1"/>
          </p:cNvSpPr>
          <p:nvPr>
            <p:ph type="sldNum" sz="quarter" idx="5"/>
          </p:nvPr>
        </p:nvSpPr>
        <p:spPr bwMode="auto">
          <a:xfrm>
            <a:off x="3876675" y="8924925"/>
            <a:ext cx="2967038" cy="469900"/>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lvl1pPr>
          </a:lstStyle>
          <a:p>
            <a:fld id="{844DEB0E-AF7D-3048-8805-60F1911FB7A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itchFamily="-65" charset="0"/>
        <a:ea typeface="ＭＳ Ｐゴシック" charset="0"/>
        <a:cs typeface="Times New Roman" pitchFamily="-65" charset="0"/>
      </a:defRPr>
    </a:lvl1pPr>
    <a:lvl2pPr marL="4572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2pPr>
    <a:lvl3pPr marL="9144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3pPr>
    <a:lvl4pPr marL="13716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4pPr>
    <a:lvl5pPr marL="1828800" algn="l" rtl="0" eaLnBrk="0" fontAlgn="base" hangingPunct="0">
      <a:spcBef>
        <a:spcPct val="30000"/>
      </a:spcBef>
      <a:spcAft>
        <a:spcPct val="0"/>
      </a:spcAft>
      <a:defRPr sz="1200" kern="1200">
        <a:solidFill>
          <a:schemeClr val="tx1"/>
        </a:solidFill>
        <a:latin typeface="Arial" pitchFamily="-65" charset="0"/>
        <a:ea typeface="Times New Roman" pitchFamily="-65" charset="0"/>
        <a:cs typeface="Times New Roman" pitchFamily="-65"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4">
            <a:extLst>
              <a:ext uri="{FF2B5EF4-FFF2-40B4-BE49-F238E27FC236}">
                <a16:creationId xmlns:a16="http://schemas.microsoft.com/office/drawing/2014/main" id="{BAB4E85C-1F65-F14B-A803-B2297F53FDB4}"/>
              </a:ext>
            </a:extLst>
          </p:cNvPr>
          <p:cNvSpPr>
            <a:spLocks noGrp="1" noChangeArrowheads="1"/>
          </p:cNvSpPr>
          <p:nvPr>
            <p:ph type="dt" sz="quarter" idx="1"/>
          </p:nvPr>
        </p:nvSpPr>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9pPr>
          </a:lstStyle>
          <a:p>
            <a:pPr>
              <a:spcBef>
                <a:spcPct val="0"/>
              </a:spcBef>
              <a:buClrTx/>
              <a:buFontTx/>
              <a:buNone/>
              <a:defRPr/>
            </a:pPr>
            <a:r>
              <a:rPr lang="en-US" altLang="en-US"/>
              <a:t>04/03/18</a:t>
            </a:r>
          </a:p>
        </p:txBody>
      </p:sp>
      <p:sp>
        <p:nvSpPr>
          <p:cNvPr id="19459" name="Rectangle 8">
            <a:extLst>
              <a:ext uri="{FF2B5EF4-FFF2-40B4-BE49-F238E27FC236}">
                <a16:creationId xmlns:a16="http://schemas.microsoft.com/office/drawing/2014/main" id="{140F49DD-5D33-CD44-BC30-6E366ED2BF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1pPr>
            <a:lvl2pPr marL="742950" indent="-28575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2pPr>
            <a:lvl3pPr marL="11430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3pPr>
            <a:lvl4pPr marL="16002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Lst>
              <a:defRPr sz="2000">
                <a:solidFill>
                  <a:schemeClr val="tx1"/>
                </a:solidFill>
                <a:latin typeface="Arial" panose="020B0604020202020204" pitchFamily="34" charset="0"/>
                <a:ea typeface="ＭＳ Ｐゴシック" panose="020B0600070205080204" pitchFamily="34" charset="-128"/>
              </a:defRPr>
            </a:lvl9pPr>
          </a:lstStyle>
          <a:p>
            <a:pPr>
              <a:buSzPct val="100000"/>
            </a:pPr>
            <a:fld id="{7D497164-C904-E44F-BF27-0D6F07A67EA5}" type="slidenum">
              <a:rPr lang="en-US" altLang="en-US" sz="1200">
                <a:solidFill>
                  <a:srgbClr val="000000"/>
                </a:solidFill>
                <a:latin typeface="Times New Roman" panose="02020603050405020304" pitchFamily="18" charset="0"/>
              </a:rPr>
              <a:pPr>
                <a:buSzPct val="100000"/>
              </a:pPr>
              <a:t>1</a:t>
            </a:fld>
            <a:endParaRPr lang="en-US" altLang="en-US" sz="1200">
              <a:solidFill>
                <a:srgbClr val="000000"/>
              </a:solidFill>
              <a:latin typeface="Times New Roman" panose="02020603050405020304" pitchFamily="18" charset="0"/>
            </a:endParaRPr>
          </a:p>
        </p:txBody>
      </p:sp>
      <p:sp>
        <p:nvSpPr>
          <p:cNvPr id="19460" name="Text Box 1">
            <a:extLst>
              <a:ext uri="{FF2B5EF4-FFF2-40B4-BE49-F238E27FC236}">
                <a16:creationId xmlns:a16="http://schemas.microsoft.com/office/drawing/2014/main" id="{CC411B7F-C770-264F-82B4-8F4AAB50AC7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1" name="Text Box 2">
            <a:extLst>
              <a:ext uri="{FF2B5EF4-FFF2-40B4-BE49-F238E27FC236}">
                <a16:creationId xmlns:a16="http://schemas.microsoft.com/office/drawing/2014/main" id="{3F1E2DC3-B740-FE4A-BBC9-56D0037DFA1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63121BFA-BDF9-284C-B755-061F35D59BEC}"/>
              </a:ext>
            </a:extLst>
          </p:cNvPr>
          <p:cNvSpPr>
            <a:spLocks noGrp="1" noRot="1" noChangeAspect="1"/>
          </p:cNvSpPr>
          <p:nvPr>
            <p:ph type="sldImg"/>
          </p:nvPr>
        </p:nvSpPr>
        <p:spPr>
          <a:ln/>
        </p:spPr>
      </p:sp>
      <p:sp>
        <p:nvSpPr>
          <p:cNvPr id="22530" name="Notes Placeholder 2">
            <a:extLst>
              <a:ext uri="{FF2B5EF4-FFF2-40B4-BE49-F238E27FC236}">
                <a16:creationId xmlns:a16="http://schemas.microsoft.com/office/drawing/2014/main" id="{05284B22-1495-7346-A5B1-69127A24027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“width” of A is W/2, so area is (3/8)*W^2</a:t>
            </a:r>
          </a:p>
        </p:txBody>
      </p:sp>
      <p:sp>
        <p:nvSpPr>
          <p:cNvPr id="22531" name="Slide Number Placeholder 3">
            <a:extLst>
              <a:ext uri="{FF2B5EF4-FFF2-40B4-BE49-F238E27FC236}">
                <a16:creationId xmlns:a16="http://schemas.microsoft.com/office/drawing/2014/main" id="{9E8A537D-CAC9-D349-843A-CA702230965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552AAEB7-B9BB-694C-81D8-E6A65E623B35}" type="slidenum">
              <a:rPr lang="en-US" altLang="en-US" sz="1100">
                <a:latin typeface="Times New Roman" panose="02020603050405020304" pitchFamily="18" charset="0"/>
              </a:rPr>
              <a:pPr/>
              <a:t>12</a:t>
            </a:fld>
            <a:endParaRPr lang="en-US" altLang="en-US" sz="1100">
              <a:latin typeface="Times New Roman" panose="02020603050405020304" pitchFamily="18" charset="0"/>
            </a:endParaRPr>
          </a:p>
        </p:txBody>
      </p:sp>
    </p:spTree>
    <p:extLst>
      <p:ext uri="{BB962C8B-B14F-4D97-AF65-F5344CB8AC3E}">
        <p14:creationId xmlns:p14="http://schemas.microsoft.com/office/powerpoint/2010/main" val="3326189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571D0CAA-A6F9-9A4B-B097-C6AC567D46A7}"/>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28EEBBB0-3103-074F-829A-B8F982CBF73D}"/>
              </a:ext>
            </a:extLst>
          </p:cNvPr>
          <p:cNvSpPr>
            <a:spLocks noGrp="1"/>
          </p:cNvSpPr>
          <p:nvPr>
            <p:ph type="body" idx="1"/>
          </p:nvPr>
        </p:nvSpPr>
        <p:spPr/>
        <p:txBody>
          <a:bodyPr/>
          <a:lstStyle/>
          <a:p>
            <a:pPr marL="457200" indent="-457200">
              <a:defRPr/>
            </a:pPr>
            <a:r>
              <a:rPr lang="en-US" altLang="ja-JP" dirty="0">
                <a:solidFill>
                  <a:schemeClr val="accent1"/>
                </a:solidFill>
                <a:latin typeface="Calibri" charset="0"/>
              </a:rPr>
              <a:t>Long RTT flows are penalized:  If we double the RTT we can expect the rate to halve!  This is clearly not a good property and is often identified as a weakness of the AIMD approach.</a:t>
            </a:r>
          </a:p>
          <a:p>
            <a:pPr marL="457200" indent="-457200">
              <a:defRPr/>
            </a:pPr>
            <a:endParaRPr lang="en-US" altLang="ja-JP" dirty="0">
              <a:solidFill>
                <a:schemeClr val="accent1"/>
              </a:solidFill>
              <a:latin typeface="Calibri" charset="0"/>
            </a:endParaRPr>
          </a:p>
          <a:p>
            <a:pPr marL="457200" indent="-457200">
              <a:defRPr/>
            </a:pPr>
            <a:r>
              <a:rPr lang="en-US" altLang="ja-JP" dirty="0">
                <a:solidFill>
                  <a:schemeClr val="accent1"/>
                </a:solidFill>
                <a:latin typeface="Calibri" charset="0"/>
              </a:rPr>
              <a:t>Similarly, the rate is very sensitive to the </a:t>
            </a:r>
          </a:p>
          <a:p>
            <a:pPr>
              <a:defRPr/>
            </a:pPr>
            <a:r>
              <a:rPr lang="en-US" dirty="0"/>
              <a:t>R1/R2  = sqrt( p2/p1 ). i.e. if p2 = 4%, p1 = 1%, then the rate is HALVED.</a:t>
            </a:r>
          </a:p>
        </p:txBody>
      </p:sp>
      <p:sp>
        <p:nvSpPr>
          <p:cNvPr id="24579" name="Slide Number Placeholder 3">
            <a:extLst>
              <a:ext uri="{FF2B5EF4-FFF2-40B4-BE49-F238E27FC236}">
                <a16:creationId xmlns:a16="http://schemas.microsoft.com/office/drawing/2014/main" id="{4748298A-E712-AF43-897B-5210634D9C2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FFCC608D-84C3-8745-9200-7FE090254E60}" type="slidenum">
              <a:rPr lang="en-US" altLang="en-US" sz="1100">
                <a:latin typeface="Times New Roman" panose="02020603050405020304" pitchFamily="18" charset="0"/>
              </a:rPr>
              <a:pPr/>
              <a:t>13</a:t>
            </a:fld>
            <a:endParaRPr lang="en-US" altLang="en-US" sz="1100">
              <a:latin typeface="Times New Roman" panose="02020603050405020304" pitchFamily="18" charset="0"/>
            </a:endParaRPr>
          </a:p>
        </p:txBody>
      </p:sp>
    </p:spTree>
    <p:extLst>
      <p:ext uri="{BB962C8B-B14F-4D97-AF65-F5344CB8AC3E}">
        <p14:creationId xmlns:p14="http://schemas.microsoft.com/office/powerpoint/2010/main" val="803900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DFA36A-15C4-194E-8BEC-8B7EFFC07B69}" type="slidenum">
              <a:rPr lang="en-US" smtClean="0"/>
              <a:t>14</a:t>
            </a:fld>
            <a:endParaRPr lang="en-US"/>
          </a:p>
        </p:txBody>
      </p:sp>
    </p:spTree>
    <p:extLst>
      <p:ext uri="{BB962C8B-B14F-4D97-AF65-F5344CB8AC3E}">
        <p14:creationId xmlns:p14="http://schemas.microsoft.com/office/powerpoint/2010/main" val="416063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DFA36A-15C4-194E-8BEC-8B7EFFC07B69}" type="slidenum">
              <a:rPr lang="en-US" smtClean="0"/>
              <a:t>20</a:t>
            </a:fld>
            <a:endParaRPr lang="en-US"/>
          </a:p>
        </p:txBody>
      </p:sp>
    </p:spTree>
    <p:extLst>
      <p:ext uri="{BB962C8B-B14F-4D97-AF65-F5344CB8AC3E}">
        <p14:creationId xmlns:p14="http://schemas.microsoft.com/office/powerpoint/2010/main" val="113426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their landmark paper in 1988, Van Jacobson and Mike </a:t>
            </a:r>
            <a:r>
              <a:rPr lang="en-US" dirty="0" err="1"/>
              <a:t>Karels</a:t>
            </a:r>
            <a:r>
              <a:rPr lang="en-US" dirty="0"/>
              <a:t> described how AIMD and slow start had been added to TCP for congestion control, based on the AIMD proposal from Raj Jain’s technical report the year before.</a:t>
            </a:r>
          </a:p>
          <a:p>
            <a:r>
              <a:rPr lang="en-US" dirty="0"/>
              <a:t>In 1994, Curtis Villamizar and Cheng Song reported their work to make TCP work well in ANSNET, with and without RED. One of their conclusions is that you need a buffer size of 2T * C or the BDP to maintain 100% utilization of the bottleneck. </a:t>
            </a:r>
            <a:r>
              <a:rPr lang="en-US" b="1" dirty="0"/>
              <a:t>This result became widely cited  and became widely assumed to be correct. And m</a:t>
            </a:r>
            <a:r>
              <a:rPr lang="en-US" dirty="0"/>
              <a:t>any router manufacturers  still quote this result to say that you need a BDP of buffering in a router. </a:t>
            </a:r>
          </a:p>
          <a:p>
            <a:r>
              <a:rPr lang="en-US" dirty="0"/>
              <a:t>This has the worrying effect of doubling the RTT if the bottleneck is congested; and even more so if all the routers along the path have a full BDP of buffer and are congested. </a:t>
            </a:r>
          </a:p>
          <a:p>
            <a:endParaRPr lang="en-US" dirty="0"/>
          </a:p>
          <a:p>
            <a:r>
              <a:rPr lang="en-US" dirty="0"/>
              <a:t>Before we get stuck into the details, and try to understand how big the buffer should be in different situations, I thought it would be useful to revisit where this result comes from. Why is it widely assumed we need a BDP of buffering in a router? </a:t>
            </a:r>
          </a:p>
          <a:p>
            <a:endParaRPr lang="en-US" dirty="0"/>
          </a:p>
          <a:p>
            <a:r>
              <a:rPr lang="en-US" dirty="0"/>
              <a:t>As I will explain, it’s a somewhat arbitrary artifact of the decision to divide the window size by 2 upon a packet loss. Let’s see why….</a:t>
            </a:r>
          </a:p>
        </p:txBody>
      </p:sp>
      <p:sp>
        <p:nvSpPr>
          <p:cNvPr id="4" name="Slide Number Placeholder 3"/>
          <p:cNvSpPr>
            <a:spLocks noGrp="1"/>
          </p:cNvSpPr>
          <p:nvPr>
            <p:ph type="sldNum" sz="quarter" idx="5"/>
          </p:nvPr>
        </p:nvSpPr>
        <p:spPr/>
        <p:txBody>
          <a:bodyPr/>
          <a:lstStyle/>
          <a:p>
            <a:fld id="{92DFA36A-15C4-194E-8BEC-8B7EFFC07B69}" type="slidenum">
              <a:rPr lang="en-US" smtClean="0"/>
              <a:t>21</a:t>
            </a:fld>
            <a:endParaRPr lang="en-US"/>
          </a:p>
        </p:txBody>
      </p:sp>
    </p:spTree>
    <p:extLst>
      <p:ext uri="{BB962C8B-B14F-4D97-AF65-F5344CB8AC3E}">
        <p14:creationId xmlns:p14="http://schemas.microsoft.com/office/powerpoint/2010/main" val="3788035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top right we have a simple network with one bottleneck link, carrying a single TCP flow.</a:t>
            </a:r>
          </a:p>
          <a:p>
            <a:r>
              <a:rPr lang="en-US" dirty="0"/>
              <a:t>Let’s see what buffer size we need, in order to keep the bottleneck link busy 100% of the time.  </a:t>
            </a:r>
          </a:p>
          <a:p>
            <a:r>
              <a:rPr lang="en-US" dirty="0"/>
              <a:t>The graph shows a single sawtooth of the congestion window, varying from its max W-hat and halving each time a packet is dropped.</a:t>
            </a:r>
          </a:p>
        </p:txBody>
      </p:sp>
      <p:sp>
        <p:nvSpPr>
          <p:cNvPr id="4" name="Slide Number Placeholder 3"/>
          <p:cNvSpPr>
            <a:spLocks noGrp="1"/>
          </p:cNvSpPr>
          <p:nvPr>
            <p:ph type="sldNum" sz="quarter" idx="5"/>
          </p:nvPr>
        </p:nvSpPr>
        <p:spPr/>
        <p:txBody>
          <a:bodyPr/>
          <a:lstStyle/>
          <a:p>
            <a:fld id="{92DFA36A-15C4-194E-8BEC-8B7EFFC07B69}" type="slidenum">
              <a:rPr lang="en-US" smtClean="0"/>
              <a:t>22</a:t>
            </a:fld>
            <a:endParaRPr lang="en-US"/>
          </a:p>
        </p:txBody>
      </p:sp>
    </p:spTree>
    <p:extLst>
      <p:ext uri="{BB962C8B-B14F-4D97-AF65-F5344CB8AC3E}">
        <p14:creationId xmlns:p14="http://schemas.microsoft.com/office/powerpoint/2010/main" val="22167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bottom of the sawtooth, the buffer just hits empty and, </a:t>
            </a:r>
            <a:r>
              <a:rPr lang="en-US" u="sng" dirty="0"/>
              <a:t>round trip time is at its minimum, which we call 2T</a:t>
            </a:r>
            <a:r>
              <a:rPr lang="en-US" dirty="0"/>
              <a:t>. Each time a full window of packets is acknowledged, the window is incremented by one. Each time, the RTT also increases by one packet, because the queue always has one more packet in it. Until we reach the maximum window size. At this point, the buffer is full and the RTT equals 2T + B/C, the time for a packet to go through the buffer B/C plus the min RTT.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the link is full all the time all along the sawtooth from the bottom to the top, so we know the throughput is C all the time and the bottleneck link never goes idle.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next RTT a packet is dropped and TCP halves </a:t>
            </a:r>
            <a:r>
              <a:rPr lang="en-US" dirty="0" err="1"/>
              <a:t>cwnd</a:t>
            </a:r>
            <a:r>
              <a:rPr lang="en-US" dirty="0"/>
              <a:t>. At this point, the buffer drains and the RTT is back to the minimum RTT again. But the bottleneck link never goes empty.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equating the capacity at (1) and (2) we easily conclude that B = 2T * C or the BDP.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2DFA36A-15C4-194E-8BEC-8B7EFFC07B69}" type="slidenum">
              <a:rPr lang="en-US" smtClean="0"/>
              <a:t>23</a:t>
            </a:fld>
            <a:endParaRPr lang="en-US"/>
          </a:p>
        </p:txBody>
      </p:sp>
    </p:spTree>
    <p:extLst>
      <p:ext uri="{BB962C8B-B14F-4D97-AF65-F5344CB8AC3E}">
        <p14:creationId xmlns:p14="http://schemas.microsoft.com/office/powerpoint/2010/main" val="1678330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charset="0"/>
                <a:ea typeface="ＭＳ Ｐゴシック" charset="0"/>
                <a:cs typeface="ＭＳ Ｐゴシック" charset="0"/>
              </a:defRPr>
            </a:lvl1pPr>
            <a:lvl2pPr marL="742950" indent="-285750" defTabSz="903288">
              <a:defRPr sz="2400">
                <a:solidFill>
                  <a:schemeClr val="tx1"/>
                </a:solidFill>
                <a:latin typeface="Comic Sans MS" charset="0"/>
                <a:ea typeface="ＭＳ Ｐゴシック" charset="0"/>
              </a:defRPr>
            </a:lvl2pPr>
            <a:lvl3pPr marL="1143000" indent="-228600" defTabSz="903288">
              <a:defRPr sz="2400">
                <a:solidFill>
                  <a:schemeClr val="tx1"/>
                </a:solidFill>
                <a:latin typeface="Comic Sans MS" charset="0"/>
                <a:ea typeface="ＭＳ Ｐゴシック" charset="0"/>
              </a:defRPr>
            </a:lvl3pPr>
            <a:lvl4pPr marL="1600200" indent="-228600" defTabSz="903288">
              <a:defRPr sz="2400">
                <a:solidFill>
                  <a:schemeClr val="tx1"/>
                </a:solidFill>
                <a:latin typeface="Comic Sans MS" charset="0"/>
                <a:ea typeface="ＭＳ Ｐゴシック" charset="0"/>
              </a:defRPr>
            </a:lvl4pPr>
            <a:lvl5pPr marL="2057400" indent="-228600" defTabSz="903288">
              <a:defRPr sz="2400">
                <a:solidFill>
                  <a:schemeClr val="tx1"/>
                </a:solidFill>
                <a:latin typeface="Comic Sans MS" charset="0"/>
                <a:ea typeface="ＭＳ Ｐゴシック" charset="0"/>
              </a:defRPr>
            </a:lvl5pPr>
            <a:lvl6pPr marL="2514600" indent="-228600" defTabSz="903288"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03288"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03288"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03288" eaLnBrk="0" fontAlgn="base" hangingPunct="0">
              <a:spcBef>
                <a:spcPct val="0"/>
              </a:spcBef>
              <a:spcAft>
                <a:spcPct val="0"/>
              </a:spcAft>
              <a:defRPr sz="2400">
                <a:solidFill>
                  <a:schemeClr val="tx1"/>
                </a:solidFill>
                <a:latin typeface="Comic Sans MS" charset="0"/>
                <a:ea typeface="ＭＳ Ｐゴシック" charset="0"/>
              </a:defRPr>
            </a:lvl9pPr>
          </a:lstStyle>
          <a:p>
            <a:fld id="{45BAB335-05D9-F14D-B0B7-F02DEAF4C799}" type="slidenum">
              <a:rPr lang="en-US" sz="1100">
                <a:latin typeface="Times New Roman" charset="0"/>
              </a:rPr>
              <a:pPr/>
              <a:t>24</a:t>
            </a:fld>
            <a:endParaRPr lang="en-US" sz="1100">
              <a:latin typeface="Times New Roman" charset="0"/>
            </a:endParaRPr>
          </a:p>
        </p:txBody>
      </p:sp>
      <p:sp>
        <p:nvSpPr>
          <p:cNvPr id="41987" name="Rectangle 2"/>
          <p:cNvSpPr>
            <a:spLocks noGrp="1" noRot="1" noChangeAspect="1" noChangeArrowheads="1" noTextEdit="1"/>
          </p:cNvSpPr>
          <p:nvPr>
            <p:ph type="sldImg"/>
          </p:nvPr>
        </p:nvSpPr>
        <p:spPr>
          <a:xfrm>
            <a:off x="560388" y="939800"/>
            <a:ext cx="5726112" cy="3222625"/>
          </a:xfrm>
          <a:solidFill>
            <a:srgbClr val="FFFFFF"/>
          </a:solidFill>
          <a:ln/>
        </p:spPr>
      </p:sp>
      <p:sp>
        <p:nvSpPr>
          <p:cNvPr id="41988" name="Text Box 3"/>
          <p:cNvSpPr>
            <a:spLocks noGrp="1" noChangeArrowheads="1"/>
          </p:cNvSpPr>
          <p:nvPr>
            <p:ph type="body" idx="1"/>
          </p:nvPr>
        </p:nvSpPr>
        <p:spPr>
          <a:xfrm>
            <a:off x="1044575" y="4473575"/>
            <a:ext cx="4760913" cy="35750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pPr lvl="0" defTabSz="449263">
              <a:buFontTx/>
              <a:buChar char="•"/>
            </a:pPr>
            <a:endParaRPr lang="en-US" dirty="0">
              <a:latin typeface="Arial" charset="0"/>
            </a:endParaRPr>
          </a:p>
          <a:p>
            <a:pPr lvl="0" defTabSz="449263">
              <a:buFontTx/>
              <a:buNone/>
            </a:pPr>
            <a:r>
              <a:rPr lang="en-US" dirty="0">
                <a:latin typeface="Arial" charset="0"/>
              </a:rPr>
              <a:t>This is what we see if we simulate, emulate or measure the time evolution of a single TCP flow. These graphs are from </a:t>
            </a:r>
            <a:r>
              <a:rPr lang="en-US" dirty="0" err="1">
                <a:latin typeface="Arial" charset="0"/>
              </a:rPr>
              <a:t>Mininet</a:t>
            </a:r>
            <a:r>
              <a:rPr lang="en-US" dirty="0">
                <a:latin typeface="Arial" charset="0"/>
              </a:rPr>
              <a:t>. </a:t>
            </a:r>
          </a:p>
          <a:p>
            <a:pPr lvl="0" defTabSz="449263">
              <a:buFontTx/>
              <a:buNone/>
            </a:pPr>
            <a:r>
              <a:rPr lang="en-US" dirty="0">
                <a:latin typeface="Arial" charset="0"/>
              </a:rPr>
              <a:t>On the left, we have exactly 1 BDP of buffering. The Buffer occupancy.- the red line in the middle – exactly tracks the Congestion Window. And so the ratio of the two, which is the utilization of the bottleneck link stays </a:t>
            </a:r>
            <a:r>
              <a:rPr lang="en-US" dirty="0" err="1">
                <a:latin typeface="Arial" charset="0"/>
              </a:rPr>
              <a:t>contant</a:t>
            </a:r>
            <a:r>
              <a:rPr lang="en-US" dirty="0">
                <a:latin typeface="Arial" charset="0"/>
              </a:rPr>
              <a:t> all the time. </a:t>
            </a:r>
          </a:p>
          <a:p>
            <a:pPr lvl="0" defTabSz="449263">
              <a:buFontTx/>
              <a:buNone/>
            </a:pPr>
            <a:endParaRPr lang="en-US" dirty="0">
              <a:latin typeface="Arial" charset="0"/>
            </a:endParaRPr>
          </a:p>
          <a:p>
            <a:pPr defTabSz="449263">
              <a:buFontTx/>
              <a:buNone/>
            </a:pPr>
            <a:r>
              <a:rPr lang="en-US" dirty="0">
                <a:latin typeface="Arial" charset="0"/>
              </a:rPr>
              <a:t>If we make the buffer smaller than the BDP, the buffer goes empty once per sawtooth. And hence W/RTT can fall below C and the bottleneck link goes unnecessarily idle. </a:t>
            </a:r>
          </a:p>
        </p:txBody>
      </p:sp>
    </p:spTree>
    <p:extLst>
      <p:ext uri="{BB962C8B-B14F-4D97-AF65-F5344CB8AC3E}">
        <p14:creationId xmlns:p14="http://schemas.microsoft.com/office/powerpoint/2010/main" val="1448879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the buffer size equation is a direct consequence of how TCP works. In particular, because the window sized is halved each time there is a drop. </a:t>
            </a:r>
          </a:p>
          <a:p>
            <a:endParaRPr lang="en-US" dirty="0"/>
          </a:p>
          <a:p>
            <a:r>
              <a:rPr lang="en-US" dirty="0"/>
              <a:t>In the standard case, where </a:t>
            </a:r>
            <a:r>
              <a:rPr lang="en-US" dirty="0" err="1"/>
              <a:t>cwnd</a:t>
            </a:r>
            <a:r>
              <a:rPr lang="en-US" dirty="0"/>
              <a:t> is halved, it can lead to large buffers for a single flow. For example, if the minimum RTT is 100ms, a 10Gb/s link needs a 1Gbit (or 125Mbyte) buffer right before it.</a:t>
            </a:r>
          </a:p>
          <a:p>
            <a:endParaRPr lang="en-US" dirty="0"/>
          </a:p>
          <a:p>
            <a:r>
              <a:rPr lang="en-US" dirty="0"/>
              <a:t>It’s worth asking how big the buffer would need to be if </a:t>
            </a:r>
            <a:r>
              <a:rPr lang="en-US" dirty="0" err="1"/>
              <a:t>TCPdivided</a:t>
            </a:r>
            <a:r>
              <a:rPr lang="en-US" dirty="0"/>
              <a:t> </a:t>
            </a:r>
            <a:r>
              <a:rPr lang="en-US" dirty="0" err="1"/>
              <a:t>cwnd</a:t>
            </a:r>
            <a:r>
              <a:rPr lang="en-US" dirty="0"/>
              <a:t> by a different factor, instead of two.</a:t>
            </a:r>
          </a:p>
          <a:p>
            <a:r>
              <a:rPr lang="en-US" dirty="0"/>
              <a:t>It’s easy to deduce that if TCP divided </a:t>
            </a:r>
            <a:r>
              <a:rPr lang="en-US" dirty="0" err="1"/>
              <a:t>cwnd</a:t>
            </a:r>
            <a:r>
              <a:rPr lang="en-US" dirty="0"/>
              <a:t> by k on a drop, then we need this sized buffer. For example, if TCP divided </a:t>
            </a:r>
            <a:r>
              <a:rPr lang="en-US" dirty="0" err="1"/>
              <a:t>cwnd</a:t>
            </a:r>
            <a:r>
              <a:rPr lang="en-US" dirty="0"/>
              <a:t> by 1.5 instead of 2, the buffer size can be halved, while still maintaining 100% utilization of the bottleneck link.</a:t>
            </a:r>
          </a:p>
          <a:p>
            <a:r>
              <a:rPr lang="en-US" dirty="0"/>
              <a:t>The original Raj Jain paper had proposed dividing by 1.14, which means the buffer could be reduced by another factor of 3 to just 140Mbits, or less than 20Mbytes.</a:t>
            </a:r>
          </a:p>
          <a:p>
            <a:endParaRPr lang="en-US" dirty="0"/>
          </a:p>
          <a:p>
            <a:r>
              <a:rPr lang="en-US" dirty="0"/>
              <a:t>Finally, it’s worth wondering why the buffer size has a factor of RTT in it </a:t>
            </a:r>
            <a:r>
              <a:rPr lang="en-US" b="1" dirty="0"/>
              <a:t>at all. </a:t>
            </a:r>
            <a:r>
              <a:rPr lang="en-US" dirty="0"/>
              <a:t>Why does the buffer size depend on RTT? If the end host measures and knows the min RTT, it can pick k = 1 + a/</a:t>
            </a:r>
            <a:r>
              <a:rPr lang="en-US" dirty="0" err="1"/>
              <a:t>minRTT</a:t>
            </a:r>
            <a:r>
              <a:rPr lang="en-US" dirty="0"/>
              <a:t>, which means the buffer size now only depends on C.  For example, if we pick a = 0.01, then the buffer size could be reduced to 50Mbits or about 6 Mbytes.</a:t>
            </a:r>
          </a:p>
        </p:txBody>
      </p:sp>
      <p:sp>
        <p:nvSpPr>
          <p:cNvPr id="4" name="Slide Number Placeholder 3"/>
          <p:cNvSpPr>
            <a:spLocks noGrp="1"/>
          </p:cNvSpPr>
          <p:nvPr>
            <p:ph type="sldNum" sz="quarter" idx="5"/>
          </p:nvPr>
        </p:nvSpPr>
        <p:spPr/>
        <p:txBody>
          <a:bodyPr/>
          <a:lstStyle/>
          <a:p>
            <a:fld id="{92DFA36A-15C4-194E-8BEC-8B7EFFC07B69}" type="slidenum">
              <a:rPr lang="en-US" smtClean="0"/>
              <a:t>25</a:t>
            </a:fld>
            <a:endParaRPr lang="en-US"/>
          </a:p>
        </p:txBody>
      </p:sp>
    </p:spTree>
    <p:extLst>
      <p:ext uri="{BB962C8B-B14F-4D97-AF65-F5344CB8AC3E}">
        <p14:creationId xmlns:p14="http://schemas.microsoft.com/office/powerpoint/2010/main" val="2481277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results hold for a single flow. But real networks carry lots of flows, particularly big backbone networks and data-center networks. </a:t>
            </a:r>
          </a:p>
          <a:p>
            <a:endParaRPr lang="en-US" dirty="0"/>
          </a:p>
          <a:p>
            <a:r>
              <a:rPr lang="en-US" dirty="0"/>
              <a:t>When Guido Appenzeller was doing his PhD in 2004 we were wondering how big a buffer we need if a network is carrying lots of TCP flows.  This led to the result that if the TCP flows are long-lived and not synchronized with each other, the buffer size can be reduced by the square root of N, where N is the number of long-lived flows. </a:t>
            </a:r>
          </a:p>
        </p:txBody>
      </p:sp>
      <p:sp>
        <p:nvSpPr>
          <p:cNvPr id="4" name="Slide Number Placeholder 3"/>
          <p:cNvSpPr>
            <a:spLocks noGrp="1"/>
          </p:cNvSpPr>
          <p:nvPr>
            <p:ph type="sldNum" sz="quarter" idx="5"/>
          </p:nvPr>
        </p:nvSpPr>
        <p:spPr/>
        <p:txBody>
          <a:bodyPr/>
          <a:lstStyle/>
          <a:p>
            <a:fld id="{92DFA36A-15C4-194E-8BEC-8B7EFFC07B69}" type="slidenum">
              <a:rPr lang="en-US" smtClean="0"/>
              <a:t>26</a:t>
            </a:fld>
            <a:endParaRPr lang="en-US"/>
          </a:p>
        </p:txBody>
      </p:sp>
    </p:spTree>
    <p:extLst>
      <p:ext uri="{BB962C8B-B14F-4D97-AF65-F5344CB8AC3E}">
        <p14:creationId xmlns:p14="http://schemas.microsoft.com/office/powerpoint/2010/main" val="306699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FA878E56-8693-AC44-80C6-6092DD0A1A33}"/>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5F318ECD-54FA-ED4D-A60B-4FA2393A3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36867" name="Slide Number Placeholder 3">
            <a:extLst>
              <a:ext uri="{FF2B5EF4-FFF2-40B4-BE49-F238E27FC236}">
                <a16:creationId xmlns:a16="http://schemas.microsoft.com/office/drawing/2014/main" id="{3C21128D-D0FD-F24E-94EA-BFFA1CB47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C43D4B6-BA0C-B041-84C1-4D2E20E0D97D}" type="slidenum">
              <a:rPr lang="en-US" altLang="en-US" sz="1200"/>
              <a:pPr/>
              <a:t>2</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96EBD790-8C9D-1049-A593-F19C6245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B964657-41DB-1E43-ABDB-D88480983E41}" type="slidenum">
              <a:rPr lang="en-US" altLang="en-US" sz="1200"/>
              <a:pPr eaLnBrk="1" hangingPunct="1"/>
              <a:t>27</a:t>
            </a:fld>
            <a:endParaRPr lang="en-US" altLang="en-US" sz="1200"/>
          </a:p>
        </p:txBody>
      </p:sp>
      <p:sp>
        <p:nvSpPr>
          <p:cNvPr id="27650" name="Rectangle 2">
            <a:extLst>
              <a:ext uri="{FF2B5EF4-FFF2-40B4-BE49-F238E27FC236}">
                <a16:creationId xmlns:a16="http://schemas.microsoft.com/office/drawing/2014/main" id="{7117A01D-690A-4C40-A1D2-25339DBF4805}"/>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C46F3F58-ADCA-B442-AAD0-CAAFE0B557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3880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FACFFC50-79F8-F444-BD14-E4DE0DA02A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7A5C361-5145-2545-B9F3-A51EE273B748}" type="slidenum">
              <a:rPr lang="en-US" altLang="en-US" sz="1200"/>
              <a:pPr eaLnBrk="1" hangingPunct="1"/>
              <a:t>28</a:t>
            </a:fld>
            <a:endParaRPr lang="en-US" altLang="en-US" sz="1200"/>
          </a:p>
        </p:txBody>
      </p:sp>
      <p:sp>
        <p:nvSpPr>
          <p:cNvPr id="29698" name="Rectangle 2">
            <a:extLst>
              <a:ext uri="{FF2B5EF4-FFF2-40B4-BE49-F238E27FC236}">
                <a16:creationId xmlns:a16="http://schemas.microsoft.com/office/drawing/2014/main" id="{55343D6F-12F8-F44B-8C74-988E07A5D49E}"/>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E78409AA-0E2E-F74F-AE59-EED4C2EBAB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dirty="0">
                <a:latin typeface="Arial" panose="020B0604020202020204" pitchFamily="34" charset="0"/>
                <a:ea typeface="ＭＳ Ｐゴシック" panose="020B0600070205080204" pitchFamily="34" charset="-128"/>
              </a:rPr>
              <a:t>The rule of thumb for buffer sizing is based on a single TCP flow.</a:t>
            </a:r>
          </a:p>
          <a:p>
            <a:pPr>
              <a:buFontTx/>
              <a:buChar char="•"/>
            </a:pPr>
            <a:r>
              <a:rPr lang="en-US" altLang="en-US" dirty="0">
                <a:latin typeface="Arial" panose="020B0604020202020204" pitchFamily="34" charset="0"/>
                <a:ea typeface="ＭＳ Ｐゴシック" panose="020B0600070205080204" pitchFamily="34" charset="-128"/>
              </a:rPr>
              <a:t>In the core of the Internet we have thousands of flows going though each link.</a:t>
            </a:r>
          </a:p>
          <a:p>
            <a:pPr>
              <a:buFontTx/>
              <a:buChar char="•"/>
            </a:pPr>
            <a:r>
              <a:rPr lang="en-US" altLang="en-US" dirty="0">
                <a:latin typeface="Arial" panose="020B0604020202020204" pitchFamily="34" charset="0"/>
                <a:ea typeface="ＭＳ Ｐゴシック" panose="020B0600070205080204" pitchFamily="34" charset="-128"/>
              </a:rPr>
              <a:t>The buffer size we need here is inversely proportional to the variance of sum of these flows.</a:t>
            </a:r>
          </a:p>
          <a:p>
            <a:pPr>
              <a:buFontTx/>
              <a:buChar char="•"/>
            </a:pPr>
            <a:r>
              <a:rPr lang="en-US" altLang="en-US" dirty="0">
                <a:latin typeface="Arial" panose="020B0604020202020204" pitchFamily="34" charset="0"/>
                <a:ea typeface="ＭＳ Ｐゴシック" panose="020B0600070205080204" pitchFamily="34" charset="-128"/>
              </a:rPr>
              <a:t>Since these flows are independent of each other, their sum has a Gaussian distribution, and the variance is decreased by the number of flows.</a:t>
            </a:r>
          </a:p>
          <a:p>
            <a:pPr>
              <a:buFontTx/>
              <a:buChar char="•"/>
            </a:pP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62526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with our example from before, if the same network carried 10,000 flows, the buffer requirements drops by a factor of 100, from 1Gbit to 10Mbits.</a:t>
            </a:r>
          </a:p>
          <a:p>
            <a:r>
              <a:rPr lang="en-US" dirty="0"/>
              <a:t>The graph plots the measured buffer size as a function of N, showing it follows the 1/ sqrt(N) curve quite closely.</a:t>
            </a:r>
          </a:p>
          <a:p>
            <a:endParaRPr lang="en-US" dirty="0"/>
          </a:p>
          <a:p>
            <a:r>
              <a:rPr lang="en-US" dirty="0"/>
              <a:t>We would love to know if this concentrating effect holds for other congestion control schemes, such as Vegas, DCTCP, BBR and others? </a:t>
            </a:r>
          </a:p>
        </p:txBody>
      </p:sp>
      <p:sp>
        <p:nvSpPr>
          <p:cNvPr id="4" name="Slide Number Placeholder 3"/>
          <p:cNvSpPr>
            <a:spLocks noGrp="1"/>
          </p:cNvSpPr>
          <p:nvPr>
            <p:ph type="sldNum" sz="quarter" idx="5"/>
          </p:nvPr>
        </p:nvSpPr>
        <p:spPr/>
        <p:txBody>
          <a:bodyPr/>
          <a:lstStyle/>
          <a:p>
            <a:fld id="{92DFA36A-15C4-194E-8BEC-8B7EFFC07B69}" type="slidenum">
              <a:rPr lang="en-US" smtClean="0"/>
              <a:t>29</a:t>
            </a:fld>
            <a:endParaRPr lang="en-US"/>
          </a:p>
        </p:txBody>
      </p:sp>
    </p:spTree>
    <p:extLst>
      <p:ext uri="{BB962C8B-B14F-4D97-AF65-F5344CB8AC3E}">
        <p14:creationId xmlns:p14="http://schemas.microsoft.com/office/powerpoint/2010/main" val="3319868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endParaRPr lang="en-CA" dirty="0"/>
          </a:p>
        </p:txBody>
      </p:sp>
      <p:sp>
        <p:nvSpPr>
          <p:cNvPr id="4" name="Slide Number Placeholder 3"/>
          <p:cNvSpPr>
            <a:spLocks noGrp="1"/>
          </p:cNvSpPr>
          <p:nvPr>
            <p:ph type="sldNum" sz="quarter" idx="10"/>
          </p:nvPr>
        </p:nvSpPr>
        <p:spPr/>
        <p:txBody>
          <a:bodyPr/>
          <a:lstStyle/>
          <a:p>
            <a:fld id="{D878AD40-17FD-4B63-B1F1-12D759FB8411}" type="slidenum">
              <a:rPr lang="en-CA" smtClean="0"/>
              <a:pPr/>
              <a:t>34</a:t>
            </a:fld>
            <a:endParaRPr lang="en-CA"/>
          </a:p>
        </p:txBody>
      </p:sp>
    </p:spTree>
    <p:extLst>
      <p:ext uri="{BB962C8B-B14F-4D97-AF65-F5344CB8AC3E}">
        <p14:creationId xmlns:p14="http://schemas.microsoft.com/office/powerpoint/2010/main" val="350581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35C13-6AED-4181-B572-93462A9A1267}" type="slidenum">
              <a:rPr lang="en-US"/>
              <a:pPr/>
              <a:t>35</a:t>
            </a:fld>
            <a:endParaRPr lang="en-US"/>
          </a:p>
        </p:txBody>
      </p:sp>
      <p:sp>
        <p:nvSpPr>
          <p:cNvPr id="235522" name="Rectangle 2"/>
          <p:cNvSpPr>
            <a:spLocks noGrp="1" noRot="1" noChangeAspect="1" noChangeArrowheads="1" noTextEdit="1"/>
          </p:cNvSpPr>
          <p:nvPr>
            <p:ph type="sldImg"/>
          </p:nvPr>
        </p:nvSpPr>
        <p:spPr>
          <a:xfrm>
            <a:off x="458788" y="717550"/>
            <a:ext cx="6400800" cy="3600450"/>
          </a:xfrm>
          <a:ln/>
        </p:spPr>
      </p:sp>
      <p:sp>
        <p:nvSpPr>
          <p:cNvPr id="235523" name="Rectangle 3"/>
          <p:cNvSpPr>
            <a:spLocks noGrp="1" noChangeArrowheads="1"/>
          </p:cNvSpPr>
          <p:nvPr>
            <p:ph type="body" idx="1"/>
          </p:nvPr>
        </p:nvSpPr>
        <p:spPr>
          <a:xfrm>
            <a:off x="731520" y="4561226"/>
            <a:ext cx="5852160" cy="4321852"/>
          </a:xfrm>
        </p:spPr>
        <p:txBody>
          <a:bodyPr/>
          <a:lstStyle/>
          <a:p>
            <a:pPr>
              <a:buFontTx/>
              <a:buChar char="•"/>
            </a:pPr>
            <a:endParaRPr lang="en-US" dirty="0"/>
          </a:p>
        </p:txBody>
      </p:sp>
    </p:spTree>
    <p:extLst>
      <p:ext uri="{BB962C8B-B14F-4D97-AF65-F5344CB8AC3E}">
        <p14:creationId xmlns:p14="http://schemas.microsoft.com/office/powerpoint/2010/main" val="2043352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C17C4F-F342-4E4F-BDF4-6D69381014F1}" type="slidenum">
              <a:rPr lang="en-US" smtClean="0"/>
              <a:t>39</a:t>
            </a:fld>
            <a:endParaRPr lang="en-US"/>
          </a:p>
        </p:txBody>
      </p:sp>
    </p:spTree>
    <p:extLst>
      <p:ext uri="{BB962C8B-B14F-4D97-AF65-F5344CB8AC3E}">
        <p14:creationId xmlns:p14="http://schemas.microsoft.com/office/powerpoint/2010/main" val="3769229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DFA36A-15C4-194E-8BEC-8B7EFFC07B69}" type="slidenum">
              <a:rPr lang="en-US" smtClean="0"/>
              <a:t>3</a:t>
            </a:fld>
            <a:endParaRPr lang="en-US"/>
          </a:p>
        </p:txBody>
      </p:sp>
    </p:spTree>
    <p:extLst>
      <p:ext uri="{BB962C8B-B14F-4D97-AF65-F5344CB8AC3E}">
        <p14:creationId xmlns:p14="http://schemas.microsoft.com/office/powerpoint/2010/main" val="1454231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Factors:</a:t>
            </a:r>
          </a:p>
          <a:p>
            <a:pPr marL="171450" indent="-171450">
              <a:buFont typeface="Arial" panose="020B0604020202020204" pitchFamily="34" charset="0"/>
              <a:buChar char="•"/>
            </a:pPr>
            <a:r>
              <a:rPr lang="en-US" dirty="0"/>
              <a:t>Long-term congestion. (a) TCP-like flows, (b) </a:t>
            </a:r>
            <a:r>
              <a:rPr lang="en-US" dirty="0" err="1"/>
              <a:t>Incast</a:t>
            </a:r>
            <a:endParaRPr lang="en-US" dirty="0"/>
          </a:p>
          <a:p>
            <a:pPr marL="171450" indent="-171450">
              <a:buFont typeface="Arial" panose="020B0604020202020204" pitchFamily="34" charset="0"/>
              <a:buChar char="•"/>
            </a:pPr>
            <a:r>
              <a:rPr lang="en-US" dirty="0"/>
              <a:t>Short-term burstiness. (a) random fluctuations, (b) Burstiness of a flow.</a:t>
            </a:r>
          </a:p>
          <a:p>
            <a:pPr marL="171450" indent="-171450">
              <a:buFont typeface="Arial" panose="020B0604020202020204" pitchFamily="34" charset="0"/>
              <a:buChar char="•"/>
            </a:pPr>
            <a:r>
              <a:rPr lang="en-US" dirty="0"/>
              <a:t>Memory technology. SRAM, DRAM, on-chip, off-chip. Speed and size.</a:t>
            </a:r>
          </a:p>
        </p:txBody>
      </p:sp>
      <p:sp>
        <p:nvSpPr>
          <p:cNvPr id="4" name="Slide Number Placeholder 3"/>
          <p:cNvSpPr>
            <a:spLocks noGrp="1"/>
          </p:cNvSpPr>
          <p:nvPr>
            <p:ph type="sldNum" sz="quarter" idx="10"/>
          </p:nvPr>
        </p:nvSpPr>
        <p:spPr/>
        <p:txBody>
          <a:bodyPr/>
          <a:lstStyle/>
          <a:p>
            <a:fld id="{90A806F2-25F0-BB4F-BFF7-961BAE2043B5}" type="slidenum">
              <a:rPr lang="en-US" altLang="en-US" smtClean="0"/>
              <a:pPr/>
              <a:t>4</a:t>
            </a:fld>
            <a:endParaRPr lang="en-US" altLang="en-US"/>
          </a:p>
        </p:txBody>
      </p:sp>
    </p:spTree>
    <p:extLst>
      <p:ext uri="{BB962C8B-B14F-4D97-AF65-F5344CB8AC3E}">
        <p14:creationId xmlns:p14="http://schemas.microsoft.com/office/powerpoint/2010/main" val="1617273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A806F2-25F0-BB4F-BFF7-961BAE2043B5}" type="slidenum">
              <a:rPr lang="en-US" altLang="en-US" smtClean="0"/>
              <a:pPr/>
              <a:t>5</a:t>
            </a:fld>
            <a:endParaRPr lang="en-US" altLang="en-US"/>
          </a:p>
        </p:txBody>
      </p:sp>
    </p:spTree>
    <p:extLst>
      <p:ext uri="{BB962C8B-B14F-4D97-AF65-F5344CB8AC3E}">
        <p14:creationId xmlns:p14="http://schemas.microsoft.com/office/powerpoint/2010/main" val="292995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A806F2-25F0-BB4F-BFF7-961BAE2043B5}" type="slidenum">
              <a:rPr lang="en-US" altLang="en-US" smtClean="0"/>
              <a:pPr/>
              <a:t>6</a:t>
            </a:fld>
            <a:endParaRPr lang="en-US" altLang="en-US"/>
          </a:p>
        </p:txBody>
      </p:sp>
    </p:spTree>
    <p:extLst>
      <p:ext uri="{BB962C8B-B14F-4D97-AF65-F5344CB8AC3E}">
        <p14:creationId xmlns:p14="http://schemas.microsoft.com/office/powerpoint/2010/main" val="308966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ABC2C359-F069-E641-B63D-9F5812CA1D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EB583B0-B7E8-384D-B0C3-9D31D811122E}" type="slidenum">
              <a:rPr lang="en-US" altLang="en-US" sz="1200"/>
              <a:pPr eaLnBrk="1" hangingPunct="1"/>
              <a:t>8</a:t>
            </a:fld>
            <a:endParaRPr lang="en-US" altLang="en-US" sz="1200"/>
          </a:p>
        </p:txBody>
      </p:sp>
      <p:sp>
        <p:nvSpPr>
          <p:cNvPr id="44034" name="Rectangle 2">
            <a:extLst>
              <a:ext uri="{FF2B5EF4-FFF2-40B4-BE49-F238E27FC236}">
                <a16:creationId xmlns:a16="http://schemas.microsoft.com/office/drawing/2014/main" id="{903876E7-3A46-E644-AD68-FC4B1A9CFCB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22982643-B633-C14A-BE97-26E3EE9CDAF4}"/>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Poisson arrivals means “memoryless process”, exponentially distributed interarrival times. Conditionally </a:t>
            </a:r>
            <a:r>
              <a:rPr lang="en-US" altLang="en-US" dirty="0" err="1">
                <a:latin typeface="Arial" panose="020B0604020202020204" pitchFamily="34" charset="0"/>
                <a:ea typeface="ＭＳ Ｐゴシック" panose="020B0600070205080204" pitchFamily="34" charset="-128"/>
              </a:rPr>
              <a:t>unioform</a:t>
            </a:r>
            <a:r>
              <a:rPr lang="en-US" altLang="en-US" dirty="0">
                <a:latin typeface="Arial" panose="020B0604020202020204" pitchFamily="34" charset="0"/>
                <a:ea typeface="ＭＳ Ｐゴシック" panose="020B0600070205080204" pitchFamily="34" charset="-128"/>
              </a:rPr>
              <a:t>. Most benign type of arrival.</a:t>
            </a:r>
          </a:p>
          <a:p>
            <a:r>
              <a:rPr lang="en-US" altLang="en-US" dirty="0">
                <a:latin typeface="Arial" panose="020B0604020202020204" pitchFamily="34" charset="0"/>
                <a:ea typeface="ＭＳ Ｐゴシック" panose="020B0600070205080204" pitchFamily="34" charset="-128"/>
              </a:rPr>
              <a:t>Tantalizing result; remember for later. This model can be composed to create networks of switches that can be analyzed. (Kleinrock)</a:t>
            </a:r>
          </a:p>
        </p:txBody>
      </p:sp>
    </p:spTree>
    <p:extLst>
      <p:ext uri="{BB962C8B-B14F-4D97-AF65-F5344CB8AC3E}">
        <p14:creationId xmlns:p14="http://schemas.microsoft.com/office/powerpoint/2010/main" val="143829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 is closed loop. Flow behavior determined by congestion control loop.</a:t>
            </a:r>
          </a:p>
        </p:txBody>
      </p:sp>
      <p:sp>
        <p:nvSpPr>
          <p:cNvPr id="4" name="Slide Number Placeholder 3"/>
          <p:cNvSpPr>
            <a:spLocks noGrp="1"/>
          </p:cNvSpPr>
          <p:nvPr>
            <p:ph type="sldNum" sz="quarter" idx="10"/>
          </p:nvPr>
        </p:nvSpPr>
        <p:spPr/>
        <p:txBody>
          <a:bodyPr/>
          <a:lstStyle/>
          <a:p>
            <a:fld id="{90A806F2-25F0-BB4F-BFF7-961BAE2043B5}" type="slidenum">
              <a:rPr lang="en-US" altLang="en-US" smtClean="0"/>
              <a:pPr/>
              <a:t>9</a:t>
            </a:fld>
            <a:endParaRPr lang="en-US" altLang="en-US"/>
          </a:p>
        </p:txBody>
      </p:sp>
    </p:spTree>
    <p:extLst>
      <p:ext uri="{BB962C8B-B14F-4D97-AF65-F5344CB8AC3E}">
        <p14:creationId xmlns:p14="http://schemas.microsoft.com/office/powerpoint/2010/main" val="1602946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FF469C55-9226-FB43-8B5D-EF637C7393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Comic Sans MS" panose="030F0902030302020204" pitchFamily="66" charset="0"/>
                <a:ea typeface="ＭＳ Ｐゴシック" panose="020B0600070205080204" pitchFamily="34" charset="-128"/>
              </a:defRPr>
            </a:lvl1pPr>
            <a:lvl2pPr marL="742950" indent="-285750" defTabSz="903288">
              <a:defRPr sz="2400">
                <a:solidFill>
                  <a:schemeClr val="tx1"/>
                </a:solidFill>
                <a:latin typeface="Comic Sans MS" panose="030F0902030302020204" pitchFamily="66" charset="0"/>
                <a:ea typeface="ＭＳ Ｐゴシック" panose="020B0600070205080204" pitchFamily="34" charset="-128"/>
              </a:defRPr>
            </a:lvl2pPr>
            <a:lvl3pPr marL="1143000" indent="-228600" defTabSz="903288">
              <a:defRPr sz="2400">
                <a:solidFill>
                  <a:schemeClr val="tx1"/>
                </a:solidFill>
                <a:latin typeface="Comic Sans MS" panose="030F0902030302020204" pitchFamily="66" charset="0"/>
                <a:ea typeface="ＭＳ Ｐゴシック" panose="020B0600070205080204" pitchFamily="34" charset="-128"/>
              </a:defRPr>
            </a:lvl3pPr>
            <a:lvl4pPr marL="1600200" indent="-228600" defTabSz="903288">
              <a:defRPr sz="2400">
                <a:solidFill>
                  <a:schemeClr val="tx1"/>
                </a:solidFill>
                <a:latin typeface="Comic Sans MS" panose="030F0902030302020204" pitchFamily="66" charset="0"/>
                <a:ea typeface="ＭＳ Ｐゴシック" panose="020B0600070205080204" pitchFamily="34" charset="-128"/>
              </a:defRPr>
            </a:lvl4pPr>
            <a:lvl5pPr marL="2057400" indent="-228600" defTabSz="903288">
              <a:defRPr sz="2400">
                <a:solidFill>
                  <a:schemeClr val="tx1"/>
                </a:solidFill>
                <a:latin typeface="Comic Sans MS" panose="030F0902030302020204" pitchFamily="66" charset="0"/>
                <a:ea typeface="ＭＳ Ｐゴシック" panose="020B0600070205080204" pitchFamily="34" charset="-128"/>
              </a:defRPr>
            </a:lvl5pPr>
            <a:lvl6pPr marL="25146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defTabSz="903288"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fld id="{48EDE699-76FB-024A-85D5-AAE4EAF170F0}" type="slidenum">
              <a:rPr lang="en-US" altLang="en-US" sz="1200">
                <a:latin typeface="Arial" panose="020B0604020202020204" pitchFamily="34" charset="0"/>
              </a:rPr>
              <a:pPr eaLnBrk="1" hangingPunct="1"/>
              <a:t>11</a:t>
            </a:fld>
            <a:endParaRPr lang="en-US" altLang="en-US" sz="1200">
              <a:latin typeface="Arial" panose="020B0604020202020204" pitchFamily="34" charset="0"/>
            </a:endParaRPr>
          </a:p>
        </p:txBody>
      </p:sp>
      <p:sp>
        <p:nvSpPr>
          <p:cNvPr id="20482" name="Rectangle 2">
            <a:extLst>
              <a:ext uri="{FF2B5EF4-FFF2-40B4-BE49-F238E27FC236}">
                <a16:creationId xmlns:a16="http://schemas.microsoft.com/office/drawing/2014/main" id="{94130322-A5F3-504D-9A5A-5771194776EA}"/>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A177CBA-7928-6047-80D2-69135ADA11E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lnSpc>
                <a:spcPct val="90000"/>
              </a:lnSpc>
            </a:pPr>
            <a:endParaRPr lang="en-US" altLang="en-US" sz="900" b="1"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0996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224DDA2E-56B4-9046-AFAB-68D0F921E7F9}"/>
              </a:ext>
            </a:extLst>
          </p:cNvPr>
          <p:cNvSpPr>
            <a:spLocks noGrp="1" noChangeArrowheads="1"/>
          </p:cNvSpPr>
          <p:nvPr>
            <p:ph type="sldNum" sz="quarter" idx="10"/>
          </p:nvPr>
        </p:nvSpPr>
        <p:spPr>
          <a:ln/>
        </p:spPr>
        <p:txBody>
          <a:bodyPr/>
          <a:lstStyle>
            <a:lvl1pPr>
              <a:defRPr/>
            </a:lvl1pPr>
          </a:lstStyle>
          <a:p>
            <a:fld id="{C9E6340A-C286-D14B-87B3-E30F2E38425E}" type="slidenum">
              <a:rPr lang="en-US" altLang="en-US"/>
              <a:pPr/>
              <a:t>‹#›</a:t>
            </a:fld>
            <a:endParaRPr lang="en-US" altLang="en-US"/>
          </a:p>
        </p:txBody>
      </p:sp>
    </p:spTree>
    <p:extLst>
      <p:ext uri="{BB962C8B-B14F-4D97-AF65-F5344CB8AC3E}">
        <p14:creationId xmlns:p14="http://schemas.microsoft.com/office/powerpoint/2010/main" val="456128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D8D953CB-5CBB-8046-8FC5-44F5ACEBB26D}"/>
              </a:ext>
            </a:extLst>
          </p:cNvPr>
          <p:cNvSpPr>
            <a:spLocks noGrp="1" noChangeArrowheads="1"/>
          </p:cNvSpPr>
          <p:nvPr>
            <p:ph type="sldNum" sz="quarter" idx="10"/>
          </p:nvPr>
        </p:nvSpPr>
        <p:spPr>
          <a:ln/>
        </p:spPr>
        <p:txBody>
          <a:bodyPr/>
          <a:lstStyle>
            <a:lvl1pPr>
              <a:defRPr/>
            </a:lvl1pPr>
          </a:lstStyle>
          <a:p>
            <a:fld id="{9348F6BE-35C0-FA45-8A15-123639A4F292}" type="slidenum">
              <a:rPr lang="en-US" altLang="en-US"/>
              <a:pPr/>
              <a:t>‹#›</a:t>
            </a:fld>
            <a:endParaRPr lang="en-US" altLang="en-US"/>
          </a:p>
        </p:txBody>
      </p:sp>
    </p:spTree>
    <p:extLst>
      <p:ext uri="{BB962C8B-B14F-4D97-AF65-F5344CB8AC3E}">
        <p14:creationId xmlns:p14="http://schemas.microsoft.com/office/powerpoint/2010/main" val="3009950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1F9892FF-4EF7-2543-A847-02C58EDABD1C}"/>
              </a:ext>
            </a:extLst>
          </p:cNvPr>
          <p:cNvSpPr>
            <a:spLocks noGrp="1" noChangeArrowheads="1"/>
          </p:cNvSpPr>
          <p:nvPr>
            <p:ph type="sldNum" sz="quarter" idx="10"/>
          </p:nvPr>
        </p:nvSpPr>
        <p:spPr>
          <a:ln/>
        </p:spPr>
        <p:txBody>
          <a:bodyPr/>
          <a:lstStyle>
            <a:lvl1pPr>
              <a:defRPr/>
            </a:lvl1pPr>
          </a:lstStyle>
          <a:p>
            <a:fld id="{35F13EFA-2572-164D-B51D-1447E74E5629}" type="slidenum">
              <a:rPr lang="en-US" altLang="en-US"/>
              <a:pPr/>
              <a:t>‹#›</a:t>
            </a:fld>
            <a:endParaRPr lang="en-US" altLang="en-US"/>
          </a:p>
        </p:txBody>
      </p:sp>
    </p:spTree>
    <p:extLst>
      <p:ext uri="{BB962C8B-B14F-4D97-AF65-F5344CB8AC3E}">
        <p14:creationId xmlns:p14="http://schemas.microsoft.com/office/powerpoint/2010/main" val="605586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1" y="67866"/>
            <a:ext cx="8226425" cy="1129903"/>
          </a:xfrm>
        </p:spPr>
        <p:txBody>
          <a:bodyPr/>
          <a:lstStyle/>
          <a:p>
            <a:r>
              <a:rPr lang="en-US"/>
              <a:t>Click to edit Master title style</a:t>
            </a:r>
          </a:p>
        </p:txBody>
      </p:sp>
      <p:sp>
        <p:nvSpPr>
          <p:cNvPr id="3" name="Rectangle 10">
            <a:extLst>
              <a:ext uri="{FF2B5EF4-FFF2-40B4-BE49-F238E27FC236}">
                <a16:creationId xmlns:a16="http://schemas.microsoft.com/office/drawing/2014/main" id="{C094F388-7CF0-7B4C-A150-49387568578B}"/>
              </a:ext>
            </a:extLst>
          </p:cNvPr>
          <p:cNvSpPr>
            <a:spLocks noGrp="1" noChangeArrowheads="1"/>
          </p:cNvSpPr>
          <p:nvPr>
            <p:ph type="sldNum" sz="quarter" idx="10"/>
          </p:nvPr>
        </p:nvSpPr>
        <p:spPr>
          <a:ln/>
        </p:spPr>
        <p:txBody>
          <a:bodyPr/>
          <a:lstStyle>
            <a:lvl1pPr>
              <a:defRPr/>
            </a:lvl1pPr>
          </a:lstStyle>
          <a:p>
            <a:fld id="{35FE0DE3-804F-2440-971F-D9D452A97F68}" type="slidenum">
              <a:rPr lang="en-US" altLang="en-US"/>
              <a:pPr/>
              <a:t>‹#›</a:t>
            </a:fld>
            <a:endParaRPr lang="en-US" altLang="en-US"/>
          </a:p>
        </p:txBody>
      </p:sp>
    </p:spTree>
    <p:extLst>
      <p:ext uri="{BB962C8B-B14F-4D97-AF65-F5344CB8AC3E}">
        <p14:creationId xmlns:p14="http://schemas.microsoft.com/office/powerpoint/2010/main" val="1256422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8360"/>
            <a:ext cx="8229600" cy="648890"/>
          </a:xfrm>
        </p:spPr>
        <p:txBody>
          <a:bodyPr/>
          <a:lstStyle/>
          <a:p>
            <a:r>
              <a:rPr lang="en-US"/>
              <a:t>Click to edit Master title style</a:t>
            </a:r>
          </a:p>
        </p:txBody>
      </p:sp>
      <p:sp>
        <p:nvSpPr>
          <p:cNvPr id="3" name="Text Placeholder 2"/>
          <p:cNvSpPr>
            <a:spLocks noGrp="1"/>
          </p:cNvSpPr>
          <p:nvPr>
            <p:ph type="body" sz="half" idx="1"/>
          </p:nvPr>
        </p:nvSpPr>
        <p:spPr>
          <a:xfrm>
            <a:off x="457200" y="914401"/>
            <a:ext cx="8229600" cy="1784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2813447"/>
            <a:ext cx="8229600" cy="1784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664604-6596-924E-9CD1-7EA32DA82740}"/>
              </a:ext>
            </a:extLst>
          </p:cNvPr>
          <p:cNvSpPr>
            <a:spLocks noGrp="1"/>
          </p:cNvSpPr>
          <p:nvPr>
            <p:ph type="dt" sz="half" idx="10"/>
          </p:nvPr>
        </p:nvSpPr>
        <p:spPr>
          <a:xfrm>
            <a:off x="457200" y="4682729"/>
            <a:ext cx="2514600" cy="342900"/>
          </a:xfrm>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787F629E-2038-D447-BE8C-AC8977755BAF}"/>
              </a:ext>
            </a:extLst>
          </p:cNvPr>
          <p:cNvSpPr>
            <a:spLocks noGrp="1"/>
          </p:cNvSpPr>
          <p:nvPr>
            <p:ph type="ftr" sz="quarter" idx="11"/>
          </p:nvPr>
        </p:nvSpPr>
        <p:spPr>
          <a:xfrm>
            <a:off x="3124200" y="4686300"/>
            <a:ext cx="3200400" cy="342900"/>
          </a:xfrm>
        </p:spPr>
        <p:txBody>
          <a:bodyPr/>
          <a:lstStyle>
            <a:lvl1pPr>
              <a:defRPr/>
            </a:lvl1pPr>
          </a:lstStyle>
          <a:p>
            <a:pPr>
              <a:defRPr/>
            </a:pPr>
            <a:r>
              <a:rPr lang="en-US"/>
              <a:t>Buffer Sizing in Internet Routers</a:t>
            </a:r>
          </a:p>
        </p:txBody>
      </p:sp>
      <p:sp>
        <p:nvSpPr>
          <p:cNvPr id="7" name="Slide Number Placeholder 6">
            <a:extLst>
              <a:ext uri="{FF2B5EF4-FFF2-40B4-BE49-F238E27FC236}">
                <a16:creationId xmlns:a16="http://schemas.microsoft.com/office/drawing/2014/main" id="{54288256-EF59-304C-9905-AB1D5613C1FF}"/>
              </a:ext>
            </a:extLst>
          </p:cNvPr>
          <p:cNvSpPr>
            <a:spLocks noGrp="1"/>
          </p:cNvSpPr>
          <p:nvPr>
            <p:ph type="sldNum" sz="quarter" idx="12"/>
          </p:nvPr>
        </p:nvSpPr>
        <p:spPr>
          <a:xfrm>
            <a:off x="6553200" y="4682729"/>
            <a:ext cx="2133600" cy="342900"/>
          </a:xfrm>
        </p:spPr>
        <p:txBody>
          <a:bodyPr/>
          <a:lstStyle>
            <a:lvl1pPr>
              <a:defRPr/>
            </a:lvl1pPr>
          </a:lstStyle>
          <a:p>
            <a:fld id="{0521D5F1-BF9F-B744-A183-2A3FE7AB4F4D}" type="slidenum">
              <a:rPr lang="en-US" altLang="en-US"/>
              <a:pPr/>
              <a:t>‹#›</a:t>
            </a:fld>
            <a:endParaRPr lang="en-US" altLang="en-US"/>
          </a:p>
        </p:txBody>
      </p:sp>
    </p:spTree>
    <p:extLst>
      <p:ext uri="{BB962C8B-B14F-4D97-AF65-F5344CB8AC3E}">
        <p14:creationId xmlns:p14="http://schemas.microsoft.com/office/powerpoint/2010/main" val="130347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8360"/>
            <a:ext cx="8229600" cy="648890"/>
          </a:xfrm>
        </p:spPr>
        <p:txBody>
          <a:bodyPr/>
          <a:lstStyle/>
          <a:p>
            <a:r>
              <a:rPr lang="en-US"/>
              <a:t>Click to edit Master title style</a:t>
            </a:r>
          </a:p>
        </p:txBody>
      </p:sp>
      <p:sp>
        <p:nvSpPr>
          <p:cNvPr id="3" name="Content Placeholder 2"/>
          <p:cNvSpPr>
            <a:spLocks noGrp="1"/>
          </p:cNvSpPr>
          <p:nvPr>
            <p:ph sz="half" idx="1"/>
          </p:nvPr>
        </p:nvSpPr>
        <p:spPr>
          <a:xfrm>
            <a:off x="457200" y="914401"/>
            <a:ext cx="8229600" cy="1784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813447"/>
            <a:ext cx="8229600" cy="1784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E1E182-A8BB-5345-8B43-023BB4DCC0BB}"/>
              </a:ext>
            </a:extLst>
          </p:cNvPr>
          <p:cNvSpPr>
            <a:spLocks noGrp="1"/>
          </p:cNvSpPr>
          <p:nvPr>
            <p:ph type="dt" sz="half" idx="10"/>
          </p:nvPr>
        </p:nvSpPr>
        <p:spPr>
          <a:xfrm>
            <a:off x="457200" y="4682729"/>
            <a:ext cx="2514600" cy="342900"/>
          </a:xfrm>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3A955A99-1B70-7144-8452-2279A5C6FB88}"/>
              </a:ext>
            </a:extLst>
          </p:cNvPr>
          <p:cNvSpPr>
            <a:spLocks noGrp="1"/>
          </p:cNvSpPr>
          <p:nvPr>
            <p:ph type="ftr" sz="quarter" idx="11"/>
          </p:nvPr>
        </p:nvSpPr>
        <p:spPr>
          <a:xfrm>
            <a:off x="3124200" y="4686300"/>
            <a:ext cx="3200400" cy="342900"/>
          </a:xfrm>
        </p:spPr>
        <p:txBody>
          <a:bodyPr/>
          <a:lstStyle>
            <a:lvl1pPr>
              <a:defRPr/>
            </a:lvl1pPr>
          </a:lstStyle>
          <a:p>
            <a:pPr>
              <a:defRPr/>
            </a:pPr>
            <a:r>
              <a:rPr lang="en-US"/>
              <a:t>Buffer Sizing in Internet Routers</a:t>
            </a:r>
          </a:p>
        </p:txBody>
      </p:sp>
      <p:sp>
        <p:nvSpPr>
          <p:cNvPr id="7" name="Slide Number Placeholder 6">
            <a:extLst>
              <a:ext uri="{FF2B5EF4-FFF2-40B4-BE49-F238E27FC236}">
                <a16:creationId xmlns:a16="http://schemas.microsoft.com/office/drawing/2014/main" id="{30465927-062C-7A49-B7E7-85FA292A04C8}"/>
              </a:ext>
            </a:extLst>
          </p:cNvPr>
          <p:cNvSpPr>
            <a:spLocks noGrp="1"/>
          </p:cNvSpPr>
          <p:nvPr>
            <p:ph type="sldNum" sz="quarter" idx="12"/>
          </p:nvPr>
        </p:nvSpPr>
        <p:spPr>
          <a:xfrm>
            <a:off x="6553200" y="4682729"/>
            <a:ext cx="2133600" cy="342900"/>
          </a:xfrm>
        </p:spPr>
        <p:txBody>
          <a:bodyPr/>
          <a:lstStyle>
            <a:lvl1pPr>
              <a:defRPr/>
            </a:lvl1pPr>
          </a:lstStyle>
          <a:p>
            <a:fld id="{2B647F10-1B2F-0545-8395-DA98D2C9CF8A}" type="slidenum">
              <a:rPr lang="en-US" altLang="en-US"/>
              <a:pPr/>
              <a:t>‹#›</a:t>
            </a:fld>
            <a:endParaRPr lang="en-US" altLang="en-US"/>
          </a:p>
        </p:txBody>
      </p:sp>
    </p:spTree>
    <p:extLst>
      <p:ext uri="{BB962C8B-B14F-4D97-AF65-F5344CB8AC3E}">
        <p14:creationId xmlns:p14="http://schemas.microsoft.com/office/powerpoint/2010/main" val="2420075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8ECB71CC-0BDC-F746-AD73-8FA97C96CDD6}"/>
              </a:ext>
            </a:extLst>
          </p:cNvPr>
          <p:cNvSpPr>
            <a:spLocks noGrp="1" noChangeArrowheads="1"/>
          </p:cNvSpPr>
          <p:nvPr>
            <p:ph type="sldNum" sz="quarter" idx="10"/>
          </p:nvPr>
        </p:nvSpPr>
        <p:spPr>
          <a:ln/>
        </p:spPr>
        <p:txBody>
          <a:bodyPr/>
          <a:lstStyle>
            <a:lvl1pPr>
              <a:defRPr/>
            </a:lvl1pPr>
          </a:lstStyle>
          <a:p>
            <a:fld id="{5328B5F4-9676-1D47-98AA-AF6FFDAECEFB}" type="slidenum">
              <a:rPr lang="en-US" altLang="en-US"/>
              <a:pPr/>
              <a:t>‹#›</a:t>
            </a:fld>
            <a:endParaRPr lang="en-US" altLang="en-US"/>
          </a:p>
        </p:txBody>
      </p:sp>
    </p:spTree>
    <p:extLst>
      <p:ext uri="{BB962C8B-B14F-4D97-AF65-F5344CB8AC3E}">
        <p14:creationId xmlns:p14="http://schemas.microsoft.com/office/powerpoint/2010/main" val="3293494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10">
            <a:extLst>
              <a:ext uri="{FF2B5EF4-FFF2-40B4-BE49-F238E27FC236}">
                <a16:creationId xmlns:a16="http://schemas.microsoft.com/office/drawing/2014/main" id="{5289E998-D78E-F244-AFAB-CC1A4CC30180}"/>
              </a:ext>
            </a:extLst>
          </p:cNvPr>
          <p:cNvSpPr>
            <a:spLocks noGrp="1" noChangeArrowheads="1"/>
          </p:cNvSpPr>
          <p:nvPr>
            <p:ph type="sldNum" sz="quarter" idx="10"/>
          </p:nvPr>
        </p:nvSpPr>
        <p:spPr>
          <a:ln/>
        </p:spPr>
        <p:txBody>
          <a:bodyPr/>
          <a:lstStyle>
            <a:lvl1pPr>
              <a:defRPr/>
            </a:lvl1pPr>
          </a:lstStyle>
          <a:p>
            <a:fld id="{A01C77D2-228A-4F42-BF6E-07454FB63B8F}" type="slidenum">
              <a:rPr lang="en-US" altLang="en-US"/>
              <a:pPr/>
              <a:t>‹#›</a:t>
            </a:fld>
            <a:endParaRPr lang="en-US" altLang="en-US"/>
          </a:p>
        </p:txBody>
      </p:sp>
    </p:spTree>
    <p:extLst>
      <p:ext uri="{BB962C8B-B14F-4D97-AF65-F5344CB8AC3E}">
        <p14:creationId xmlns:p14="http://schemas.microsoft.com/office/powerpoint/2010/main" val="227419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9BD1FE2-C3E1-DA44-BA3C-64F304DCED82}"/>
              </a:ext>
            </a:extLst>
          </p:cNvPr>
          <p:cNvSpPr>
            <a:spLocks noGrp="1" noChangeArrowheads="1"/>
          </p:cNvSpPr>
          <p:nvPr>
            <p:ph type="sldNum" sz="quarter" idx="10"/>
          </p:nvPr>
        </p:nvSpPr>
        <p:spPr>
          <a:ln/>
        </p:spPr>
        <p:txBody>
          <a:bodyPr/>
          <a:lstStyle>
            <a:lvl1pPr>
              <a:defRPr/>
            </a:lvl1pPr>
          </a:lstStyle>
          <a:p>
            <a:fld id="{F2605EC0-BAF3-DD41-AE64-E40F5DF1FE36}" type="slidenum">
              <a:rPr lang="en-US" altLang="en-US"/>
              <a:pPr/>
              <a:t>‹#›</a:t>
            </a:fld>
            <a:endParaRPr lang="en-US" altLang="en-US"/>
          </a:p>
        </p:txBody>
      </p:sp>
    </p:spTree>
    <p:extLst>
      <p:ext uri="{BB962C8B-B14F-4D97-AF65-F5344CB8AC3E}">
        <p14:creationId xmlns:p14="http://schemas.microsoft.com/office/powerpoint/2010/main" val="85907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63C34B89-03EA-BC40-9B34-2ABBADE5EAD1}"/>
              </a:ext>
            </a:extLst>
          </p:cNvPr>
          <p:cNvSpPr>
            <a:spLocks noGrp="1" noChangeArrowheads="1"/>
          </p:cNvSpPr>
          <p:nvPr>
            <p:ph type="sldNum" sz="quarter" idx="10"/>
          </p:nvPr>
        </p:nvSpPr>
        <p:spPr>
          <a:ln/>
        </p:spPr>
        <p:txBody>
          <a:bodyPr/>
          <a:lstStyle>
            <a:lvl1pPr>
              <a:defRPr/>
            </a:lvl1pPr>
          </a:lstStyle>
          <a:p>
            <a:fld id="{06FDCE43-CAD3-B84C-852A-F1847C8700FB}" type="slidenum">
              <a:rPr lang="en-US" altLang="en-US"/>
              <a:pPr/>
              <a:t>‹#›</a:t>
            </a:fld>
            <a:endParaRPr lang="en-US" altLang="en-US"/>
          </a:p>
        </p:txBody>
      </p:sp>
    </p:spTree>
    <p:extLst>
      <p:ext uri="{BB962C8B-B14F-4D97-AF65-F5344CB8AC3E}">
        <p14:creationId xmlns:p14="http://schemas.microsoft.com/office/powerpoint/2010/main" val="1114572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BE788F69-EC91-B84C-8403-2ABA504706D6}"/>
              </a:ext>
            </a:extLst>
          </p:cNvPr>
          <p:cNvSpPr>
            <a:spLocks noGrp="1" noChangeArrowheads="1"/>
          </p:cNvSpPr>
          <p:nvPr>
            <p:ph type="sldNum" sz="quarter" idx="10"/>
          </p:nvPr>
        </p:nvSpPr>
        <p:spPr>
          <a:ln/>
        </p:spPr>
        <p:txBody>
          <a:bodyPr/>
          <a:lstStyle>
            <a:lvl1pPr>
              <a:defRPr/>
            </a:lvl1pPr>
          </a:lstStyle>
          <a:p>
            <a:fld id="{5362F1D9-FE34-B347-A00E-420F037BCE0D}" type="slidenum">
              <a:rPr lang="en-US" altLang="en-US"/>
              <a:pPr/>
              <a:t>‹#›</a:t>
            </a:fld>
            <a:endParaRPr lang="en-US" altLang="en-US"/>
          </a:p>
        </p:txBody>
      </p:sp>
    </p:spTree>
    <p:extLst>
      <p:ext uri="{BB962C8B-B14F-4D97-AF65-F5344CB8AC3E}">
        <p14:creationId xmlns:p14="http://schemas.microsoft.com/office/powerpoint/2010/main" val="2912363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19D8B5C0-54D7-9246-B282-02FFF8FC5AE3}"/>
              </a:ext>
            </a:extLst>
          </p:cNvPr>
          <p:cNvSpPr>
            <a:spLocks noGrp="1" noChangeArrowheads="1"/>
          </p:cNvSpPr>
          <p:nvPr>
            <p:ph type="sldNum" sz="quarter" idx="10"/>
          </p:nvPr>
        </p:nvSpPr>
        <p:spPr>
          <a:ln/>
        </p:spPr>
        <p:txBody>
          <a:bodyPr/>
          <a:lstStyle>
            <a:lvl1pPr>
              <a:defRPr/>
            </a:lvl1pPr>
          </a:lstStyle>
          <a:p>
            <a:fld id="{C66F5D1F-6A54-A841-AD98-E6EEE9492094}" type="slidenum">
              <a:rPr lang="en-US" altLang="en-US"/>
              <a:pPr/>
              <a:t>‹#›</a:t>
            </a:fld>
            <a:endParaRPr lang="en-US" altLang="en-US"/>
          </a:p>
        </p:txBody>
      </p:sp>
    </p:spTree>
    <p:extLst>
      <p:ext uri="{BB962C8B-B14F-4D97-AF65-F5344CB8AC3E}">
        <p14:creationId xmlns:p14="http://schemas.microsoft.com/office/powerpoint/2010/main" val="26580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
            <a:extLst>
              <a:ext uri="{FF2B5EF4-FFF2-40B4-BE49-F238E27FC236}">
                <a16:creationId xmlns:a16="http://schemas.microsoft.com/office/drawing/2014/main" id="{76E02432-B604-FC4B-9F08-2A9EE15BA218}"/>
              </a:ext>
            </a:extLst>
          </p:cNvPr>
          <p:cNvSpPr>
            <a:spLocks noGrp="1" noChangeArrowheads="1"/>
          </p:cNvSpPr>
          <p:nvPr>
            <p:ph type="sldNum" sz="quarter" idx="10"/>
          </p:nvPr>
        </p:nvSpPr>
        <p:spPr>
          <a:ln/>
        </p:spPr>
        <p:txBody>
          <a:bodyPr/>
          <a:lstStyle>
            <a:lvl1pPr>
              <a:defRPr/>
            </a:lvl1pPr>
          </a:lstStyle>
          <a:p>
            <a:fld id="{34FCE479-595E-1343-80CF-73F947F281A7}" type="slidenum">
              <a:rPr lang="en-US" altLang="en-US"/>
              <a:pPr/>
              <a:t>‹#›</a:t>
            </a:fld>
            <a:endParaRPr lang="en-US" altLang="en-US"/>
          </a:p>
        </p:txBody>
      </p:sp>
    </p:spTree>
    <p:extLst>
      <p:ext uri="{BB962C8B-B14F-4D97-AF65-F5344CB8AC3E}">
        <p14:creationId xmlns:p14="http://schemas.microsoft.com/office/powerpoint/2010/main" val="30876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
            <a:extLst>
              <a:ext uri="{FF2B5EF4-FFF2-40B4-BE49-F238E27FC236}">
                <a16:creationId xmlns:a16="http://schemas.microsoft.com/office/drawing/2014/main" id="{106011FB-1045-664D-8F6B-5D02FC1C4A04}"/>
              </a:ext>
            </a:extLst>
          </p:cNvPr>
          <p:cNvSpPr>
            <a:spLocks noGrp="1" noChangeArrowheads="1"/>
          </p:cNvSpPr>
          <p:nvPr>
            <p:ph type="sldNum" sz="quarter" idx="10"/>
          </p:nvPr>
        </p:nvSpPr>
        <p:spPr>
          <a:ln/>
        </p:spPr>
        <p:txBody>
          <a:bodyPr/>
          <a:lstStyle>
            <a:lvl1pPr>
              <a:defRPr/>
            </a:lvl1pPr>
          </a:lstStyle>
          <a:p>
            <a:fld id="{24B6C387-AE83-E649-9C87-A167A90171FB}" type="slidenum">
              <a:rPr lang="en-US" altLang="en-US"/>
              <a:pPr/>
              <a:t>‹#›</a:t>
            </a:fld>
            <a:endParaRPr lang="en-US" altLang="en-US"/>
          </a:p>
        </p:txBody>
      </p:sp>
    </p:spTree>
    <p:extLst>
      <p:ext uri="{BB962C8B-B14F-4D97-AF65-F5344CB8AC3E}">
        <p14:creationId xmlns:p14="http://schemas.microsoft.com/office/powerpoint/2010/main" val="152824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925F1F4-0FFF-9047-BEFF-F73138348E3E}"/>
              </a:ext>
            </a:extLst>
          </p:cNvPr>
          <p:cNvSpPr>
            <a:spLocks noGrp="1" noChangeArrowheads="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0F19F728-B02C-0D43-8DC9-0A68943AE718}"/>
              </a:ext>
            </a:extLst>
          </p:cNvPr>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4" name="Rectangle 10">
            <a:extLst>
              <a:ext uri="{FF2B5EF4-FFF2-40B4-BE49-F238E27FC236}">
                <a16:creationId xmlns:a16="http://schemas.microsoft.com/office/drawing/2014/main" id="{6EEB84BA-B030-4442-A3BD-32FECA640C20}"/>
              </a:ext>
            </a:extLst>
          </p:cNvPr>
          <p:cNvSpPr>
            <a:spLocks noGrp="1" noChangeArrowheads="1"/>
          </p:cNvSpPr>
          <p:nvPr>
            <p:ph type="sldNum" sz="quarter" idx="4"/>
          </p:nvPr>
        </p:nvSpPr>
        <p:spPr bwMode="auto">
          <a:xfrm>
            <a:off x="6553200" y="4862513"/>
            <a:ext cx="2133600" cy="357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fld id="{7624CA75-ABB7-7348-AB8B-4341FCBA53D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3300">
          <a:solidFill>
            <a:srgbClr val="0000CC"/>
          </a:solidFill>
          <a:latin typeface="+mj-lt"/>
          <a:ea typeface="ＭＳ Ｐゴシック" charset="-128"/>
          <a:cs typeface="ＭＳ Ｐゴシック" charset="-128"/>
        </a:defRPr>
      </a:lvl1pPr>
      <a:lvl2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2pPr>
      <a:lvl3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3pPr>
      <a:lvl4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4pPr>
      <a:lvl5pPr algn="ctr" rtl="0" eaLnBrk="0" fontAlgn="base" hangingPunct="0">
        <a:spcBef>
          <a:spcPct val="0"/>
        </a:spcBef>
        <a:spcAft>
          <a:spcPct val="0"/>
        </a:spcAft>
        <a:defRPr sz="3300">
          <a:solidFill>
            <a:srgbClr val="0000CC"/>
          </a:solidFill>
          <a:latin typeface="Arial" pitchFamily="-65" charset="0"/>
          <a:ea typeface="ＭＳ Ｐゴシック" charset="-128"/>
          <a:cs typeface="ＭＳ Ｐゴシック" charset="-128"/>
        </a:defRPr>
      </a:lvl5pPr>
      <a:lvl6pPr marL="342900" algn="ctr" rtl="0" fontAlgn="base">
        <a:spcBef>
          <a:spcPct val="0"/>
        </a:spcBef>
        <a:spcAft>
          <a:spcPct val="0"/>
        </a:spcAft>
        <a:defRPr sz="3300">
          <a:solidFill>
            <a:srgbClr val="0000CC"/>
          </a:solidFill>
          <a:latin typeface="Arial" pitchFamily="-65" charset="0"/>
        </a:defRPr>
      </a:lvl6pPr>
      <a:lvl7pPr marL="685800" algn="ctr" rtl="0" fontAlgn="base">
        <a:spcBef>
          <a:spcPct val="0"/>
        </a:spcBef>
        <a:spcAft>
          <a:spcPct val="0"/>
        </a:spcAft>
        <a:defRPr sz="3300">
          <a:solidFill>
            <a:srgbClr val="0000CC"/>
          </a:solidFill>
          <a:latin typeface="Arial" pitchFamily="-65" charset="0"/>
        </a:defRPr>
      </a:lvl7pPr>
      <a:lvl8pPr marL="1028700" algn="ctr" rtl="0" fontAlgn="base">
        <a:spcBef>
          <a:spcPct val="0"/>
        </a:spcBef>
        <a:spcAft>
          <a:spcPct val="0"/>
        </a:spcAft>
        <a:defRPr sz="3300">
          <a:solidFill>
            <a:srgbClr val="0000CC"/>
          </a:solidFill>
          <a:latin typeface="Arial" pitchFamily="-65" charset="0"/>
        </a:defRPr>
      </a:lvl8pPr>
      <a:lvl9pPr marL="1371600" algn="ctr" rtl="0" fontAlgn="base">
        <a:spcBef>
          <a:spcPct val="0"/>
        </a:spcBef>
        <a:spcAft>
          <a:spcPct val="0"/>
        </a:spcAft>
        <a:defRPr sz="3300">
          <a:solidFill>
            <a:srgbClr val="0000CC"/>
          </a:solidFill>
          <a:latin typeface="Arial" pitchFamily="-65" charset="0"/>
        </a:defRPr>
      </a:lvl9pPr>
    </p:titleStyle>
    <p:bodyStyle>
      <a:lvl1pPr marL="257175" indent="-257175" algn="l" rtl="0" eaLnBrk="0" fontAlgn="base" hangingPunct="0">
        <a:spcBef>
          <a:spcPct val="20000"/>
        </a:spcBef>
        <a:spcAft>
          <a:spcPct val="0"/>
        </a:spcAft>
        <a:buClr>
          <a:srgbClr val="0000CC"/>
        </a:buClr>
        <a:buSzPct val="75000"/>
        <a:buFont typeface="Wingdings" pitchFamily="2" charset="2"/>
        <a:buChar char="Ø"/>
        <a:defRPr sz="2400">
          <a:solidFill>
            <a:schemeClr val="tx1"/>
          </a:solidFill>
          <a:latin typeface="+mn-lt"/>
          <a:ea typeface="ＭＳ Ｐゴシック" charset="-128"/>
          <a:cs typeface="ＭＳ Ｐゴシック" charset="-128"/>
        </a:defRPr>
      </a:lvl1pPr>
      <a:lvl2pPr marL="557213" indent="-214313" algn="l" rtl="0" eaLnBrk="0" fontAlgn="base" hangingPunct="0">
        <a:spcBef>
          <a:spcPct val="20000"/>
        </a:spcBef>
        <a:spcAft>
          <a:spcPct val="0"/>
        </a:spcAft>
        <a:buSzPct val="75000"/>
        <a:buFont typeface="Wingdings" pitchFamily="2" charset="2"/>
        <a:buChar char="Ø"/>
        <a:defRPr sz="2100">
          <a:solidFill>
            <a:srgbClr val="0000CC"/>
          </a:solidFill>
          <a:latin typeface="+mn-lt"/>
          <a:ea typeface="ＭＳ Ｐゴシック" pitchFamily="-65" charset="-128"/>
        </a:defRPr>
      </a:lvl2pPr>
      <a:lvl3pPr marL="857250" indent="-171450" algn="l" rtl="0" eaLnBrk="0" fontAlgn="base" hangingPunct="0">
        <a:spcBef>
          <a:spcPct val="20000"/>
        </a:spcBef>
        <a:spcAft>
          <a:spcPct val="0"/>
        </a:spcAft>
        <a:buChar char="•"/>
        <a:defRPr>
          <a:solidFill>
            <a:schemeClr val="tx1"/>
          </a:solidFill>
          <a:latin typeface="+mn-lt"/>
          <a:ea typeface="ＭＳ Ｐゴシック" pitchFamily="-65"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4pPr>
      <a:lvl5pPr marL="15430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5pPr>
      <a:lvl6pPr marL="1885950" indent="-171450" algn="l" rtl="0" fontAlgn="base">
        <a:spcBef>
          <a:spcPct val="20000"/>
        </a:spcBef>
        <a:spcAft>
          <a:spcPct val="0"/>
        </a:spcAft>
        <a:buChar char="»"/>
        <a:defRPr sz="1500">
          <a:solidFill>
            <a:schemeClr val="tx1"/>
          </a:solidFill>
          <a:latin typeface="+mn-lt"/>
          <a:ea typeface="ＭＳ Ｐゴシック" pitchFamily="-65" charset="-128"/>
        </a:defRPr>
      </a:lvl6pPr>
      <a:lvl7pPr marL="2228850" indent="-171450" algn="l" rtl="0" fontAlgn="base">
        <a:spcBef>
          <a:spcPct val="20000"/>
        </a:spcBef>
        <a:spcAft>
          <a:spcPct val="0"/>
        </a:spcAft>
        <a:buChar char="»"/>
        <a:defRPr sz="1500">
          <a:solidFill>
            <a:schemeClr val="tx1"/>
          </a:solidFill>
          <a:latin typeface="+mn-lt"/>
          <a:ea typeface="ＭＳ Ｐゴシック" pitchFamily="-65" charset="-128"/>
        </a:defRPr>
      </a:lvl7pPr>
      <a:lvl8pPr marL="2571750" indent="-171450" algn="l" rtl="0" fontAlgn="base">
        <a:spcBef>
          <a:spcPct val="20000"/>
        </a:spcBef>
        <a:spcAft>
          <a:spcPct val="0"/>
        </a:spcAft>
        <a:buChar char="»"/>
        <a:defRPr sz="1500">
          <a:solidFill>
            <a:schemeClr val="tx1"/>
          </a:solidFill>
          <a:latin typeface="+mn-lt"/>
          <a:ea typeface="ＭＳ Ｐゴシック" pitchFamily="-65" charset="-128"/>
        </a:defRPr>
      </a:lvl8pPr>
      <a:lvl9pPr marL="2914650" indent="-171450" algn="l" rtl="0" fontAlgn="base">
        <a:spcBef>
          <a:spcPct val="20000"/>
        </a:spcBef>
        <a:spcAft>
          <a:spcPct val="0"/>
        </a:spcAft>
        <a:buChar char="»"/>
        <a:defRPr sz="1500">
          <a:solidFill>
            <a:schemeClr val="tx1"/>
          </a:solidFill>
          <a:latin typeface="+mn-lt"/>
          <a:ea typeface="ＭＳ Ｐゴシック" pitchFamily="-65"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9.xml"/><Relationship Id="rId7" Type="http://schemas.openxmlformats.org/officeDocument/2006/relationships/image" Target="../media/image8.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emf"/><Relationship Id="rId4" Type="http://schemas.openxmlformats.org/officeDocument/2006/relationships/oleObject" Target="../embeddings/oleObject1.bin"/><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200.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5.png"/><Relationship Id="rId4" Type="http://schemas.openxmlformats.org/officeDocument/2006/relationships/image" Target="../media/image20.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0.xml"/><Relationship Id="rId7" Type="http://schemas.openxmlformats.org/officeDocument/2006/relationships/image" Target="../media/image39.e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41.emf"/><Relationship Id="rId5" Type="http://schemas.openxmlformats.org/officeDocument/2006/relationships/image" Target="../media/image8.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40.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42.emf"/><Relationship Id="rId5" Type="http://schemas.openxmlformats.org/officeDocument/2006/relationships/oleObject" Target="../embeddings/oleObject7.bin"/><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caida.org/research/traffic-analysis/tcpudprati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png"/><Relationship Id="rId7"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8.png"/><Relationship Id="rId4" Type="http://schemas.openxmlformats.org/officeDocument/2006/relationships/image" Target="../media/image45.png"/><Relationship Id="rId9" Type="http://schemas.openxmlformats.org/officeDocument/2006/relationships/image" Target="../media/image61.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png"/><Relationship Id="rId7"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8.png"/><Relationship Id="rId4" Type="http://schemas.openxmlformats.org/officeDocument/2006/relationships/image" Target="../media/image45.png"/><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ideo" Target="https://www.youtube.com/embed/ykga6N_x27w?start=170&amp;feature=oembed" TargetMode="External"/><Relationship Id="rId4" Type="http://schemas.openxmlformats.org/officeDocument/2006/relationships/image" Target="../media/image58.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DDE4D2E0-A21D-CA44-AEC0-3EE7C0B69F3B}"/>
              </a:ext>
            </a:extLst>
          </p:cNvPr>
          <p:cNvSpPr>
            <a:spLocks noChangeArrowheads="1"/>
          </p:cNvSpPr>
          <p:nvPr/>
        </p:nvSpPr>
        <p:spPr bwMode="auto">
          <a:xfrm>
            <a:off x="6199188" y="0"/>
            <a:ext cx="2944812" cy="5143500"/>
          </a:xfrm>
          <a:prstGeom prst="rect">
            <a:avLst/>
          </a:prstGeom>
          <a:solidFill>
            <a:srgbClr val="DDDDDD"/>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en-US" altLang="en-US" sz="1800"/>
          </a:p>
        </p:txBody>
      </p:sp>
      <p:sp>
        <p:nvSpPr>
          <p:cNvPr id="18434" name="Rectangle 2">
            <a:extLst>
              <a:ext uri="{FF2B5EF4-FFF2-40B4-BE49-F238E27FC236}">
                <a16:creationId xmlns:a16="http://schemas.microsoft.com/office/drawing/2014/main" id="{6E7999AD-B9A7-6F4B-8320-A09B1E0F718E}"/>
              </a:ext>
            </a:extLst>
          </p:cNvPr>
          <p:cNvSpPr>
            <a:spLocks noGrp="1" noChangeArrowheads="1"/>
          </p:cNvSpPr>
          <p:nvPr>
            <p:ph type="subTitle" idx="4294967295"/>
          </p:nvPr>
        </p:nvSpPr>
        <p:spPr>
          <a:xfrm>
            <a:off x="-76200" y="2190750"/>
            <a:ext cx="6275388" cy="1428750"/>
          </a:xfrm>
        </p:spPr>
        <p:txBody>
          <a:bodyPr lIns="50760" tIns="50760" rIns="99090" bIns="50760"/>
          <a:lstStyle/>
          <a:p>
            <a:pPr marL="28575" indent="0" algn="ctr" eaLnBrk="1" hangingPunct="1">
              <a:buFont typeface="Arial" panose="020B0604020202020204" pitchFamily="34" charset="0"/>
              <a:buNone/>
              <a:tabLst>
                <a:tab pos="28575" algn="l"/>
                <a:tab pos="114300" algn="l"/>
                <a:tab pos="457200" algn="l"/>
                <a:tab pos="800100" algn="l"/>
                <a:tab pos="1143000" algn="l"/>
                <a:tab pos="1485900" algn="l"/>
                <a:tab pos="1828800" algn="l"/>
                <a:tab pos="2171700" algn="l"/>
                <a:tab pos="2514600" algn="l"/>
                <a:tab pos="2857500" algn="l"/>
                <a:tab pos="3200400" algn="l"/>
                <a:tab pos="3543300" algn="l"/>
                <a:tab pos="3886200" algn="l"/>
                <a:tab pos="4229100" algn="l"/>
                <a:tab pos="4572000" algn="l"/>
                <a:tab pos="4914900" algn="l"/>
                <a:tab pos="5257800" algn="l"/>
                <a:tab pos="5600700" algn="l"/>
                <a:tab pos="5943600" algn="l"/>
                <a:tab pos="6286500" algn="l"/>
                <a:tab pos="6629400" algn="l"/>
              </a:tabLst>
            </a:pPr>
            <a:r>
              <a:rPr lang="en-US" altLang="en-US" sz="2800" dirty="0">
                <a:ea typeface="ＭＳ Ｐゴシック" panose="020B0600070205080204" pitchFamily="34" charset="-128"/>
                <a:cs typeface="Arial" panose="020B0604020202020204" pitchFamily="34" charset="0"/>
              </a:rPr>
              <a:t>Lecture 10: Buffer Sizing</a:t>
            </a:r>
          </a:p>
          <a:p>
            <a:pPr marL="28575" indent="0" algn="ctr" eaLnBrk="1" hangingPunct="1">
              <a:buFont typeface="Arial" panose="020B0604020202020204" pitchFamily="34" charset="0"/>
              <a:buNone/>
              <a:tabLst>
                <a:tab pos="28575" algn="l"/>
                <a:tab pos="114300" algn="l"/>
                <a:tab pos="457200" algn="l"/>
                <a:tab pos="800100" algn="l"/>
                <a:tab pos="1143000" algn="l"/>
                <a:tab pos="1485900" algn="l"/>
                <a:tab pos="1828800" algn="l"/>
                <a:tab pos="2171700" algn="l"/>
                <a:tab pos="2514600" algn="l"/>
                <a:tab pos="2857500" algn="l"/>
                <a:tab pos="3200400" algn="l"/>
                <a:tab pos="3543300" algn="l"/>
                <a:tab pos="3886200" algn="l"/>
                <a:tab pos="4229100" algn="l"/>
                <a:tab pos="4572000" algn="l"/>
                <a:tab pos="4914900" algn="l"/>
                <a:tab pos="5257800" algn="l"/>
                <a:tab pos="5600700" algn="l"/>
                <a:tab pos="5943600" algn="l"/>
                <a:tab pos="6286500" algn="l"/>
                <a:tab pos="6629400" algn="l"/>
              </a:tabLst>
            </a:pPr>
            <a:r>
              <a:rPr lang="en-US" altLang="en-US" sz="1400" dirty="0">
                <a:ea typeface="ＭＳ Ｐゴシック" panose="020B0600070205080204" pitchFamily="34" charset="-128"/>
              </a:rPr>
              <a:t>Nick McKeown</a:t>
            </a:r>
          </a:p>
        </p:txBody>
      </p:sp>
      <p:pic>
        <p:nvPicPr>
          <p:cNvPr id="18435" name="Picture 3">
            <a:extLst>
              <a:ext uri="{FF2B5EF4-FFF2-40B4-BE49-F238E27FC236}">
                <a16:creationId xmlns:a16="http://schemas.microsoft.com/office/drawing/2014/main" id="{F9B9EF75-4F41-8047-B1C6-CDD07B302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013" y="361950"/>
            <a:ext cx="1935162" cy="1935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Rectangle 4">
            <a:extLst>
              <a:ext uri="{FF2B5EF4-FFF2-40B4-BE49-F238E27FC236}">
                <a16:creationId xmlns:a16="http://schemas.microsoft.com/office/drawing/2014/main" id="{EEAB85EF-009C-1A4D-88A5-4EF1E2706889}"/>
              </a:ext>
            </a:extLst>
          </p:cNvPr>
          <p:cNvSpPr>
            <a:spLocks noChangeArrowheads="1"/>
          </p:cNvSpPr>
          <p:nvPr/>
        </p:nvSpPr>
        <p:spPr bwMode="auto">
          <a:xfrm>
            <a:off x="565150" y="528638"/>
            <a:ext cx="51022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8620" tIns="28620" rIns="67500" bIns="28620" anchor="ctr">
            <a:spAutoFit/>
          </a:bodyPr>
          <a:lstStyle>
            <a:lvl1pPr marL="127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1pPr>
            <a:lvl2pPr marL="742950" indent="-28575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2pPr>
            <a:lvl3pPr marL="1143000" indent="-2286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3pPr>
            <a:lvl4pPr marL="1600200" indent="-2286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12700" algn="l"/>
                <a:tab pos="469900" algn="l"/>
                <a:tab pos="927100" algn="l"/>
                <a:tab pos="1384300" algn="l"/>
                <a:tab pos="1841500" algn="l"/>
                <a:tab pos="2298700" algn="l"/>
                <a:tab pos="2755900" algn="l"/>
                <a:tab pos="3213100" algn="l"/>
                <a:tab pos="3670300" algn="l"/>
                <a:tab pos="4127500" algn="l"/>
                <a:tab pos="4584700" algn="l"/>
                <a:tab pos="5041900" algn="l"/>
                <a:tab pos="5499100" algn="l"/>
                <a:tab pos="5956300" algn="l"/>
                <a:tab pos="6413500" algn="l"/>
                <a:tab pos="6870700" algn="l"/>
                <a:tab pos="7327900" algn="l"/>
                <a:tab pos="7785100" algn="l"/>
                <a:tab pos="8242300" algn="l"/>
                <a:tab pos="8699500" algn="l"/>
                <a:tab pos="9156700" algn="l"/>
              </a:tabLst>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ts val="475"/>
              </a:spcBef>
              <a:buSzPct val="100000"/>
              <a:buFont typeface="Times New Roman" panose="02020603050405020304" pitchFamily="18" charset="0"/>
              <a:buNone/>
            </a:pPr>
            <a:r>
              <a:rPr lang="en-US" altLang="en-US" sz="4400">
                <a:solidFill>
                  <a:schemeClr val="accent2"/>
                </a:solidFill>
                <a:ea typeface="Heiti SC Light" panose="02000000000000000000" pitchFamily="2" charset="-128"/>
                <a:cs typeface="Arial" panose="020B0604020202020204" pitchFamily="34" charset="0"/>
              </a:rPr>
              <a:t>CS244</a:t>
            </a:r>
          </a:p>
          <a:p>
            <a:pPr algn="ctr" eaLnBrk="1" hangingPunct="1">
              <a:spcBef>
                <a:spcPts val="475"/>
              </a:spcBef>
              <a:buSzPct val="100000"/>
              <a:buFont typeface="Times New Roman" panose="02020603050405020304" pitchFamily="18" charset="0"/>
              <a:buNone/>
            </a:pPr>
            <a:r>
              <a:rPr lang="en-US" altLang="en-US" sz="2800">
                <a:solidFill>
                  <a:schemeClr val="accent2"/>
                </a:solidFill>
                <a:ea typeface="Heiti SC Light" panose="02000000000000000000" pitchFamily="2" charset="-128"/>
                <a:cs typeface="Arial" panose="020B0604020202020204" pitchFamily="34" charset="0"/>
              </a:rPr>
              <a:t>Advanced Topics in Networking</a:t>
            </a:r>
            <a:endParaRPr lang="en-US" altLang="en-US" sz="3600">
              <a:solidFill>
                <a:schemeClr val="accent2"/>
              </a:solidFill>
              <a:ea typeface="Heiti SC Light" panose="02000000000000000000" pitchFamily="2" charset="-128"/>
              <a:cs typeface="Arial" panose="020B0604020202020204" pitchFamily="34" charset="0"/>
            </a:endParaRPr>
          </a:p>
        </p:txBody>
      </p:sp>
      <p:sp>
        <p:nvSpPr>
          <p:cNvPr id="18437" name="TextBox 1">
            <a:extLst>
              <a:ext uri="{FF2B5EF4-FFF2-40B4-BE49-F238E27FC236}">
                <a16:creationId xmlns:a16="http://schemas.microsoft.com/office/drawing/2014/main" id="{C3B1C1E4-8767-9C4A-8A19-B73A6D6F3E70}"/>
              </a:ext>
            </a:extLst>
          </p:cNvPr>
          <p:cNvSpPr txBox="1">
            <a:spLocks noChangeArrowheads="1"/>
          </p:cNvSpPr>
          <p:nvPr/>
        </p:nvSpPr>
        <p:spPr bwMode="auto">
          <a:xfrm>
            <a:off x="6958013" y="4770438"/>
            <a:ext cx="142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chemeClr val="accent2"/>
                </a:solidFill>
              </a:rPr>
              <a:t>Spring 2020</a:t>
            </a:r>
          </a:p>
        </p:txBody>
      </p:sp>
      <p:sp>
        <p:nvSpPr>
          <p:cNvPr id="7" name="Rectangle 12">
            <a:extLst>
              <a:ext uri="{FF2B5EF4-FFF2-40B4-BE49-F238E27FC236}">
                <a16:creationId xmlns:a16="http://schemas.microsoft.com/office/drawing/2014/main" id="{B379954D-E93B-2A44-AB4B-62D5778875C9}"/>
              </a:ext>
            </a:extLst>
          </p:cNvPr>
          <p:cNvSpPr>
            <a:spLocks noChangeArrowheads="1"/>
          </p:cNvSpPr>
          <p:nvPr/>
        </p:nvSpPr>
        <p:spPr bwMode="auto">
          <a:xfrm>
            <a:off x="496094" y="3462337"/>
            <a:ext cx="4897438" cy="590550"/>
          </a:xfrm>
          <a:prstGeom prst="rect">
            <a:avLst/>
          </a:prstGeom>
          <a:solidFill>
            <a:srgbClr val="FFCCCC"/>
          </a:solidFill>
          <a:ln>
            <a:noFill/>
          </a:ln>
        </p:spPr>
        <p:txBody>
          <a:bodyPr wrap="none" anchor="ctr"/>
          <a:lstStyle>
            <a:lvl1pPr marL="342900" indent="-342900">
              <a:spcBef>
                <a:spcPct val="20000"/>
              </a:spcBef>
              <a:buClr>
                <a:srgbClr val="0000CC"/>
              </a:buClr>
              <a:buSzPct val="75000"/>
              <a:buFont typeface="Wingdings" pitchFamily="2" charset="2"/>
              <a:buChar char="Ø"/>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75000"/>
              <a:buFont typeface="Wingdings" pitchFamily="2" charset="2"/>
              <a:buChar char="Ø"/>
              <a:defRPr sz="2800">
                <a:solidFill>
                  <a:srgbClr val="0000CC"/>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indent="0" algn="ctr" eaLnBrk="1" hangingPunct="1">
              <a:buClrTx/>
              <a:buSzTx/>
              <a:buNone/>
            </a:pPr>
            <a:r>
              <a:rPr lang="ja-JP" altLang="en-US" sz="1600">
                <a:solidFill>
                  <a:schemeClr val="accent2"/>
                </a:solidFill>
                <a:cs typeface="Arial" panose="020B0604020202020204" pitchFamily="34" charset="0"/>
              </a:rPr>
              <a:t>“</a:t>
            </a:r>
            <a:r>
              <a:rPr lang="en-US" sz="1600" dirty="0">
                <a:solidFill>
                  <a:schemeClr val="accent2"/>
                </a:solidFill>
              </a:rPr>
              <a:t>Sizing Router Buffers</a:t>
            </a:r>
            <a:r>
              <a:rPr lang="ja-JP" altLang="en-US" sz="1600">
                <a:solidFill>
                  <a:schemeClr val="accent2"/>
                </a:solidFill>
                <a:cs typeface="Arial" panose="020B0604020202020204" pitchFamily="34" charset="0"/>
              </a:rPr>
              <a:t>”</a:t>
            </a:r>
            <a:r>
              <a:rPr lang="en-US" altLang="ja-JP" sz="1600" dirty="0">
                <a:solidFill>
                  <a:schemeClr val="accent2"/>
                </a:solidFill>
                <a:cs typeface="Arial" panose="020B0604020202020204" pitchFamily="34" charset="0"/>
              </a:rPr>
              <a:t> </a:t>
            </a:r>
            <a:br>
              <a:rPr lang="en-US" altLang="ja-JP" sz="1600" dirty="0">
                <a:solidFill>
                  <a:schemeClr val="accent2"/>
                </a:solidFill>
                <a:cs typeface="Arial" panose="020B0604020202020204" pitchFamily="34" charset="0"/>
              </a:rPr>
            </a:br>
            <a:r>
              <a:rPr lang="en-US" altLang="ja-JP" sz="1400" dirty="0">
                <a:solidFill>
                  <a:srgbClr val="000000"/>
                </a:solidFill>
                <a:cs typeface="Arial" panose="020B0604020202020204" pitchFamily="34" charset="0"/>
              </a:rPr>
              <a:t>[Appenzeller, et al. 2004]</a:t>
            </a:r>
            <a:endParaRPr lang="en-US" altLang="ja-JP" sz="1600" dirty="0">
              <a:solidFill>
                <a:srgbClr val="000000"/>
              </a:solidFill>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a:extLst>
              <a:ext uri="{FF2B5EF4-FFF2-40B4-BE49-F238E27FC236}">
                <a16:creationId xmlns:a16="http://schemas.microsoft.com/office/drawing/2014/main" id="{1569E391-49AD-4641-BE23-55C1F074EB06}"/>
              </a:ext>
            </a:extLst>
          </p:cNvPr>
          <p:cNvSpPr>
            <a:spLocks noChangeShapeType="1"/>
          </p:cNvSpPr>
          <p:nvPr/>
        </p:nvSpPr>
        <p:spPr bwMode="auto">
          <a:xfrm>
            <a:off x="2122885" y="2457450"/>
            <a:ext cx="1173956"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500">
              <a:latin typeface="Comic Sans MS" charset="0"/>
              <a:ea typeface="ＭＳ Ｐゴシック" charset="0"/>
              <a:cs typeface="ＭＳ Ｐゴシック" charset="0"/>
            </a:endParaRPr>
          </a:p>
        </p:txBody>
      </p:sp>
      <p:grpSp>
        <p:nvGrpSpPr>
          <p:cNvPr id="18435" name="Group 87">
            <a:extLst>
              <a:ext uri="{FF2B5EF4-FFF2-40B4-BE49-F238E27FC236}">
                <a16:creationId xmlns:a16="http://schemas.microsoft.com/office/drawing/2014/main" id="{066E1F72-C7B6-2E4B-AE5E-823AFA024C79}"/>
              </a:ext>
            </a:extLst>
          </p:cNvPr>
          <p:cNvGrpSpPr>
            <a:grpSpLocks/>
          </p:cNvGrpSpPr>
          <p:nvPr/>
        </p:nvGrpSpPr>
        <p:grpSpPr bwMode="auto">
          <a:xfrm>
            <a:off x="3525441" y="1852612"/>
            <a:ext cx="1885950" cy="1233488"/>
            <a:chOff x="3886200" y="3429000"/>
            <a:chExt cx="1023938" cy="944563"/>
          </a:xfrm>
        </p:grpSpPr>
        <p:sp>
          <p:nvSpPr>
            <p:cNvPr id="10" name="Rectangle 8">
              <a:extLst>
                <a:ext uri="{FF2B5EF4-FFF2-40B4-BE49-F238E27FC236}">
                  <a16:creationId xmlns:a16="http://schemas.microsoft.com/office/drawing/2014/main" id="{7303F8CA-289B-B647-B1BC-1C1AB9C49840}"/>
                </a:ext>
              </a:extLst>
            </p:cNvPr>
            <p:cNvSpPr>
              <a:spLocks noChangeArrowheads="1"/>
            </p:cNvSpPr>
            <p:nvPr/>
          </p:nvSpPr>
          <p:spPr bwMode="auto">
            <a:xfrm>
              <a:off x="4567532" y="3429000"/>
              <a:ext cx="342606" cy="944563"/>
            </a:xfrm>
            <a:prstGeom prst="rect">
              <a:avLst/>
            </a:prstGeom>
            <a:noFill/>
            <a:ln w="57150" cmpd="sng">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500">
                <a:latin typeface="Comic Sans MS" charset="0"/>
                <a:ea typeface="ＭＳ Ｐゴシック" charset="0"/>
                <a:cs typeface="ＭＳ Ｐゴシック" charset="0"/>
              </a:endParaRPr>
            </a:p>
          </p:txBody>
        </p:sp>
        <p:sp>
          <p:nvSpPr>
            <p:cNvPr id="11" name="Line 9">
              <a:extLst>
                <a:ext uri="{FF2B5EF4-FFF2-40B4-BE49-F238E27FC236}">
                  <a16:creationId xmlns:a16="http://schemas.microsoft.com/office/drawing/2014/main" id="{A5FCA9C4-1D1B-8249-BA7B-5EEE5294E9A3}"/>
                </a:ext>
              </a:extLst>
            </p:cNvPr>
            <p:cNvSpPr>
              <a:spLocks noChangeShapeType="1"/>
            </p:cNvSpPr>
            <p:nvPr/>
          </p:nvSpPr>
          <p:spPr bwMode="auto">
            <a:xfrm>
              <a:off x="3886200" y="3429000"/>
              <a:ext cx="685857" cy="0"/>
            </a:xfrm>
            <a:prstGeom prst="line">
              <a:avLst/>
            </a:prstGeom>
            <a:noFill/>
            <a:ln w="57150" cmpd="sng">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500">
                <a:latin typeface="Comic Sans MS" charset="0"/>
                <a:ea typeface="ＭＳ Ｐゴシック" charset="0"/>
                <a:cs typeface="ＭＳ Ｐゴシック" charset="0"/>
              </a:endParaRPr>
            </a:p>
          </p:txBody>
        </p:sp>
        <p:sp>
          <p:nvSpPr>
            <p:cNvPr id="12" name="Line 10">
              <a:extLst>
                <a:ext uri="{FF2B5EF4-FFF2-40B4-BE49-F238E27FC236}">
                  <a16:creationId xmlns:a16="http://schemas.microsoft.com/office/drawing/2014/main" id="{CEF84669-5732-D84A-8DE8-E43B0F7A89EC}"/>
                </a:ext>
              </a:extLst>
            </p:cNvPr>
            <p:cNvSpPr>
              <a:spLocks noChangeShapeType="1"/>
            </p:cNvSpPr>
            <p:nvPr/>
          </p:nvSpPr>
          <p:spPr bwMode="auto">
            <a:xfrm>
              <a:off x="3886200" y="4373563"/>
              <a:ext cx="685857" cy="0"/>
            </a:xfrm>
            <a:prstGeom prst="line">
              <a:avLst/>
            </a:prstGeom>
            <a:noFill/>
            <a:ln w="57150" cmpd="sng">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500">
                <a:latin typeface="Comic Sans MS" charset="0"/>
                <a:ea typeface="ＭＳ Ｐゴシック" charset="0"/>
                <a:cs typeface="ＭＳ Ｐゴシック" charset="0"/>
              </a:endParaRPr>
            </a:p>
          </p:txBody>
        </p:sp>
      </p:grpSp>
      <p:sp>
        <p:nvSpPr>
          <p:cNvPr id="13" name="Line 11">
            <a:extLst>
              <a:ext uri="{FF2B5EF4-FFF2-40B4-BE49-F238E27FC236}">
                <a16:creationId xmlns:a16="http://schemas.microsoft.com/office/drawing/2014/main" id="{FE7226FD-3236-F048-A357-531C302AE68C}"/>
              </a:ext>
            </a:extLst>
          </p:cNvPr>
          <p:cNvSpPr>
            <a:spLocks noChangeShapeType="1"/>
          </p:cNvSpPr>
          <p:nvPr/>
        </p:nvSpPr>
        <p:spPr bwMode="auto">
          <a:xfrm flipV="1">
            <a:off x="5411391" y="2457450"/>
            <a:ext cx="1271588" cy="0"/>
          </a:xfrm>
          <a:prstGeom prst="line">
            <a:avLst/>
          </a:prstGeom>
          <a:noFill/>
          <a:ln w="38100" cmpd="sng">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500">
              <a:latin typeface="Comic Sans MS" charset="0"/>
              <a:ea typeface="ＭＳ Ｐゴシック" charset="0"/>
              <a:cs typeface="ＭＳ Ｐゴシック" charset="0"/>
            </a:endParaRPr>
          </a:p>
        </p:txBody>
      </p:sp>
      <p:grpSp>
        <p:nvGrpSpPr>
          <p:cNvPr id="18437" name="Group 1">
            <a:extLst>
              <a:ext uri="{FF2B5EF4-FFF2-40B4-BE49-F238E27FC236}">
                <a16:creationId xmlns:a16="http://schemas.microsoft.com/office/drawing/2014/main" id="{AB20F8FD-984B-5045-BA5C-0BEF11CC5FD1}"/>
              </a:ext>
            </a:extLst>
          </p:cNvPr>
          <p:cNvGrpSpPr>
            <a:grpSpLocks/>
          </p:cNvGrpSpPr>
          <p:nvPr/>
        </p:nvGrpSpPr>
        <p:grpSpPr bwMode="auto">
          <a:xfrm>
            <a:off x="1410891" y="2038350"/>
            <a:ext cx="857250" cy="847725"/>
            <a:chOff x="457200" y="1828800"/>
            <a:chExt cx="1143000" cy="1130300"/>
          </a:xfrm>
        </p:grpSpPr>
        <p:pic>
          <p:nvPicPr>
            <p:cNvPr id="18512" name="Picture 45">
              <a:extLst>
                <a:ext uri="{FF2B5EF4-FFF2-40B4-BE49-F238E27FC236}">
                  <a16:creationId xmlns:a16="http://schemas.microsoft.com/office/drawing/2014/main" id="{31724903-4C61-5F4E-AD57-3D9564B8382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TextBox 15">
              <a:extLst>
                <a:ext uri="{FF2B5EF4-FFF2-40B4-BE49-F238E27FC236}">
                  <a16:creationId xmlns:a16="http://schemas.microsoft.com/office/drawing/2014/main" id="{67497963-1A32-DC4F-A3A4-B9044D929049}"/>
                </a:ext>
              </a:extLst>
            </p:cNvPr>
            <p:cNvSpPr txBox="1"/>
            <p:nvPr/>
          </p:nvSpPr>
          <p:spPr>
            <a:xfrm>
              <a:off x="1008063" y="2049463"/>
              <a:ext cx="451405" cy="492443"/>
            </a:xfrm>
            <a:prstGeom prst="rect">
              <a:avLst/>
            </a:prstGeom>
            <a:noFill/>
          </p:spPr>
          <p:txBody>
            <a:bodyPr wrap="none">
              <a:spAutoFit/>
            </a:bodyPr>
            <a:lstStyle/>
            <a:p>
              <a:pPr>
                <a:defRPr/>
              </a:pPr>
              <a:r>
                <a:rPr lang="en-US" sz="1800" dirty="0">
                  <a:solidFill>
                    <a:schemeClr val="bg1"/>
                  </a:solidFill>
                  <a:latin typeface="+mj-lt"/>
                  <a:ea typeface="ＭＳ Ｐゴシック" charset="0"/>
                  <a:cs typeface="ＭＳ Ｐゴシック" charset="0"/>
                </a:rPr>
                <a:t>A</a:t>
              </a:r>
            </a:p>
          </p:txBody>
        </p:sp>
      </p:grpSp>
      <p:grpSp>
        <p:nvGrpSpPr>
          <p:cNvPr id="18438" name="Group 51">
            <a:extLst>
              <a:ext uri="{FF2B5EF4-FFF2-40B4-BE49-F238E27FC236}">
                <a16:creationId xmlns:a16="http://schemas.microsoft.com/office/drawing/2014/main" id="{0C8A889D-3377-B742-8DCB-3AADDD8D8A92}"/>
              </a:ext>
            </a:extLst>
          </p:cNvPr>
          <p:cNvGrpSpPr>
            <a:grpSpLocks/>
          </p:cNvGrpSpPr>
          <p:nvPr/>
        </p:nvGrpSpPr>
        <p:grpSpPr bwMode="auto">
          <a:xfrm>
            <a:off x="6572250" y="2038350"/>
            <a:ext cx="857250" cy="847725"/>
            <a:chOff x="457200" y="1828800"/>
            <a:chExt cx="1143000" cy="1130300"/>
          </a:xfrm>
        </p:grpSpPr>
        <p:pic>
          <p:nvPicPr>
            <p:cNvPr id="18510" name="Picture 52">
              <a:extLst>
                <a:ext uri="{FF2B5EF4-FFF2-40B4-BE49-F238E27FC236}">
                  <a16:creationId xmlns:a16="http://schemas.microsoft.com/office/drawing/2014/main" id="{DCCEDC2D-E25A-4B46-BBBC-BB65291F412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 name="TextBox 18">
              <a:extLst>
                <a:ext uri="{FF2B5EF4-FFF2-40B4-BE49-F238E27FC236}">
                  <a16:creationId xmlns:a16="http://schemas.microsoft.com/office/drawing/2014/main" id="{6514E4EB-ABDD-F64B-AA68-C234D02F5043}"/>
                </a:ext>
              </a:extLst>
            </p:cNvPr>
            <p:cNvSpPr txBox="1"/>
            <p:nvPr/>
          </p:nvSpPr>
          <p:spPr>
            <a:xfrm>
              <a:off x="1008063" y="2049463"/>
              <a:ext cx="451405" cy="492443"/>
            </a:xfrm>
            <a:prstGeom prst="rect">
              <a:avLst/>
            </a:prstGeom>
            <a:noFill/>
          </p:spPr>
          <p:txBody>
            <a:bodyPr wrap="none">
              <a:spAutoFit/>
            </a:bodyPr>
            <a:lstStyle/>
            <a:p>
              <a:pPr>
                <a:defRPr/>
              </a:pPr>
              <a:r>
                <a:rPr lang="en-US" sz="1800" dirty="0">
                  <a:solidFill>
                    <a:schemeClr val="bg1"/>
                  </a:solidFill>
                  <a:latin typeface="+mj-lt"/>
                  <a:ea typeface="ＭＳ Ｐゴシック" charset="0"/>
                  <a:cs typeface="ＭＳ Ｐゴシック" charset="0"/>
                </a:rPr>
                <a:t>B</a:t>
              </a:r>
            </a:p>
          </p:txBody>
        </p:sp>
      </p:grpSp>
      <p:sp>
        <p:nvSpPr>
          <p:cNvPr id="20" name="TextBox 19">
            <a:extLst>
              <a:ext uri="{FF2B5EF4-FFF2-40B4-BE49-F238E27FC236}">
                <a16:creationId xmlns:a16="http://schemas.microsoft.com/office/drawing/2014/main" id="{730433E1-D3F8-4644-8E53-6E3962D3D885}"/>
              </a:ext>
            </a:extLst>
          </p:cNvPr>
          <p:cNvSpPr txBox="1"/>
          <p:nvPr/>
        </p:nvSpPr>
        <p:spPr>
          <a:xfrm>
            <a:off x="3811191" y="1485900"/>
            <a:ext cx="1527021" cy="369332"/>
          </a:xfrm>
          <a:prstGeom prst="rect">
            <a:avLst/>
          </a:prstGeom>
          <a:noFill/>
        </p:spPr>
        <p:txBody>
          <a:bodyPr wrap="none">
            <a:spAutoFit/>
          </a:bodyPr>
          <a:lstStyle/>
          <a:p>
            <a:pPr>
              <a:defRPr/>
            </a:pPr>
            <a:r>
              <a:rPr lang="en-US" sz="1800" dirty="0">
                <a:latin typeface="+mj-lt"/>
                <a:ea typeface="ＭＳ Ｐゴシック" charset="0"/>
                <a:cs typeface="ＭＳ Ｐゴシック" charset="0"/>
              </a:rPr>
              <a:t>Router buffer</a:t>
            </a:r>
          </a:p>
        </p:txBody>
      </p:sp>
      <p:sp>
        <p:nvSpPr>
          <p:cNvPr id="21" name="TextBox 20">
            <a:extLst>
              <a:ext uri="{FF2B5EF4-FFF2-40B4-BE49-F238E27FC236}">
                <a16:creationId xmlns:a16="http://schemas.microsoft.com/office/drawing/2014/main" id="{E598B164-4C82-5347-BBD8-A9E5B086B67C}"/>
              </a:ext>
            </a:extLst>
          </p:cNvPr>
          <p:cNvSpPr txBox="1"/>
          <p:nvPr/>
        </p:nvSpPr>
        <p:spPr>
          <a:xfrm>
            <a:off x="5493544" y="2171700"/>
            <a:ext cx="1281120" cy="323165"/>
          </a:xfrm>
          <a:prstGeom prst="rect">
            <a:avLst/>
          </a:prstGeom>
          <a:noFill/>
        </p:spPr>
        <p:txBody>
          <a:bodyPr wrap="none">
            <a:spAutoFit/>
          </a:bodyPr>
          <a:lstStyle/>
          <a:p>
            <a:pPr>
              <a:defRPr/>
            </a:pPr>
            <a:r>
              <a:rPr lang="en-US" sz="1500" dirty="0">
                <a:latin typeface="+mj-lt"/>
                <a:ea typeface="ＭＳ Ｐゴシック" charset="0"/>
                <a:cs typeface="ＭＳ Ｐゴシック" charset="0"/>
              </a:rPr>
              <a:t>Link rate = C</a:t>
            </a:r>
          </a:p>
        </p:txBody>
      </p:sp>
      <p:sp>
        <p:nvSpPr>
          <p:cNvPr id="22" name="TextBox 21">
            <a:extLst>
              <a:ext uri="{FF2B5EF4-FFF2-40B4-BE49-F238E27FC236}">
                <a16:creationId xmlns:a16="http://schemas.microsoft.com/office/drawing/2014/main" id="{A6DA996E-A5A3-694A-B779-71638DA0A5FE}"/>
              </a:ext>
            </a:extLst>
          </p:cNvPr>
          <p:cNvSpPr txBox="1"/>
          <p:nvPr/>
        </p:nvSpPr>
        <p:spPr>
          <a:xfrm>
            <a:off x="2210991" y="2171700"/>
            <a:ext cx="1281120" cy="323165"/>
          </a:xfrm>
          <a:prstGeom prst="rect">
            <a:avLst/>
          </a:prstGeom>
          <a:noFill/>
        </p:spPr>
        <p:txBody>
          <a:bodyPr wrap="none">
            <a:spAutoFit/>
          </a:bodyPr>
          <a:lstStyle/>
          <a:p>
            <a:pPr>
              <a:defRPr/>
            </a:pPr>
            <a:r>
              <a:rPr lang="en-US" sz="1500" dirty="0">
                <a:latin typeface="+mj-lt"/>
                <a:ea typeface="ＭＳ Ｐゴシック" charset="0"/>
                <a:cs typeface="ＭＳ Ｐゴシック" charset="0"/>
              </a:rPr>
              <a:t>Link rate &gt; C</a:t>
            </a:r>
          </a:p>
        </p:txBody>
      </p:sp>
      <p:grpSp>
        <p:nvGrpSpPr>
          <p:cNvPr id="90" name="Group 89">
            <a:extLst>
              <a:ext uri="{FF2B5EF4-FFF2-40B4-BE49-F238E27FC236}">
                <a16:creationId xmlns:a16="http://schemas.microsoft.com/office/drawing/2014/main" id="{E3C3F0B1-E07A-6043-9E61-F0DF16471E97}"/>
              </a:ext>
            </a:extLst>
          </p:cNvPr>
          <p:cNvGrpSpPr>
            <a:grpSpLocks/>
          </p:cNvGrpSpPr>
          <p:nvPr/>
        </p:nvGrpSpPr>
        <p:grpSpPr bwMode="auto">
          <a:xfrm>
            <a:off x="3370660" y="2015728"/>
            <a:ext cx="1991915" cy="898922"/>
            <a:chOff x="2894487" y="3296653"/>
            <a:chExt cx="2655720" cy="1199147"/>
          </a:xfrm>
        </p:grpSpPr>
        <p:sp>
          <p:nvSpPr>
            <p:cNvPr id="23" name="Oval 22">
              <a:extLst>
                <a:ext uri="{FF2B5EF4-FFF2-40B4-BE49-F238E27FC236}">
                  <a16:creationId xmlns:a16="http://schemas.microsoft.com/office/drawing/2014/main" id="{763B4F70-A9DB-894C-937E-D6B17464D0FD}"/>
                </a:ext>
              </a:extLst>
            </p:cNvPr>
            <p:cNvSpPr/>
            <p:nvPr/>
          </p:nvSpPr>
          <p:spPr bwMode="auto">
            <a:xfrm>
              <a:off x="3813591" y="3504717"/>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24" name="Oval 23">
              <a:extLst>
                <a:ext uri="{FF2B5EF4-FFF2-40B4-BE49-F238E27FC236}">
                  <a16:creationId xmlns:a16="http://schemas.microsoft.com/office/drawing/2014/main" id="{1E29DC4D-70C9-054D-98D3-7C73CCE4713D}"/>
                </a:ext>
              </a:extLst>
            </p:cNvPr>
            <p:cNvSpPr/>
            <p:nvPr/>
          </p:nvSpPr>
          <p:spPr bwMode="auto">
            <a:xfrm>
              <a:off x="5213678" y="4038377"/>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25" name="Oval 24">
              <a:extLst>
                <a:ext uri="{FF2B5EF4-FFF2-40B4-BE49-F238E27FC236}">
                  <a16:creationId xmlns:a16="http://schemas.microsoft.com/office/drawing/2014/main" id="{B214433A-2A59-3B46-ABD2-77DB54EDA866}"/>
                </a:ext>
              </a:extLst>
            </p:cNvPr>
            <p:cNvSpPr/>
            <p:nvPr/>
          </p:nvSpPr>
          <p:spPr bwMode="auto">
            <a:xfrm>
              <a:off x="3535797" y="4343326"/>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26" name="Oval 25">
              <a:extLst>
                <a:ext uri="{FF2B5EF4-FFF2-40B4-BE49-F238E27FC236}">
                  <a16:creationId xmlns:a16="http://schemas.microsoft.com/office/drawing/2014/main" id="{9073540D-3732-6A4E-AC83-C07C0D82E31D}"/>
                </a:ext>
              </a:extLst>
            </p:cNvPr>
            <p:cNvSpPr/>
            <p:nvPr/>
          </p:nvSpPr>
          <p:spPr bwMode="auto">
            <a:xfrm>
              <a:off x="4475538" y="4038377"/>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28" name="Oval 27">
              <a:extLst>
                <a:ext uri="{FF2B5EF4-FFF2-40B4-BE49-F238E27FC236}">
                  <a16:creationId xmlns:a16="http://schemas.microsoft.com/office/drawing/2014/main" id="{16C400AD-C4FC-C84E-979D-4FBA5661CB1F}"/>
                </a:ext>
              </a:extLst>
            </p:cNvPr>
            <p:cNvSpPr/>
            <p:nvPr/>
          </p:nvSpPr>
          <p:spPr bwMode="auto">
            <a:xfrm>
              <a:off x="4067575" y="4343326"/>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29" name="Oval 28">
              <a:extLst>
                <a:ext uri="{FF2B5EF4-FFF2-40B4-BE49-F238E27FC236}">
                  <a16:creationId xmlns:a16="http://schemas.microsoft.com/office/drawing/2014/main" id="{9105E559-366A-C447-AB83-66777C567DD6}"/>
                </a:ext>
              </a:extLst>
            </p:cNvPr>
            <p:cNvSpPr/>
            <p:nvPr/>
          </p:nvSpPr>
          <p:spPr bwMode="auto">
            <a:xfrm>
              <a:off x="4791430" y="3296653"/>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30" name="Oval 29">
              <a:extLst>
                <a:ext uri="{FF2B5EF4-FFF2-40B4-BE49-F238E27FC236}">
                  <a16:creationId xmlns:a16="http://schemas.microsoft.com/office/drawing/2014/main" id="{D4197E51-900A-7A41-AFCE-712F6425DC63}"/>
                </a:ext>
              </a:extLst>
            </p:cNvPr>
            <p:cNvSpPr/>
            <p:nvPr/>
          </p:nvSpPr>
          <p:spPr bwMode="auto">
            <a:xfrm>
              <a:off x="5170819" y="3296653"/>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31" name="Oval 30">
              <a:extLst>
                <a:ext uri="{FF2B5EF4-FFF2-40B4-BE49-F238E27FC236}">
                  <a16:creationId xmlns:a16="http://schemas.microsoft.com/office/drawing/2014/main" id="{253A6EA8-7F5E-BF4C-ABB1-7491C57CAFB2}"/>
                </a:ext>
              </a:extLst>
            </p:cNvPr>
            <p:cNvSpPr/>
            <p:nvPr/>
          </p:nvSpPr>
          <p:spPr bwMode="auto">
            <a:xfrm>
              <a:off x="5397817" y="3296653"/>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32" name="Oval 31">
              <a:extLst>
                <a:ext uri="{FF2B5EF4-FFF2-40B4-BE49-F238E27FC236}">
                  <a16:creationId xmlns:a16="http://schemas.microsoft.com/office/drawing/2014/main" id="{90D364AD-96EE-484F-953B-6A1478BF3737}"/>
                </a:ext>
              </a:extLst>
            </p:cNvPr>
            <p:cNvSpPr/>
            <p:nvPr/>
          </p:nvSpPr>
          <p:spPr bwMode="auto">
            <a:xfrm>
              <a:off x="5397817" y="3519011"/>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33" name="Oval 32">
              <a:extLst>
                <a:ext uri="{FF2B5EF4-FFF2-40B4-BE49-F238E27FC236}">
                  <a16:creationId xmlns:a16="http://schemas.microsoft.com/office/drawing/2014/main" id="{FBEA20B0-E1EA-894C-8590-27F7AF5B289C}"/>
                </a:ext>
              </a:extLst>
            </p:cNvPr>
            <p:cNvSpPr/>
            <p:nvPr/>
          </p:nvSpPr>
          <p:spPr bwMode="auto">
            <a:xfrm>
              <a:off x="4956519" y="3747723"/>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34" name="Oval 33">
              <a:extLst>
                <a:ext uri="{FF2B5EF4-FFF2-40B4-BE49-F238E27FC236}">
                  <a16:creationId xmlns:a16="http://schemas.microsoft.com/office/drawing/2014/main" id="{21903FA7-ECB1-2347-B24B-5E3FFE30F1FE}"/>
                </a:ext>
              </a:extLst>
            </p:cNvPr>
            <p:cNvSpPr/>
            <p:nvPr/>
          </p:nvSpPr>
          <p:spPr bwMode="auto">
            <a:xfrm>
              <a:off x="4334258" y="4343326"/>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35" name="Oval 34">
              <a:extLst>
                <a:ext uri="{FF2B5EF4-FFF2-40B4-BE49-F238E27FC236}">
                  <a16:creationId xmlns:a16="http://schemas.microsoft.com/office/drawing/2014/main" id="{96DC7394-E8C5-F64D-A5FC-DDD59D913C02}"/>
                </a:ext>
              </a:extLst>
            </p:cNvPr>
            <p:cNvSpPr/>
            <p:nvPr/>
          </p:nvSpPr>
          <p:spPr bwMode="auto">
            <a:xfrm>
              <a:off x="5177168" y="3747723"/>
              <a:ext cx="152390" cy="1524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latin typeface="Comic Sans MS" charset="0"/>
                <a:ea typeface="ＭＳ Ｐゴシック" charset="0"/>
                <a:cs typeface="ＭＳ Ｐゴシック" charset="0"/>
              </a:endParaRPr>
            </a:p>
          </p:txBody>
        </p:sp>
        <p:sp>
          <p:nvSpPr>
            <p:cNvPr id="18460" name="Oval 35">
              <a:extLst>
                <a:ext uri="{FF2B5EF4-FFF2-40B4-BE49-F238E27FC236}">
                  <a16:creationId xmlns:a16="http://schemas.microsoft.com/office/drawing/2014/main" id="{31ADFE1A-1711-F641-9A99-430C747FB22E}"/>
                </a:ext>
              </a:extLst>
            </p:cNvPr>
            <p:cNvSpPr>
              <a:spLocks noChangeArrowheads="1"/>
            </p:cNvSpPr>
            <p:nvPr/>
          </p:nvSpPr>
          <p:spPr bwMode="auto">
            <a:xfrm>
              <a:off x="2894487" y="3296653"/>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61" name="Oval 36">
              <a:extLst>
                <a:ext uri="{FF2B5EF4-FFF2-40B4-BE49-F238E27FC236}">
                  <a16:creationId xmlns:a16="http://schemas.microsoft.com/office/drawing/2014/main" id="{D88BDF02-3C56-D540-A26C-B869DE92A630}"/>
                </a:ext>
              </a:extLst>
            </p:cNvPr>
            <p:cNvSpPr>
              <a:spLocks noChangeArrowheads="1"/>
            </p:cNvSpPr>
            <p:nvPr/>
          </p:nvSpPr>
          <p:spPr bwMode="auto">
            <a:xfrm>
              <a:off x="5397807" y="4029242"/>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62" name="Oval 37">
              <a:extLst>
                <a:ext uri="{FF2B5EF4-FFF2-40B4-BE49-F238E27FC236}">
                  <a16:creationId xmlns:a16="http://schemas.microsoft.com/office/drawing/2014/main" id="{76E73855-B91E-CE43-9037-1BB20F8C20CE}"/>
                </a:ext>
              </a:extLst>
            </p:cNvPr>
            <p:cNvSpPr>
              <a:spLocks noChangeArrowheads="1"/>
            </p:cNvSpPr>
            <p:nvPr/>
          </p:nvSpPr>
          <p:spPr bwMode="auto">
            <a:xfrm>
              <a:off x="3802468" y="4343400"/>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63" name="Oval 38">
              <a:extLst>
                <a:ext uri="{FF2B5EF4-FFF2-40B4-BE49-F238E27FC236}">
                  <a16:creationId xmlns:a16="http://schemas.microsoft.com/office/drawing/2014/main" id="{5FF5D470-A57B-0E45-9783-085161225890}"/>
                </a:ext>
              </a:extLst>
            </p:cNvPr>
            <p:cNvSpPr>
              <a:spLocks noChangeArrowheads="1"/>
            </p:cNvSpPr>
            <p:nvPr/>
          </p:nvSpPr>
          <p:spPr bwMode="auto">
            <a:xfrm>
              <a:off x="4660259" y="4038600"/>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64" name="Oval 40">
              <a:extLst>
                <a:ext uri="{FF2B5EF4-FFF2-40B4-BE49-F238E27FC236}">
                  <a16:creationId xmlns:a16="http://schemas.microsoft.com/office/drawing/2014/main" id="{3E3BABA7-490B-AE47-A5D0-7AF08EB1B6E2}"/>
                </a:ext>
              </a:extLst>
            </p:cNvPr>
            <p:cNvSpPr>
              <a:spLocks noChangeArrowheads="1"/>
            </p:cNvSpPr>
            <p:nvPr/>
          </p:nvSpPr>
          <p:spPr bwMode="auto">
            <a:xfrm>
              <a:off x="3853275" y="3748506"/>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65" name="Oval 41">
              <a:extLst>
                <a:ext uri="{FF2B5EF4-FFF2-40B4-BE49-F238E27FC236}">
                  <a16:creationId xmlns:a16="http://schemas.microsoft.com/office/drawing/2014/main" id="{7BB72439-2D13-D34A-B6F9-2A29D3E7092D}"/>
                </a:ext>
              </a:extLst>
            </p:cNvPr>
            <p:cNvSpPr>
              <a:spLocks noChangeArrowheads="1"/>
            </p:cNvSpPr>
            <p:nvPr/>
          </p:nvSpPr>
          <p:spPr bwMode="auto">
            <a:xfrm>
              <a:off x="4073922" y="3748506"/>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66" name="Oval 42">
              <a:extLst>
                <a:ext uri="{FF2B5EF4-FFF2-40B4-BE49-F238E27FC236}">
                  <a16:creationId xmlns:a16="http://schemas.microsoft.com/office/drawing/2014/main" id="{2269B21A-5E1B-5248-B2F3-828A1B98297D}"/>
                </a:ext>
              </a:extLst>
            </p:cNvPr>
            <p:cNvSpPr>
              <a:spLocks noChangeArrowheads="1"/>
            </p:cNvSpPr>
            <p:nvPr/>
          </p:nvSpPr>
          <p:spPr bwMode="auto">
            <a:xfrm>
              <a:off x="4294569" y="3748506"/>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67" name="Oval 43">
              <a:extLst>
                <a:ext uri="{FF2B5EF4-FFF2-40B4-BE49-F238E27FC236}">
                  <a16:creationId xmlns:a16="http://schemas.microsoft.com/office/drawing/2014/main" id="{2776F0FC-C2B6-6349-847E-D90F4C0712B8}"/>
                </a:ext>
              </a:extLst>
            </p:cNvPr>
            <p:cNvSpPr>
              <a:spLocks noChangeArrowheads="1"/>
            </p:cNvSpPr>
            <p:nvPr/>
          </p:nvSpPr>
          <p:spPr bwMode="auto">
            <a:xfrm>
              <a:off x="3185171" y="4038600"/>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68" name="Oval 44">
              <a:extLst>
                <a:ext uri="{FF2B5EF4-FFF2-40B4-BE49-F238E27FC236}">
                  <a16:creationId xmlns:a16="http://schemas.microsoft.com/office/drawing/2014/main" id="{D41A884F-3B52-4D4C-825F-030B6300C307}"/>
                </a:ext>
              </a:extLst>
            </p:cNvPr>
            <p:cNvSpPr>
              <a:spLocks noChangeArrowheads="1"/>
            </p:cNvSpPr>
            <p:nvPr/>
          </p:nvSpPr>
          <p:spPr bwMode="auto">
            <a:xfrm>
              <a:off x="4844645" y="4038600"/>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69" name="Oval 45">
              <a:extLst>
                <a:ext uri="{FF2B5EF4-FFF2-40B4-BE49-F238E27FC236}">
                  <a16:creationId xmlns:a16="http://schemas.microsoft.com/office/drawing/2014/main" id="{A1C9825D-1B89-EA45-8E37-561A5EB270AA}"/>
                </a:ext>
              </a:extLst>
            </p:cNvPr>
            <p:cNvSpPr>
              <a:spLocks noChangeArrowheads="1"/>
            </p:cNvSpPr>
            <p:nvPr/>
          </p:nvSpPr>
          <p:spPr bwMode="auto">
            <a:xfrm>
              <a:off x="3004798" y="4343400"/>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0" name="Oval 46">
              <a:extLst>
                <a:ext uri="{FF2B5EF4-FFF2-40B4-BE49-F238E27FC236}">
                  <a16:creationId xmlns:a16="http://schemas.microsoft.com/office/drawing/2014/main" id="{C3421FAC-E42B-3C44-80EA-AFCC566B7C61}"/>
                </a:ext>
              </a:extLst>
            </p:cNvPr>
            <p:cNvSpPr>
              <a:spLocks noChangeArrowheads="1"/>
            </p:cNvSpPr>
            <p:nvPr/>
          </p:nvSpPr>
          <p:spPr bwMode="auto">
            <a:xfrm>
              <a:off x="4600138" y="4343400"/>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1" name="Oval 47">
              <a:extLst>
                <a:ext uri="{FF2B5EF4-FFF2-40B4-BE49-F238E27FC236}">
                  <a16:creationId xmlns:a16="http://schemas.microsoft.com/office/drawing/2014/main" id="{27296BFC-874A-734A-8D78-765D877F7967}"/>
                </a:ext>
              </a:extLst>
            </p:cNvPr>
            <p:cNvSpPr>
              <a:spLocks noChangeArrowheads="1"/>
            </p:cNvSpPr>
            <p:nvPr/>
          </p:nvSpPr>
          <p:spPr bwMode="auto">
            <a:xfrm>
              <a:off x="5397807" y="3741822"/>
              <a:ext cx="152400" cy="152400"/>
            </a:xfrm>
            <a:prstGeom prst="ellipse">
              <a:avLst/>
            </a:prstGeom>
            <a:solidFill>
              <a:srgbClr val="FF66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2" name="Oval 48">
              <a:extLst>
                <a:ext uri="{FF2B5EF4-FFF2-40B4-BE49-F238E27FC236}">
                  <a16:creationId xmlns:a16="http://schemas.microsoft.com/office/drawing/2014/main" id="{D129F90E-8BEB-2B4C-BA80-188ECB56B83B}"/>
                </a:ext>
              </a:extLst>
            </p:cNvPr>
            <p:cNvSpPr>
              <a:spLocks noChangeArrowheads="1"/>
            </p:cNvSpPr>
            <p:nvPr/>
          </p:nvSpPr>
          <p:spPr bwMode="auto">
            <a:xfrm>
              <a:off x="3738329" y="4038600"/>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3" name="Oval 49">
              <a:extLst>
                <a:ext uri="{FF2B5EF4-FFF2-40B4-BE49-F238E27FC236}">
                  <a16:creationId xmlns:a16="http://schemas.microsoft.com/office/drawing/2014/main" id="{64DDB748-0781-7B42-BB6F-2E6C7507EFD5}"/>
                </a:ext>
              </a:extLst>
            </p:cNvPr>
            <p:cNvSpPr>
              <a:spLocks noChangeArrowheads="1"/>
            </p:cNvSpPr>
            <p:nvPr/>
          </p:nvSpPr>
          <p:spPr bwMode="auto">
            <a:xfrm>
              <a:off x="4107101" y="4038600"/>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4" name="Oval 51">
              <a:extLst>
                <a:ext uri="{FF2B5EF4-FFF2-40B4-BE49-F238E27FC236}">
                  <a16:creationId xmlns:a16="http://schemas.microsoft.com/office/drawing/2014/main" id="{F57305CB-E44A-D641-AE13-AD02B71693F6}"/>
                </a:ext>
              </a:extLst>
            </p:cNvPr>
            <p:cNvSpPr>
              <a:spLocks noChangeArrowheads="1"/>
            </p:cNvSpPr>
            <p:nvPr/>
          </p:nvSpPr>
          <p:spPr bwMode="auto">
            <a:xfrm>
              <a:off x="2970687" y="3748506"/>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5" name="Oval 52">
              <a:extLst>
                <a:ext uri="{FF2B5EF4-FFF2-40B4-BE49-F238E27FC236}">
                  <a16:creationId xmlns:a16="http://schemas.microsoft.com/office/drawing/2014/main" id="{4F4B37B5-E22B-4E4E-AA4F-2902473426CB}"/>
                </a:ext>
              </a:extLst>
            </p:cNvPr>
            <p:cNvSpPr>
              <a:spLocks noChangeArrowheads="1"/>
            </p:cNvSpPr>
            <p:nvPr/>
          </p:nvSpPr>
          <p:spPr bwMode="auto">
            <a:xfrm>
              <a:off x="3411981" y="3748506"/>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6" name="Oval 53">
              <a:extLst>
                <a:ext uri="{FF2B5EF4-FFF2-40B4-BE49-F238E27FC236}">
                  <a16:creationId xmlns:a16="http://schemas.microsoft.com/office/drawing/2014/main" id="{5303AA4B-CAA5-DB4E-9488-F15C60E404F0}"/>
                </a:ext>
              </a:extLst>
            </p:cNvPr>
            <p:cNvSpPr>
              <a:spLocks noChangeArrowheads="1"/>
            </p:cNvSpPr>
            <p:nvPr/>
          </p:nvSpPr>
          <p:spPr bwMode="auto">
            <a:xfrm>
              <a:off x="3842647" y="3296653"/>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7" name="Oval 54">
              <a:extLst>
                <a:ext uri="{FF2B5EF4-FFF2-40B4-BE49-F238E27FC236}">
                  <a16:creationId xmlns:a16="http://schemas.microsoft.com/office/drawing/2014/main" id="{325190A2-2A33-D742-96B8-FC2DDAADE9FB}"/>
                </a:ext>
              </a:extLst>
            </p:cNvPr>
            <p:cNvSpPr>
              <a:spLocks noChangeArrowheads="1"/>
            </p:cNvSpPr>
            <p:nvPr/>
          </p:nvSpPr>
          <p:spPr bwMode="auto">
            <a:xfrm>
              <a:off x="4221911" y="3296653"/>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8" name="Oval 55">
              <a:extLst>
                <a:ext uri="{FF2B5EF4-FFF2-40B4-BE49-F238E27FC236}">
                  <a16:creationId xmlns:a16="http://schemas.microsoft.com/office/drawing/2014/main" id="{9B1B9F20-053D-A04F-BC9A-F34CC212F89C}"/>
                </a:ext>
              </a:extLst>
            </p:cNvPr>
            <p:cNvSpPr>
              <a:spLocks noChangeArrowheads="1"/>
            </p:cNvSpPr>
            <p:nvPr/>
          </p:nvSpPr>
          <p:spPr bwMode="auto">
            <a:xfrm>
              <a:off x="4411543" y="3296653"/>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79" name="Oval 56">
              <a:extLst>
                <a:ext uri="{FF2B5EF4-FFF2-40B4-BE49-F238E27FC236}">
                  <a16:creationId xmlns:a16="http://schemas.microsoft.com/office/drawing/2014/main" id="{07311F80-8AE6-0F49-A144-F09847977807}"/>
                </a:ext>
              </a:extLst>
            </p:cNvPr>
            <p:cNvSpPr>
              <a:spLocks noChangeArrowheads="1"/>
            </p:cNvSpPr>
            <p:nvPr/>
          </p:nvSpPr>
          <p:spPr bwMode="auto">
            <a:xfrm>
              <a:off x="3369557" y="4038600"/>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0" name="Oval 57">
              <a:extLst>
                <a:ext uri="{FF2B5EF4-FFF2-40B4-BE49-F238E27FC236}">
                  <a16:creationId xmlns:a16="http://schemas.microsoft.com/office/drawing/2014/main" id="{B0B5190A-4F62-864F-9741-11BF6564F745}"/>
                </a:ext>
              </a:extLst>
            </p:cNvPr>
            <p:cNvSpPr>
              <a:spLocks noChangeArrowheads="1"/>
            </p:cNvSpPr>
            <p:nvPr/>
          </p:nvSpPr>
          <p:spPr bwMode="auto">
            <a:xfrm>
              <a:off x="5029031" y="4038600"/>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1" name="Oval 58">
              <a:extLst>
                <a:ext uri="{FF2B5EF4-FFF2-40B4-BE49-F238E27FC236}">
                  <a16:creationId xmlns:a16="http://schemas.microsoft.com/office/drawing/2014/main" id="{2CD1270B-F58C-2A45-A2B4-9AC512FCC1DB}"/>
                </a:ext>
              </a:extLst>
            </p:cNvPr>
            <p:cNvSpPr>
              <a:spLocks noChangeArrowheads="1"/>
            </p:cNvSpPr>
            <p:nvPr/>
          </p:nvSpPr>
          <p:spPr bwMode="auto">
            <a:xfrm>
              <a:off x="3270688" y="4343400"/>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2" name="Oval 59">
              <a:extLst>
                <a:ext uri="{FF2B5EF4-FFF2-40B4-BE49-F238E27FC236}">
                  <a16:creationId xmlns:a16="http://schemas.microsoft.com/office/drawing/2014/main" id="{DAC1C3DF-93AF-FC45-A985-6D5064142579}"/>
                </a:ext>
              </a:extLst>
            </p:cNvPr>
            <p:cNvSpPr>
              <a:spLocks noChangeArrowheads="1"/>
            </p:cNvSpPr>
            <p:nvPr/>
          </p:nvSpPr>
          <p:spPr bwMode="auto">
            <a:xfrm>
              <a:off x="4601175" y="3296653"/>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3" name="Oval 60">
              <a:extLst>
                <a:ext uri="{FF2B5EF4-FFF2-40B4-BE49-F238E27FC236}">
                  <a16:creationId xmlns:a16="http://schemas.microsoft.com/office/drawing/2014/main" id="{616EF2D0-7A60-4144-910E-9624BC737FB6}"/>
                </a:ext>
              </a:extLst>
            </p:cNvPr>
            <p:cNvSpPr>
              <a:spLocks noChangeArrowheads="1"/>
            </p:cNvSpPr>
            <p:nvPr/>
          </p:nvSpPr>
          <p:spPr bwMode="auto">
            <a:xfrm>
              <a:off x="4980439" y="3296653"/>
              <a:ext cx="152400" cy="152400"/>
            </a:xfrm>
            <a:prstGeom prst="ellipse">
              <a:avLst/>
            </a:prstGeom>
            <a:solidFill>
              <a:srgbClr val="FF0000"/>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4" name="Oval 61">
              <a:extLst>
                <a:ext uri="{FF2B5EF4-FFF2-40B4-BE49-F238E27FC236}">
                  <a16:creationId xmlns:a16="http://schemas.microsoft.com/office/drawing/2014/main" id="{56F119F4-68A5-CA49-B30C-7F7C603E2526}"/>
                </a:ext>
              </a:extLst>
            </p:cNvPr>
            <p:cNvSpPr>
              <a:spLocks noChangeArrowheads="1"/>
            </p:cNvSpPr>
            <p:nvPr/>
          </p:nvSpPr>
          <p:spPr bwMode="auto">
            <a:xfrm>
              <a:off x="3922715" y="4038600"/>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5" name="Oval 62">
              <a:extLst>
                <a:ext uri="{FF2B5EF4-FFF2-40B4-BE49-F238E27FC236}">
                  <a16:creationId xmlns:a16="http://schemas.microsoft.com/office/drawing/2014/main" id="{06B4847D-36B0-1C46-9512-93F311D899AD}"/>
                </a:ext>
              </a:extLst>
            </p:cNvPr>
            <p:cNvSpPr>
              <a:spLocks noChangeArrowheads="1"/>
            </p:cNvSpPr>
            <p:nvPr/>
          </p:nvSpPr>
          <p:spPr bwMode="auto">
            <a:xfrm>
              <a:off x="4291487" y="4038600"/>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6" name="Oval 63">
              <a:extLst>
                <a:ext uri="{FF2B5EF4-FFF2-40B4-BE49-F238E27FC236}">
                  <a16:creationId xmlns:a16="http://schemas.microsoft.com/office/drawing/2014/main" id="{FCEB25D9-54A4-BE49-A1DE-96A92A641984}"/>
                </a:ext>
              </a:extLst>
            </p:cNvPr>
            <p:cNvSpPr>
              <a:spLocks noChangeArrowheads="1"/>
            </p:cNvSpPr>
            <p:nvPr/>
          </p:nvSpPr>
          <p:spPr bwMode="auto">
            <a:xfrm>
              <a:off x="3084119" y="3296653"/>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7" name="Oval 64">
              <a:extLst>
                <a:ext uri="{FF2B5EF4-FFF2-40B4-BE49-F238E27FC236}">
                  <a16:creationId xmlns:a16="http://schemas.microsoft.com/office/drawing/2014/main" id="{0A0D9F2E-0079-D848-B8FA-2D61FCFCD639}"/>
                </a:ext>
              </a:extLst>
            </p:cNvPr>
            <p:cNvSpPr>
              <a:spLocks noChangeArrowheads="1"/>
            </p:cNvSpPr>
            <p:nvPr/>
          </p:nvSpPr>
          <p:spPr bwMode="auto">
            <a:xfrm>
              <a:off x="3653015" y="3296653"/>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8" name="Oval 65">
              <a:extLst>
                <a:ext uri="{FF2B5EF4-FFF2-40B4-BE49-F238E27FC236}">
                  <a16:creationId xmlns:a16="http://schemas.microsoft.com/office/drawing/2014/main" id="{1CFBB74E-D372-9542-8E6E-F895E2E7BF0C}"/>
                </a:ext>
              </a:extLst>
            </p:cNvPr>
            <p:cNvSpPr>
              <a:spLocks noChangeArrowheads="1"/>
            </p:cNvSpPr>
            <p:nvPr/>
          </p:nvSpPr>
          <p:spPr bwMode="auto">
            <a:xfrm>
              <a:off x="4032279" y="3296653"/>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89" name="Oval 66">
              <a:extLst>
                <a:ext uri="{FF2B5EF4-FFF2-40B4-BE49-F238E27FC236}">
                  <a16:creationId xmlns:a16="http://schemas.microsoft.com/office/drawing/2014/main" id="{10878618-C589-324D-9D6E-5DBAD0EE6E59}"/>
                </a:ext>
              </a:extLst>
            </p:cNvPr>
            <p:cNvSpPr>
              <a:spLocks noChangeArrowheads="1"/>
            </p:cNvSpPr>
            <p:nvPr/>
          </p:nvSpPr>
          <p:spPr bwMode="auto">
            <a:xfrm>
              <a:off x="4266293" y="3505200"/>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0" name="Oval 67">
              <a:extLst>
                <a:ext uri="{FF2B5EF4-FFF2-40B4-BE49-F238E27FC236}">
                  <a16:creationId xmlns:a16="http://schemas.microsoft.com/office/drawing/2014/main" id="{BFEEBFF5-2EEF-924E-88F0-54D52A15131E}"/>
                </a:ext>
              </a:extLst>
            </p:cNvPr>
            <p:cNvSpPr>
              <a:spLocks noChangeArrowheads="1"/>
            </p:cNvSpPr>
            <p:nvPr/>
          </p:nvSpPr>
          <p:spPr bwMode="auto">
            <a:xfrm>
              <a:off x="4492595" y="3505200"/>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1" name="Oval 68">
              <a:extLst>
                <a:ext uri="{FF2B5EF4-FFF2-40B4-BE49-F238E27FC236}">
                  <a16:creationId xmlns:a16="http://schemas.microsoft.com/office/drawing/2014/main" id="{CD04962F-1339-F446-84FD-92196324FE6F}"/>
                </a:ext>
              </a:extLst>
            </p:cNvPr>
            <p:cNvSpPr>
              <a:spLocks noChangeArrowheads="1"/>
            </p:cNvSpPr>
            <p:nvPr/>
          </p:nvSpPr>
          <p:spPr bwMode="auto">
            <a:xfrm>
              <a:off x="4718897" y="3505200"/>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2" name="Oval 69">
              <a:extLst>
                <a:ext uri="{FF2B5EF4-FFF2-40B4-BE49-F238E27FC236}">
                  <a16:creationId xmlns:a16="http://schemas.microsoft.com/office/drawing/2014/main" id="{C145402E-1A52-3D43-8BD4-DFC0F78B8F70}"/>
                </a:ext>
              </a:extLst>
            </p:cNvPr>
            <p:cNvSpPr>
              <a:spLocks noChangeArrowheads="1"/>
            </p:cNvSpPr>
            <p:nvPr/>
          </p:nvSpPr>
          <p:spPr bwMode="auto">
            <a:xfrm>
              <a:off x="4515216" y="3748506"/>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3" name="Oval 70">
              <a:extLst>
                <a:ext uri="{FF2B5EF4-FFF2-40B4-BE49-F238E27FC236}">
                  <a16:creationId xmlns:a16="http://schemas.microsoft.com/office/drawing/2014/main" id="{83225CAE-0D89-EC45-AE2E-6C4D9ACD9603}"/>
                </a:ext>
              </a:extLst>
            </p:cNvPr>
            <p:cNvSpPr>
              <a:spLocks noChangeArrowheads="1"/>
            </p:cNvSpPr>
            <p:nvPr/>
          </p:nvSpPr>
          <p:spPr bwMode="auto">
            <a:xfrm>
              <a:off x="4945199" y="3518568"/>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4" name="Oval 71">
              <a:extLst>
                <a:ext uri="{FF2B5EF4-FFF2-40B4-BE49-F238E27FC236}">
                  <a16:creationId xmlns:a16="http://schemas.microsoft.com/office/drawing/2014/main" id="{331E4117-98B0-D945-B5EB-A0833C66CA16}"/>
                </a:ext>
              </a:extLst>
            </p:cNvPr>
            <p:cNvSpPr>
              <a:spLocks noChangeArrowheads="1"/>
            </p:cNvSpPr>
            <p:nvPr/>
          </p:nvSpPr>
          <p:spPr bwMode="auto">
            <a:xfrm>
              <a:off x="3463383" y="3296653"/>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5" name="Oval 72">
              <a:extLst>
                <a:ext uri="{FF2B5EF4-FFF2-40B4-BE49-F238E27FC236}">
                  <a16:creationId xmlns:a16="http://schemas.microsoft.com/office/drawing/2014/main" id="{9F8FA3A7-CB7F-0D43-9554-6D64F9C04F6E}"/>
                </a:ext>
              </a:extLst>
            </p:cNvPr>
            <p:cNvSpPr>
              <a:spLocks noChangeArrowheads="1"/>
            </p:cNvSpPr>
            <p:nvPr/>
          </p:nvSpPr>
          <p:spPr bwMode="auto">
            <a:xfrm>
              <a:off x="3361085" y="3505200"/>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6" name="Oval 73">
              <a:extLst>
                <a:ext uri="{FF2B5EF4-FFF2-40B4-BE49-F238E27FC236}">
                  <a16:creationId xmlns:a16="http://schemas.microsoft.com/office/drawing/2014/main" id="{191A02E3-5E43-4A49-BB03-D8B38E955694}"/>
                </a:ext>
              </a:extLst>
            </p:cNvPr>
            <p:cNvSpPr>
              <a:spLocks noChangeArrowheads="1"/>
            </p:cNvSpPr>
            <p:nvPr/>
          </p:nvSpPr>
          <p:spPr bwMode="auto">
            <a:xfrm>
              <a:off x="3587387" y="3505200"/>
              <a:ext cx="152400" cy="152400"/>
            </a:xfrm>
            <a:prstGeom prst="ellipse">
              <a:avLst/>
            </a:prstGeom>
            <a:solidFill>
              <a:srgbClr val="3366FF"/>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7" name="Oval 74">
              <a:extLst>
                <a:ext uri="{FF2B5EF4-FFF2-40B4-BE49-F238E27FC236}">
                  <a16:creationId xmlns:a16="http://schemas.microsoft.com/office/drawing/2014/main" id="{85985F1C-9F43-FD45-9A63-842820FEBA68}"/>
                </a:ext>
              </a:extLst>
            </p:cNvPr>
            <p:cNvSpPr>
              <a:spLocks noChangeArrowheads="1"/>
            </p:cNvSpPr>
            <p:nvPr/>
          </p:nvSpPr>
          <p:spPr bwMode="auto">
            <a:xfrm>
              <a:off x="3000785" y="4038600"/>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8" name="Oval 75">
              <a:extLst>
                <a:ext uri="{FF2B5EF4-FFF2-40B4-BE49-F238E27FC236}">
                  <a16:creationId xmlns:a16="http://schemas.microsoft.com/office/drawing/2014/main" id="{96F274C4-A8D6-534D-862D-DD10BD9FC5D9}"/>
                </a:ext>
              </a:extLst>
            </p:cNvPr>
            <p:cNvSpPr>
              <a:spLocks noChangeArrowheads="1"/>
            </p:cNvSpPr>
            <p:nvPr/>
          </p:nvSpPr>
          <p:spPr bwMode="auto">
            <a:xfrm>
              <a:off x="3553943" y="4038600"/>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99" name="Oval 76">
              <a:extLst>
                <a:ext uri="{FF2B5EF4-FFF2-40B4-BE49-F238E27FC236}">
                  <a16:creationId xmlns:a16="http://schemas.microsoft.com/office/drawing/2014/main" id="{29DFC7EA-106B-3845-B0C8-46039FCE6694}"/>
                </a:ext>
              </a:extLst>
            </p:cNvPr>
            <p:cNvSpPr>
              <a:spLocks noChangeArrowheads="1"/>
            </p:cNvSpPr>
            <p:nvPr/>
          </p:nvSpPr>
          <p:spPr bwMode="auto">
            <a:xfrm>
              <a:off x="3273751" y="3296653"/>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0" name="Oval 77">
              <a:extLst>
                <a:ext uri="{FF2B5EF4-FFF2-40B4-BE49-F238E27FC236}">
                  <a16:creationId xmlns:a16="http://schemas.microsoft.com/office/drawing/2014/main" id="{E36A575B-D170-9F47-B137-F66B927D664A}"/>
                </a:ext>
              </a:extLst>
            </p:cNvPr>
            <p:cNvSpPr>
              <a:spLocks noChangeArrowheads="1"/>
            </p:cNvSpPr>
            <p:nvPr/>
          </p:nvSpPr>
          <p:spPr bwMode="auto">
            <a:xfrm>
              <a:off x="2908481" y="3505200"/>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1" name="Oval 78">
              <a:extLst>
                <a:ext uri="{FF2B5EF4-FFF2-40B4-BE49-F238E27FC236}">
                  <a16:creationId xmlns:a16="http://schemas.microsoft.com/office/drawing/2014/main" id="{4CD88616-8721-5C4A-9E38-889B4B255CE1}"/>
                </a:ext>
              </a:extLst>
            </p:cNvPr>
            <p:cNvSpPr>
              <a:spLocks noChangeArrowheads="1"/>
            </p:cNvSpPr>
            <p:nvPr/>
          </p:nvSpPr>
          <p:spPr bwMode="auto">
            <a:xfrm>
              <a:off x="3134783" y="3505200"/>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2" name="Oval 79">
              <a:extLst>
                <a:ext uri="{FF2B5EF4-FFF2-40B4-BE49-F238E27FC236}">
                  <a16:creationId xmlns:a16="http://schemas.microsoft.com/office/drawing/2014/main" id="{74DB7463-EE2F-8747-AB2F-F46BA0784216}"/>
                </a:ext>
              </a:extLst>
            </p:cNvPr>
            <p:cNvSpPr>
              <a:spLocks noChangeArrowheads="1"/>
            </p:cNvSpPr>
            <p:nvPr/>
          </p:nvSpPr>
          <p:spPr bwMode="auto">
            <a:xfrm>
              <a:off x="5397807" y="4343400"/>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3" name="Oval 80">
              <a:extLst>
                <a:ext uri="{FF2B5EF4-FFF2-40B4-BE49-F238E27FC236}">
                  <a16:creationId xmlns:a16="http://schemas.microsoft.com/office/drawing/2014/main" id="{4252C1E2-064B-C94E-8496-122E434D389B}"/>
                </a:ext>
              </a:extLst>
            </p:cNvPr>
            <p:cNvSpPr>
              <a:spLocks noChangeArrowheads="1"/>
            </p:cNvSpPr>
            <p:nvPr/>
          </p:nvSpPr>
          <p:spPr bwMode="auto">
            <a:xfrm>
              <a:off x="3191334" y="3748506"/>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4" name="Oval 81">
              <a:extLst>
                <a:ext uri="{FF2B5EF4-FFF2-40B4-BE49-F238E27FC236}">
                  <a16:creationId xmlns:a16="http://schemas.microsoft.com/office/drawing/2014/main" id="{4D98418C-35D1-E04F-BBFC-9E3403D913A9}"/>
                </a:ext>
              </a:extLst>
            </p:cNvPr>
            <p:cNvSpPr>
              <a:spLocks noChangeArrowheads="1"/>
            </p:cNvSpPr>
            <p:nvPr/>
          </p:nvSpPr>
          <p:spPr bwMode="auto">
            <a:xfrm>
              <a:off x="3632628" y="3748506"/>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5" name="Oval 82">
              <a:extLst>
                <a:ext uri="{FF2B5EF4-FFF2-40B4-BE49-F238E27FC236}">
                  <a16:creationId xmlns:a16="http://schemas.microsoft.com/office/drawing/2014/main" id="{B4DB221E-B04C-F242-B7B3-17679BF1700D}"/>
                </a:ext>
              </a:extLst>
            </p:cNvPr>
            <p:cNvSpPr>
              <a:spLocks noChangeArrowheads="1"/>
            </p:cNvSpPr>
            <p:nvPr/>
          </p:nvSpPr>
          <p:spPr bwMode="auto">
            <a:xfrm>
              <a:off x="4735863" y="3748506"/>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6" name="Oval 83">
              <a:extLst>
                <a:ext uri="{FF2B5EF4-FFF2-40B4-BE49-F238E27FC236}">
                  <a16:creationId xmlns:a16="http://schemas.microsoft.com/office/drawing/2014/main" id="{F01047C0-4B43-0D4F-B0D5-75303E3482BD}"/>
                </a:ext>
              </a:extLst>
            </p:cNvPr>
            <p:cNvSpPr>
              <a:spLocks noChangeArrowheads="1"/>
            </p:cNvSpPr>
            <p:nvPr/>
          </p:nvSpPr>
          <p:spPr bwMode="auto">
            <a:xfrm>
              <a:off x="5171501" y="3518568"/>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7" name="Oval 84">
              <a:extLst>
                <a:ext uri="{FF2B5EF4-FFF2-40B4-BE49-F238E27FC236}">
                  <a16:creationId xmlns:a16="http://schemas.microsoft.com/office/drawing/2014/main" id="{E0F70651-64A5-C846-B658-961E692B4AFB}"/>
                </a:ext>
              </a:extLst>
            </p:cNvPr>
            <p:cNvSpPr>
              <a:spLocks noChangeArrowheads="1"/>
            </p:cNvSpPr>
            <p:nvPr/>
          </p:nvSpPr>
          <p:spPr bwMode="auto">
            <a:xfrm>
              <a:off x="4039991" y="3505200"/>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8" name="Oval 85">
              <a:extLst>
                <a:ext uri="{FF2B5EF4-FFF2-40B4-BE49-F238E27FC236}">
                  <a16:creationId xmlns:a16="http://schemas.microsoft.com/office/drawing/2014/main" id="{FD4E4A4B-C578-D34C-8647-8929AA8F803A}"/>
                </a:ext>
              </a:extLst>
            </p:cNvPr>
            <p:cNvSpPr>
              <a:spLocks noChangeArrowheads="1"/>
            </p:cNvSpPr>
            <p:nvPr/>
          </p:nvSpPr>
          <p:spPr bwMode="auto">
            <a:xfrm>
              <a:off x="4866028" y="4343400"/>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509" name="Oval 86">
              <a:extLst>
                <a:ext uri="{FF2B5EF4-FFF2-40B4-BE49-F238E27FC236}">
                  <a16:creationId xmlns:a16="http://schemas.microsoft.com/office/drawing/2014/main" id="{ECB0461C-162A-F14B-93DD-196DA1CEAD39}"/>
                </a:ext>
              </a:extLst>
            </p:cNvPr>
            <p:cNvSpPr>
              <a:spLocks noChangeArrowheads="1"/>
            </p:cNvSpPr>
            <p:nvPr/>
          </p:nvSpPr>
          <p:spPr bwMode="auto">
            <a:xfrm>
              <a:off x="5131918" y="4343400"/>
              <a:ext cx="152400" cy="152400"/>
            </a:xfrm>
            <a:prstGeom prst="ellipse">
              <a:avLst/>
            </a:prstGeom>
            <a:solidFill>
              <a:srgbClr val="660066"/>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grpSp>
      <p:grpSp>
        <p:nvGrpSpPr>
          <p:cNvPr id="95" name="Group 94">
            <a:extLst>
              <a:ext uri="{FF2B5EF4-FFF2-40B4-BE49-F238E27FC236}">
                <a16:creationId xmlns:a16="http://schemas.microsoft.com/office/drawing/2014/main" id="{8E0EC187-5042-3A4E-9619-5CC9FF330466}"/>
              </a:ext>
            </a:extLst>
          </p:cNvPr>
          <p:cNvGrpSpPr>
            <a:grpSpLocks/>
          </p:cNvGrpSpPr>
          <p:nvPr/>
        </p:nvGrpSpPr>
        <p:grpSpPr bwMode="auto">
          <a:xfrm>
            <a:off x="4057650" y="1943100"/>
            <a:ext cx="1304925" cy="1028700"/>
            <a:chOff x="3810338" y="3200400"/>
            <a:chExt cx="1739869" cy="1371600"/>
          </a:xfrm>
        </p:grpSpPr>
        <p:sp>
          <p:nvSpPr>
            <p:cNvPr id="18444" name="Rectangle 90">
              <a:extLst>
                <a:ext uri="{FF2B5EF4-FFF2-40B4-BE49-F238E27FC236}">
                  <a16:creationId xmlns:a16="http://schemas.microsoft.com/office/drawing/2014/main" id="{C78BAA63-0B36-B344-B05E-F36B2AFE4346}"/>
                </a:ext>
              </a:extLst>
            </p:cNvPr>
            <p:cNvSpPr>
              <a:spLocks noChangeArrowheads="1"/>
            </p:cNvSpPr>
            <p:nvPr/>
          </p:nvSpPr>
          <p:spPr bwMode="auto">
            <a:xfrm>
              <a:off x="5181431" y="3200400"/>
              <a:ext cx="368776" cy="1371600"/>
            </a:xfrm>
            <a:prstGeom prst="rect">
              <a:avLst/>
            </a:prstGeom>
            <a:solidFill>
              <a:schemeClr val="accent2"/>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45" name="Rectangle 91">
              <a:extLst>
                <a:ext uri="{FF2B5EF4-FFF2-40B4-BE49-F238E27FC236}">
                  <a16:creationId xmlns:a16="http://schemas.microsoft.com/office/drawing/2014/main" id="{E13F18FA-6926-E448-A957-292668EBE48A}"/>
                </a:ext>
              </a:extLst>
            </p:cNvPr>
            <p:cNvSpPr>
              <a:spLocks noChangeArrowheads="1"/>
            </p:cNvSpPr>
            <p:nvPr/>
          </p:nvSpPr>
          <p:spPr bwMode="auto">
            <a:xfrm>
              <a:off x="4724400" y="3200400"/>
              <a:ext cx="368776" cy="1371600"/>
            </a:xfrm>
            <a:prstGeom prst="rect">
              <a:avLst/>
            </a:prstGeom>
            <a:solidFill>
              <a:schemeClr val="accent2"/>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46" name="Rectangle 92">
              <a:extLst>
                <a:ext uri="{FF2B5EF4-FFF2-40B4-BE49-F238E27FC236}">
                  <a16:creationId xmlns:a16="http://schemas.microsoft.com/office/drawing/2014/main" id="{27D9818B-DB93-C543-B5A4-C5811D14D7EE}"/>
                </a:ext>
              </a:extLst>
            </p:cNvPr>
            <p:cNvSpPr>
              <a:spLocks noChangeArrowheads="1"/>
            </p:cNvSpPr>
            <p:nvPr/>
          </p:nvSpPr>
          <p:spPr bwMode="auto">
            <a:xfrm>
              <a:off x="4267369" y="3200400"/>
              <a:ext cx="368776" cy="1371600"/>
            </a:xfrm>
            <a:prstGeom prst="rect">
              <a:avLst/>
            </a:prstGeom>
            <a:solidFill>
              <a:schemeClr val="accent2"/>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8447" name="Rectangle 93">
              <a:extLst>
                <a:ext uri="{FF2B5EF4-FFF2-40B4-BE49-F238E27FC236}">
                  <a16:creationId xmlns:a16="http://schemas.microsoft.com/office/drawing/2014/main" id="{7C29BFA8-1DEA-E243-A90F-08DBD5317C50}"/>
                </a:ext>
              </a:extLst>
            </p:cNvPr>
            <p:cNvSpPr>
              <a:spLocks noChangeArrowheads="1"/>
            </p:cNvSpPr>
            <p:nvPr/>
          </p:nvSpPr>
          <p:spPr bwMode="auto">
            <a:xfrm>
              <a:off x="3810338" y="3200400"/>
              <a:ext cx="368776" cy="1371600"/>
            </a:xfrm>
            <a:prstGeom prst="rect">
              <a:avLst/>
            </a:prstGeom>
            <a:solidFill>
              <a:schemeClr val="accent2"/>
            </a:solidFill>
            <a:ln w="9525">
              <a:solidFill>
                <a:schemeClr val="tx1"/>
              </a:solidFill>
              <a:round/>
              <a:headEnd/>
              <a:tailEnd/>
            </a:ln>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grpSp>
      <p:sp>
        <p:nvSpPr>
          <p:cNvPr id="3" name="TextBox 2">
            <a:extLst>
              <a:ext uri="{FF2B5EF4-FFF2-40B4-BE49-F238E27FC236}">
                <a16:creationId xmlns:a16="http://schemas.microsoft.com/office/drawing/2014/main" id="{F0F53E6E-C479-EC47-9B8D-B31C8D85323E}"/>
              </a:ext>
            </a:extLst>
          </p:cNvPr>
          <p:cNvSpPr txBox="1"/>
          <p:nvPr/>
        </p:nvSpPr>
        <p:spPr>
          <a:xfrm>
            <a:off x="389316" y="3450993"/>
            <a:ext cx="8365367" cy="1323439"/>
          </a:xfrm>
          <a:prstGeom prst="rect">
            <a:avLst/>
          </a:prstGeom>
          <a:solidFill>
            <a:schemeClr val="bg1">
              <a:lumMod val="95000"/>
            </a:schemeClr>
          </a:solidFill>
          <a:effectLst>
            <a:outerShdw blurRad="50800" dist="38100" dir="8100000" algn="tr" rotWithShape="0">
              <a:prstClr val="black">
                <a:alpha val="40000"/>
              </a:prstClr>
            </a:outerShdw>
          </a:effectLst>
        </p:spPr>
        <p:txBody>
          <a:bodyPr wrap="none" rtlCol="0">
            <a:spAutoFit/>
          </a:bodyPr>
          <a:lstStyle/>
          <a:p>
            <a:r>
              <a:rPr lang="en-US" dirty="0"/>
              <a:t>Observations: </a:t>
            </a:r>
          </a:p>
          <a:p>
            <a:pPr marL="800100" lvl="1" indent="-342900">
              <a:buFont typeface="Wingdings" pitchFamily="2" charset="2"/>
              <a:buChar char="§"/>
            </a:pPr>
            <a:r>
              <a:rPr lang="en-US" dirty="0">
                <a:solidFill>
                  <a:schemeClr val="accent2"/>
                </a:solidFill>
              </a:rPr>
              <a:t>An arriving packet sees a usually-full queue</a:t>
            </a:r>
          </a:p>
          <a:p>
            <a:pPr marL="800100" lvl="1" indent="-342900">
              <a:buFont typeface="Wingdings" pitchFamily="2" charset="2"/>
              <a:buChar char="§"/>
            </a:pPr>
            <a:r>
              <a:rPr lang="en-US" dirty="0">
                <a:solidFill>
                  <a:schemeClr val="accent2"/>
                </a:solidFill>
              </a:rPr>
              <a:t>RTT is pretty much constant (very different from single flow case)</a:t>
            </a:r>
          </a:p>
          <a:p>
            <a:pPr marL="800100" lvl="1" indent="-342900">
              <a:buFont typeface="Wingdings" pitchFamily="2" charset="2"/>
              <a:buChar char="§"/>
            </a:pPr>
            <a:r>
              <a:rPr lang="en-US" dirty="0">
                <a:solidFill>
                  <a:schemeClr val="accent2"/>
                </a:solidFill>
              </a:rPr>
              <a:t>Drops are random events</a:t>
            </a:r>
            <a:r>
              <a:rPr lang="en-US" dirty="0"/>
              <a:t> </a:t>
            </a:r>
          </a:p>
        </p:txBody>
      </p:sp>
      <p:sp>
        <p:nvSpPr>
          <p:cNvPr id="4" name="Title 3">
            <a:extLst>
              <a:ext uri="{FF2B5EF4-FFF2-40B4-BE49-F238E27FC236}">
                <a16:creationId xmlns:a16="http://schemas.microsoft.com/office/drawing/2014/main" id="{BB6A95E6-F543-9A49-B8CF-EB1C4D97B16C}"/>
              </a:ext>
            </a:extLst>
          </p:cNvPr>
          <p:cNvSpPr>
            <a:spLocks noGrp="1"/>
          </p:cNvSpPr>
          <p:nvPr>
            <p:ph type="title"/>
          </p:nvPr>
        </p:nvSpPr>
        <p:spPr/>
        <p:txBody>
          <a:bodyPr/>
          <a:lstStyle/>
          <a:p>
            <a:r>
              <a:rPr lang="en-US" dirty="0"/>
              <a:t>With multiple flows, RTT is less variable</a:t>
            </a:r>
          </a:p>
        </p:txBody>
      </p:sp>
    </p:spTree>
    <p:extLst>
      <p:ext uri="{BB962C8B-B14F-4D97-AF65-F5344CB8AC3E}">
        <p14:creationId xmlns:p14="http://schemas.microsoft.com/office/powerpoint/2010/main" val="1471531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right)">
                                      <p:cBhvr>
                                        <p:cTn id="7" dur="500"/>
                                        <p:tgtEl>
                                          <p:spTgt spid="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0"/>
                                          </p:stCondLst>
                                        </p:cTn>
                                        <p:tgtEl>
                                          <p:spTgt spid="9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C1A73A-D83D-AD45-B9B6-A46433618457}"/>
              </a:ext>
            </a:extLst>
          </p:cNvPr>
          <p:cNvSpPr/>
          <p:nvPr/>
        </p:nvSpPr>
        <p:spPr bwMode="auto">
          <a:xfrm>
            <a:off x="1485900" y="729348"/>
            <a:ext cx="6373416" cy="1603772"/>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sz="1800">
              <a:latin typeface="Comic Sans MS" charset="0"/>
              <a:ea typeface="ＭＳ Ｐゴシック" charset="0"/>
              <a:cs typeface="ＭＳ Ｐゴシック" charset="0"/>
            </a:endParaRPr>
          </a:p>
        </p:txBody>
      </p:sp>
      <p:sp>
        <p:nvSpPr>
          <p:cNvPr id="19458" name="Freeform 54">
            <a:extLst>
              <a:ext uri="{FF2B5EF4-FFF2-40B4-BE49-F238E27FC236}">
                <a16:creationId xmlns:a16="http://schemas.microsoft.com/office/drawing/2014/main" id="{EAC57811-8288-C447-A9E5-9E1A01E16A73}"/>
              </a:ext>
            </a:extLst>
          </p:cNvPr>
          <p:cNvSpPr>
            <a:spLocks/>
          </p:cNvSpPr>
          <p:nvPr/>
        </p:nvSpPr>
        <p:spPr bwMode="auto">
          <a:xfrm>
            <a:off x="2189560" y="1110348"/>
            <a:ext cx="4057650" cy="1004888"/>
          </a:xfrm>
          <a:custGeom>
            <a:avLst/>
            <a:gdLst>
              <a:gd name="T0" fmla="*/ 0 w 2976"/>
              <a:gd name="T1" fmla="*/ 0 h 960"/>
              <a:gd name="T2" fmla="*/ 0 w 2976"/>
              <a:gd name="T3" fmla="*/ 2147483647 h 960"/>
              <a:gd name="T4" fmla="*/ 2147483647 w 2976"/>
              <a:gd name="T5" fmla="*/ 2147483647 h 960"/>
              <a:gd name="T6" fmla="*/ 0 60000 65536"/>
              <a:gd name="T7" fmla="*/ 0 60000 65536"/>
              <a:gd name="T8" fmla="*/ 0 60000 65536"/>
              <a:gd name="T9" fmla="*/ 0 w 2976"/>
              <a:gd name="T10" fmla="*/ 0 h 960"/>
              <a:gd name="T11" fmla="*/ 2976 w 2976"/>
              <a:gd name="T12" fmla="*/ 960 h 960"/>
            </a:gdLst>
            <a:ahLst/>
            <a:cxnLst>
              <a:cxn ang="T6">
                <a:pos x="T0" y="T1"/>
              </a:cxn>
              <a:cxn ang="T7">
                <a:pos x="T2" y="T3"/>
              </a:cxn>
              <a:cxn ang="T8">
                <a:pos x="T4" y="T5"/>
              </a:cxn>
            </a:cxnLst>
            <a:rect l="T9" t="T10" r="T11" b="T12"/>
            <a:pathLst>
              <a:path w="2976" h="960">
                <a:moveTo>
                  <a:pt x="0" y="0"/>
                </a:moveTo>
                <a:lnTo>
                  <a:pt x="0" y="960"/>
                </a:lnTo>
                <a:lnTo>
                  <a:pt x="2976" y="960"/>
                </a:lnTo>
              </a:path>
            </a:pathLst>
          </a:custGeom>
          <a:noFill/>
          <a:ln w="127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500"/>
          </a:p>
        </p:txBody>
      </p:sp>
      <p:grpSp>
        <p:nvGrpSpPr>
          <p:cNvPr id="19459" name="Group 55">
            <a:extLst>
              <a:ext uri="{FF2B5EF4-FFF2-40B4-BE49-F238E27FC236}">
                <a16:creationId xmlns:a16="http://schemas.microsoft.com/office/drawing/2014/main" id="{38E7A9DB-5B48-D54C-B1C5-9C875E8040F6}"/>
              </a:ext>
            </a:extLst>
          </p:cNvPr>
          <p:cNvGrpSpPr>
            <a:grpSpLocks/>
          </p:cNvGrpSpPr>
          <p:nvPr/>
        </p:nvGrpSpPr>
        <p:grpSpPr bwMode="auto">
          <a:xfrm>
            <a:off x="2475310" y="1396099"/>
            <a:ext cx="3429000" cy="514350"/>
            <a:chOff x="1632" y="2832"/>
            <a:chExt cx="2880" cy="432"/>
          </a:xfrm>
        </p:grpSpPr>
        <p:grpSp>
          <p:nvGrpSpPr>
            <p:cNvPr id="19508" name="Group 56">
              <a:extLst>
                <a:ext uri="{FF2B5EF4-FFF2-40B4-BE49-F238E27FC236}">
                  <a16:creationId xmlns:a16="http://schemas.microsoft.com/office/drawing/2014/main" id="{A90A01DA-12ED-6747-8426-2C9EC90083EE}"/>
                </a:ext>
              </a:extLst>
            </p:cNvPr>
            <p:cNvGrpSpPr>
              <a:grpSpLocks/>
            </p:cNvGrpSpPr>
            <p:nvPr/>
          </p:nvGrpSpPr>
          <p:grpSpPr bwMode="auto">
            <a:xfrm>
              <a:off x="1632" y="2832"/>
              <a:ext cx="720" cy="432"/>
              <a:chOff x="1632" y="2832"/>
              <a:chExt cx="720" cy="432"/>
            </a:xfrm>
          </p:grpSpPr>
          <p:sp>
            <p:nvSpPr>
              <p:cNvPr id="19518" name="Freeform 57">
                <a:extLst>
                  <a:ext uri="{FF2B5EF4-FFF2-40B4-BE49-F238E27FC236}">
                    <a16:creationId xmlns:a16="http://schemas.microsoft.com/office/drawing/2014/main" id="{97D9ADDA-028B-AE4E-A561-EEC9FE08E6D4}"/>
                  </a:ext>
                </a:extLst>
              </p:cNvPr>
              <p:cNvSpPr>
                <a:spLocks/>
              </p:cNvSpPr>
              <p:nvPr/>
            </p:nvSpPr>
            <p:spPr bwMode="auto">
              <a:xfrm>
                <a:off x="1632" y="2832"/>
                <a:ext cx="672" cy="432"/>
              </a:xfrm>
              <a:custGeom>
                <a:avLst/>
                <a:gdLst>
                  <a:gd name="T0" fmla="*/ 0 w 480"/>
                  <a:gd name="T1" fmla="*/ 71 h 528"/>
                  <a:gd name="T2" fmla="*/ 4171 w 480"/>
                  <a:gd name="T3" fmla="*/ 38 h 528"/>
                  <a:gd name="T4" fmla="*/ 9708 w 480"/>
                  <a:gd name="T5" fmla="*/ 13 h 528"/>
                  <a:gd name="T6" fmla="*/ 13887 w 480"/>
                  <a:gd name="T7" fmla="*/ 0 h 528"/>
                  <a:gd name="T8" fmla="*/ 0 60000 65536"/>
                  <a:gd name="T9" fmla="*/ 0 60000 65536"/>
                  <a:gd name="T10" fmla="*/ 0 60000 65536"/>
                  <a:gd name="T11" fmla="*/ 0 60000 65536"/>
                  <a:gd name="T12" fmla="*/ 0 w 480"/>
                  <a:gd name="T13" fmla="*/ 0 h 528"/>
                  <a:gd name="T14" fmla="*/ 480 w 480"/>
                  <a:gd name="T15" fmla="*/ 528 h 528"/>
                </a:gdLst>
                <a:ahLst/>
                <a:cxnLst>
                  <a:cxn ang="T8">
                    <a:pos x="T0" y="T1"/>
                  </a:cxn>
                  <a:cxn ang="T9">
                    <a:pos x="T2" y="T3"/>
                  </a:cxn>
                  <a:cxn ang="T10">
                    <a:pos x="T4" y="T5"/>
                  </a:cxn>
                  <a:cxn ang="T11">
                    <a:pos x="T6" y="T7"/>
                  </a:cxn>
                </a:cxnLst>
                <a:rect l="T12" t="T13" r="T14" b="T15"/>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519" name="Line 58">
                <a:extLst>
                  <a:ext uri="{FF2B5EF4-FFF2-40B4-BE49-F238E27FC236}">
                    <a16:creationId xmlns:a16="http://schemas.microsoft.com/office/drawing/2014/main" id="{A58CEC32-22D5-834D-8210-0691EFF59AF9}"/>
                  </a:ext>
                </a:extLst>
              </p:cNvPr>
              <p:cNvSpPr>
                <a:spLocks noChangeShapeType="1"/>
              </p:cNvSpPr>
              <p:nvPr/>
            </p:nvSpPr>
            <p:spPr bwMode="auto">
              <a:xfrm>
                <a:off x="2304" y="2832"/>
                <a:ext cx="48" cy="43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500"/>
              </a:p>
            </p:txBody>
          </p:sp>
        </p:grpSp>
        <p:grpSp>
          <p:nvGrpSpPr>
            <p:cNvPr id="19509" name="Group 59">
              <a:extLst>
                <a:ext uri="{FF2B5EF4-FFF2-40B4-BE49-F238E27FC236}">
                  <a16:creationId xmlns:a16="http://schemas.microsoft.com/office/drawing/2014/main" id="{9D3DD7D7-4D38-0D46-9B5B-442243BE1791}"/>
                </a:ext>
              </a:extLst>
            </p:cNvPr>
            <p:cNvGrpSpPr>
              <a:grpSpLocks/>
            </p:cNvGrpSpPr>
            <p:nvPr/>
          </p:nvGrpSpPr>
          <p:grpSpPr bwMode="auto">
            <a:xfrm>
              <a:off x="2352" y="2832"/>
              <a:ext cx="720" cy="432"/>
              <a:chOff x="1632" y="2832"/>
              <a:chExt cx="720" cy="432"/>
            </a:xfrm>
          </p:grpSpPr>
          <p:sp>
            <p:nvSpPr>
              <p:cNvPr id="19516" name="Freeform 60">
                <a:extLst>
                  <a:ext uri="{FF2B5EF4-FFF2-40B4-BE49-F238E27FC236}">
                    <a16:creationId xmlns:a16="http://schemas.microsoft.com/office/drawing/2014/main" id="{121B105D-E372-A447-B883-44A1FCD740C6}"/>
                  </a:ext>
                </a:extLst>
              </p:cNvPr>
              <p:cNvSpPr>
                <a:spLocks/>
              </p:cNvSpPr>
              <p:nvPr/>
            </p:nvSpPr>
            <p:spPr bwMode="auto">
              <a:xfrm>
                <a:off x="1632" y="2832"/>
                <a:ext cx="672" cy="432"/>
              </a:xfrm>
              <a:custGeom>
                <a:avLst/>
                <a:gdLst>
                  <a:gd name="T0" fmla="*/ 0 w 480"/>
                  <a:gd name="T1" fmla="*/ 71 h 528"/>
                  <a:gd name="T2" fmla="*/ 4171 w 480"/>
                  <a:gd name="T3" fmla="*/ 38 h 528"/>
                  <a:gd name="T4" fmla="*/ 9708 w 480"/>
                  <a:gd name="T5" fmla="*/ 13 h 528"/>
                  <a:gd name="T6" fmla="*/ 13887 w 480"/>
                  <a:gd name="T7" fmla="*/ 0 h 528"/>
                  <a:gd name="T8" fmla="*/ 0 60000 65536"/>
                  <a:gd name="T9" fmla="*/ 0 60000 65536"/>
                  <a:gd name="T10" fmla="*/ 0 60000 65536"/>
                  <a:gd name="T11" fmla="*/ 0 60000 65536"/>
                  <a:gd name="T12" fmla="*/ 0 w 480"/>
                  <a:gd name="T13" fmla="*/ 0 h 528"/>
                  <a:gd name="T14" fmla="*/ 480 w 480"/>
                  <a:gd name="T15" fmla="*/ 528 h 528"/>
                </a:gdLst>
                <a:ahLst/>
                <a:cxnLst>
                  <a:cxn ang="T8">
                    <a:pos x="T0" y="T1"/>
                  </a:cxn>
                  <a:cxn ang="T9">
                    <a:pos x="T2" y="T3"/>
                  </a:cxn>
                  <a:cxn ang="T10">
                    <a:pos x="T4" y="T5"/>
                  </a:cxn>
                  <a:cxn ang="T11">
                    <a:pos x="T6" y="T7"/>
                  </a:cxn>
                </a:cxnLst>
                <a:rect l="T12" t="T13" r="T14" b="T15"/>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517" name="Line 61">
                <a:extLst>
                  <a:ext uri="{FF2B5EF4-FFF2-40B4-BE49-F238E27FC236}">
                    <a16:creationId xmlns:a16="http://schemas.microsoft.com/office/drawing/2014/main" id="{99F5A762-97F8-5B4E-B45D-51578321470B}"/>
                  </a:ext>
                </a:extLst>
              </p:cNvPr>
              <p:cNvSpPr>
                <a:spLocks noChangeShapeType="1"/>
              </p:cNvSpPr>
              <p:nvPr/>
            </p:nvSpPr>
            <p:spPr bwMode="auto">
              <a:xfrm>
                <a:off x="2304" y="2832"/>
                <a:ext cx="48" cy="43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500"/>
              </a:p>
            </p:txBody>
          </p:sp>
        </p:grpSp>
        <p:grpSp>
          <p:nvGrpSpPr>
            <p:cNvPr id="19510" name="Group 62">
              <a:extLst>
                <a:ext uri="{FF2B5EF4-FFF2-40B4-BE49-F238E27FC236}">
                  <a16:creationId xmlns:a16="http://schemas.microsoft.com/office/drawing/2014/main" id="{2ADD2600-4BFC-274A-AFEA-813400549C72}"/>
                </a:ext>
              </a:extLst>
            </p:cNvPr>
            <p:cNvGrpSpPr>
              <a:grpSpLocks/>
            </p:cNvGrpSpPr>
            <p:nvPr/>
          </p:nvGrpSpPr>
          <p:grpSpPr bwMode="auto">
            <a:xfrm>
              <a:off x="3072" y="2832"/>
              <a:ext cx="720" cy="432"/>
              <a:chOff x="1632" y="2832"/>
              <a:chExt cx="720" cy="432"/>
            </a:xfrm>
          </p:grpSpPr>
          <p:sp>
            <p:nvSpPr>
              <p:cNvPr id="19514" name="Freeform 63">
                <a:extLst>
                  <a:ext uri="{FF2B5EF4-FFF2-40B4-BE49-F238E27FC236}">
                    <a16:creationId xmlns:a16="http://schemas.microsoft.com/office/drawing/2014/main" id="{55568316-25DC-7E4B-9830-9490B89CABE2}"/>
                  </a:ext>
                </a:extLst>
              </p:cNvPr>
              <p:cNvSpPr>
                <a:spLocks/>
              </p:cNvSpPr>
              <p:nvPr/>
            </p:nvSpPr>
            <p:spPr bwMode="auto">
              <a:xfrm>
                <a:off x="1632" y="2832"/>
                <a:ext cx="672" cy="432"/>
              </a:xfrm>
              <a:custGeom>
                <a:avLst/>
                <a:gdLst>
                  <a:gd name="T0" fmla="*/ 0 w 480"/>
                  <a:gd name="T1" fmla="*/ 71 h 528"/>
                  <a:gd name="T2" fmla="*/ 4171 w 480"/>
                  <a:gd name="T3" fmla="*/ 38 h 528"/>
                  <a:gd name="T4" fmla="*/ 9708 w 480"/>
                  <a:gd name="T5" fmla="*/ 13 h 528"/>
                  <a:gd name="T6" fmla="*/ 13887 w 480"/>
                  <a:gd name="T7" fmla="*/ 0 h 528"/>
                  <a:gd name="T8" fmla="*/ 0 60000 65536"/>
                  <a:gd name="T9" fmla="*/ 0 60000 65536"/>
                  <a:gd name="T10" fmla="*/ 0 60000 65536"/>
                  <a:gd name="T11" fmla="*/ 0 60000 65536"/>
                  <a:gd name="T12" fmla="*/ 0 w 480"/>
                  <a:gd name="T13" fmla="*/ 0 h 528"/>
                  <a:gd name="T14" fmla="*/ 480 w 480"/>
                  <a:gd name="T15" fmla="*/ 528 h 528"/>
                </a:gdLst>
                <a:ahLst/>
                <a:cxnLst>
                  <a:cxn ang="T8">
                    <a:pos x="T0" y="T1"/>
                  </a:cxn>
                  <a:cxn ang="T9">
                    <a:pos x="T2" y="T3"/>
                  </a:cxn>
                  <a:cxn ang="T10">
                    <a:pos x="T4" y="T5"/>
                  </a:cxn>
                  <a:cxn ang="T11">
                    <a:pos x="T6" y="T7"/>
                  </a:cxn>
                </a:cxnLst>
                <a:rect l="T12" t="T13" r="T14" b="T15"/>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515" name="Line 64">
                <a:extLst>
                  <a:ext uri="{FF2B5EF4-FFF2-40B4-BE49-F238E27FC236}">
                    <a16:creationId xmlns:a16="http://schemas.microsoft.com/office/drawing/2014/main" id="{499D47F3-F8F8-FE47-B0B9-5EC0763E15D0}"/>
                  </a:ext>
                </a:extLst>
              </p:cNvPr>
              <p:cNvSpPr>
                <a:spLocks noChangeShapeType="1"/>
              </p:cNvSpPr>
              <p:nvPr/>
            </p:nvSpPr>
            <p:spPr bwMode="auto">
              <a:xfrm>
                <a:off x="2304" y="2832"/>
                <a:ext cx="48" cy="43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500"/>
              </a:p>
            </p:txBody>
          </p:sp>
        </p:grpSp>
        <p:grpSp>
          <p:nvGrpSpPr>
            <p:cNvPr id="19511" name="Group 65">
              <a:extLst>
                <a:ext uri="{FF2B5EF4-FFF2-40B4-BE49-F238E27FC236}">
                  <a16:creationId xmlns:a16="http://schemas.microsoft.com/office/drawing/2014/main" id="{6656F8BE-5812-F34D-BB46-CDF780611418}"/>
                </a:ext>
              </a:extLst>
            </p:cNvPr>
            <p:cNvGrpSpPr>
              <a:grpSpLocks/>
            </p:cNvGrpSpPr>
            <p:nvPr/>
          </p:nvGrpSpPr>
          <p:grpSpPr bwMode="auto">
            <a:xfrm>
              <a:off x="3792" y="2832"/>
              <a:ext cx="720" cy="432"/>
              <a:chOff x="1632" y="2832"/>
              <a:chExt cx="720" cy="432"/>
            </a:xfrm>
          </p:grpSpPr>
          <p:sp>
            <p:nvSpPr>
              <p:cNvPr id="19512" name="Freeform 66">
                <a:extLst>
                  <a:ext uri="{FF2B5EF4-FFF2-40B4-BE49-F238E27FC236}">
                    <a16:creationId xmlns:a16="http://schemas.microsoft.com/office/drawing/2014/main" id="{725565A3-2C25-EE4F-964F-B9DB6BCA12DA}"/>
                  </a:ext>
                </a:extLst>
              </p:cNvPr>
              <p:cNvSpPr>
                <a:spLocks/>
              </p:cNvSpPr>
              <p:nvPr/>
            </p:nvSpPr>
            <p:spPr bwMode="auto">
              <a:xfrm>
                <a:off x="1632" y="2832"/>
                <a:ext cx="672" cy="432"/>
              </a:xfrm>
              <a:custGeom>
                <a:avLst/>
                <a:gdLst>
                  <a:gd name="T0" fmla="*/ 0 w 480"/>
                  <a:gd name="T1" fmla="*/ 71 h 528"/>
                  <a:gd name="T2" fmla="*/ 4171 w 480"/>
                  <a:gd name="T3" fmla="*/ 38 h 528"/>
                  <a:gd name="T4" fmla="*/ 9708 w 480"/>
                  <a:gd name="T5" fmla="*/ 13 h 528"/>
                  <a:gd name="T6" fmla="*/ 13887 w 480"/>
                  <a:gd name="T7" fmla="*/ 0 h 528"/>
                  <a:gd name="T8" fmla="*/ 0 60000 65536"/>
                  <a:gd name="T9" fmla="*/ 0 60000 65536"/>
                  <a:gd name="T10" fmla="*/ 0 60000 65536"/>
                  <a:gd name="T11" fmla="*/ 0 60000 65536"/>
                  <a:gd name="T12" fmla="*/ 0 w 480"/>
                  <a:gd name="T13" fmla="*/ 0 h 528"/>
                  <a:gd name="T14" fmla="*/ 480 w 480"/>
                  <a:gd name="T15" fmla="*/ 528 h 528"/>
                </a:gdLst>
                <a:ahLst/>
                <a:cxnLst>
                  <a:cxn ang="T8">
                    <a:pos x="T0" y="T1"/>
                  </a:cxn>
                  <a:cxn ang="T9">
                    <a:pos x="T2" y="T3"/>
                  </a:cxn>
                  <a:cxn ang="T10">
                    <a:pos x="T4" y="T5"/>
                  </a:cxn>
                  <a:cxn ang="T11">
                    <a:pos x="T6" y="T7"/>
                  </a:cxn>
                </a:cxnLst>
                <a:rect l="T12" t="T13" r="T14" b="T15"/>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513" name="Line 67">
                <a:extLst>
                  <a:ext uri="{FF2B5EF4-FFF2-40B4-BE49-F238E27FC236}">
                    <a16:creationId xmlns:a16="http://schemas.microsoft.com/office/drawing/2014/main" id="{82058924-4A11-D542-9F58-395E5B8933AE}"/>
                  </a:ext>
                </a:extLst>
              </p:cNvPr>
              <p:cNvSpPr>
                <a:spLocks noChangeShapeType="1"/>
              </p:cNvSpPr>
              <p:nvPr/>
            </p:nvSpPr>
            <p:spPr bwMode="auto">
              <a:xfrm>
                <a:off x="2304" y="2832"/>
                <a:ext cx="48" cy="43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500"/>
              </a:p>
            </p:txBody>
          </p:sp>
        </p:grpSp>
      </p:grpSp>
      <p:sp>
        <p:nvSpPr>
          <p:cNvPr id="19460" name="Line 68">
            <a:extLst>
              <a:ext uri="{FF2B5EF4-FFF2-40B4-BE49-F238E27FC236}">
                <a16:creationId xmlns:a16="http://schemas.microsoft.com/office/drawing/2014/main" id="{B9E3F170-3D24-2448-A719-C0C4359E33CE}"/>
              </a:ext>
            </a:extLst>
          </p:cNvPr>
          <p:cNvSpPr>
            <a:spLocks noChangeShapeType="1"/>
          </p:cNvSpPr>
          <p:nvPr/>
        </p:nvSpPr>
        <p:spPr bwMode="auto">
          <a:xfrm>
            <a:off x="2075260" y="1396099"/>
            <a:ext cx="120015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z="1500"/>
          </a:p>
        </p:txBody>
      </p:sp>
      <p:sp>
        <p:nvSpPr>
          <p:cNvPr id="19461" name="Line 69">
            <a:extLst>
              <a:ext uri="{FF2B5EF4-FFF2-40B4-BE49-F238E27FC236}">
                <a16:creationId xmlns:a16="http://schemas.microsoft.com/office/drawing/2014/main" id="{D1869EA5-261E-D74D-8F4E-A9DDCF9A12E0}"/>
              </a:ext>
            </a:extLst>
          </p:cNvPr>
          <p:cNvSpPr>
            <a:spLocks noChangeShapeType="1"/>
          </p:cNvSpPr>
          <p:nvPr/>
        </p:nvSpPr>
        <p:spPr bwMode="auto">
          <a:xfrm>
            <a:off x="2075260" y="1910449"/>
            <a:ext cx="12573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z="1500"/>
          </a:p>
        </p:txBody>
      </p:sp>
      <p:graphicFrame>
        <p:nvGraphicFramePr>
          <p:cNvPr id="19462" name="Object 2">
            <a:extLst>
              <a:ext uri="{FF2B5EF4-FFF2-40B4-BE49-F238E27FC236}">
                <a16:creationId xmlns:a16="http://schemas.microsoft.com/office/drawing/2014/main" id="{47B8B038-0A69-7B40-9E77-D26453FCA19B}"/>
              </a:ext>
            </a:extLst>
          </p:cNvPr>
          <p:cNvGraphicFramePr>
            <a:graphicFrameLocks noChangeAspect="1"/>
          </p:cNvGraphicFramePr>
          <p:nvPr>
            <p:extLst>
              <p:ext uri="{D42A27DB-BD31-4B8C-83A1-F6EECF244321}">
                <p14:modId xmlns:p14="http://schemas.microsoft.com/office/powerpoint/2010/main" val="2638376558"/>
              </p:ext>
            </p:extLst>
          </p:nvPr>
        </p:nvGraphicFramePr>
        <p:xfrm>
          <a:off x="1714500" y="1294896"/>
          <a:ext cx="360760" cy="259556"/>
        </p:xfrm>
        <a:graphic>
          <a:graphicData uri="http://schemas.openxmlformats.org/presentationml/2006/ole">
            <mc:AlternateContent xmlns:mc="http://schemas.openxmlformats.org/markup-compatibility/2006">
              <mc:Choice xmlns:v="urn:schemas-microsoft-com:vml" Requires="v">
                <p:oleObj spid="_x0000_s7209" name="Equation" r:id="rId4" imgW="7315200" imgH="5270500" progId="Equation.3">
                  <p:embed/>
                </p:oleObj>
              </mc:Choice>
              <mc:Fallback>
                <p:oleObj name="Equation" r:id="rId4" imgW="7315200" imgH="5270500" progId="Equation.3">
                  <p:embed/>
                  <p:pic>
                    <p:nvPicPr>
                      <p:cNvPr id="19462" name="Object 2">
                        <a:extLst>
                          <a:ext uri="{FF2B5EF4-FFF2-40B4-BE49-F238E27FC236}">
                            <a16:creationId xmlns:a16="http://schemas.microsoft.com/office/drawing/2014/main" id="{47B8B038-0A69-7B40-9E77-D26453FCA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294896"/>
                        <a:ext cx="360760" cy="259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9463" name="Object 3">
            <a:extLst>
              <a:ext uri="{FF2B5EF4-FFF2-40B4-BE49-F238E27FC236}">
                <a16:creationId xmlns:a16="http://schemas.microsoft.com/office/drawing/2014/main" id="{AE0FE31B-0DEF-C24D-979B-0709BC41E7B9}"/>
              </a:ext>
            </a:extLst>
          </p:cNvPr>
          <p:cNvGraphicFramePr>
            <a:graphicFrameLocks noChangeAspect="1"/>
          </p:cNvGraphicFramePr>
          <p:nvPr>
            <p:extLst>
              <p:ext uri="{D42A27DB-BD31-4B8C-83A1-F6EECF244321}">
                <p14:modId xmlns:p14="http://schemas.microsoft.com/office/powerpoint/2010/main" val="1301414638"/>
              </p:ext>
            </p:extLst>
          </p:nvPr>
        </p:nvGraphicFramePr>
        <p:xfrm>
          <a:off x="1714500" y="1681849"/>
          <a:ext cx="360760" cy="400050"/>
        </p:xfrm>
        <a:graphic>
          <a:graphicData uri="http://schemas.openxmlformats.org/presentationml/2006/ole">
            <mc:AlternateContent xmlns:mc="http://schemas.openxmlformats.org/markup-compatibility/2006">
              <mc:Choice xmlns:v="urn:schemas-microsoft-com:vml" Requires="v">
                <p:oleObj spid="_x0000_s7210" name="Equation" r:id="rId6" imgW="8191500" imgH="9067800" progId="Equation.3">
                  <p:embed/>
                </p:oleObj>
              </mc:Choice>
              <mc:Fallback>
                <p:oleObj name="Equation" r:id="rId6" imgW="8191500" imgH="9067800" progId="Equation.3">
                  <p:embed/>
                  <p:pic>
                    <p:nvPicPr>
                      <p:cNvPr id="19463" name="Object 3">
                        <a:extLst>
                          <a:ext uri="{FF2B5EF4-FFF2-40B4-BE49-F238E27FC236}">
                            <a16:creationId xmlns:a16="http://schemas.microsoft.com/office/drawing/2014/main" id="{AE0FE31B-0DEF-C24D-979B-0709BC41E7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500" y="1681849"/>
                        <a:ext cx="36076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464" name="Text Box 72">
            <a:extLst>
              <a:ext uri="{FF2B5EF4-FFF2-40B4-BE49-F238E27FC236}">
                <a16:creationId xmlns:a16="http://schemas.microsoft.com/office/drawing/2014/main" id="{49AF6D1C-A117-4540-946B-91DA4F14E071}"/>
              </a:ext>
            </a:extLst>
          </p:cNvPr>
          <p:cNvSpPr txBox="1">
            <a:spLocks noChangeArrowheads="1"/>
          </p:cNvSpPr>
          <p:nvPr/>
        </p:nvSpPr>
        <p:spPr bwMode="auto">
          <a:xfrm>
            <a:off x="5772150" y="2058086"/>
            <a:ext cx="237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500" i="1">
                <a:latin typeface="Times New Roman" panose="02020603050405020304" pitchFamily="18" charset="0"/>
              </a:rPr>
              <a:t>t</a:t>
            </a:r>
          </a:p>
        </p:txBody>
      </p:sp>
      <p:grpSp>
        <p:nvGrpSpPr>
          <p:cNvPr id="19465" name="Group 73">
            <a:extLst>
              <a:ext uri="{FF2B5EF4-FFF2-40B4-BE49-F238E27FC236}">
                <a16:creationId xmlns:a16="http://schemas.microsoft.com/office/drawing/2014/main" id="{DA0F8439-3B00-B94F-9476-E4E410B56FC0}"/>
              </a:ext>
            </a:extLst>
          </p:cNvPr>
          <p:cNvGrpSpPr>
            <a:grpSpLocks/>
          </p:cNvGrpSpPr>
          <p:nvPr/>
        </p:nvGrpSpPr>
        <p:grpSpPr bwMode="auto">
          <a:xfrm>
            <a:off x="2496741" y="1411576"/>
            <a:ext cx="3429000" cy="514350"/>
            <a:chOff x="1632" y="2832"/>
            <a:chExt cx="2880" cy="432"/>
          </a:xfrm>
        </p:grpSpPr>
        <p:grpSp>
          <p:nvGrpSpPr>
            <p:cNvPr id="19496" name="Group 74">
              <a:extLst>
                <a:ext uri="{FF2B5EF4-FFF2-40B4-BE49-F238E27FC236}">
                  <a16:creationId xmlns:a16="http://schemas.microsoft.com/office/drawing/2014/main" id="{BD2D165B-E8E1-3F4B-8D6C-1C80BE09B47B}"/>
                </a:ext>
              </a:extLst>
            </p:cNvPr>
            <p:cNvGrpSpPr>
              <a:grpSpLocks/>
            </p:cNvGrpSpPr>
            <p:nvPr/>
          </p:nvGrpSpPr>
          <p:grpSpPr bwMode="auto">
            <a:xfrm>
              <a:off x="1632" y="2832"/>
              <a:ext cx="720" cy="432"/>
              <a:chOff x="1632" y="2832"/>
              <a:chExt cx="720" cy="432"/>
            </a:xfrm>
          </p:grpSpPr>
          <p:sp>
            <p:nvSpPr>
              <p:cNvPr id="19506" name="Freeform 75">
                <a:extLst>
                  <a:ext uri="{FF2B5EF4-FFF2-40B4-BE49-F238E27FC236}">
                    <a16:creationId xmlns:a16="http://schemas.microsoft.com/office/drawing/2014/main" id="{AF0A8D59-D843-574A-B361-E4A20C5A043D}"/>
                  </a:ext>
                </a:extLst>
              </p:cNvPr>
              <p:cNvSpPr>
                <a:spLocks/>
              </p:cNvSpPr>
              <p:nvPr/>
            </p:nvSpPr>
            <p:spPr bwMode="auto">
              <a:xfrm>
                <a:off x="1632" y="2832"/>
                <a:ext cx="672" cy="432"/>
              </a:xfrm>
              <a:custGeom>
                <a:avLst/>
                <a:gdLst>
                  <a:gd name="T0" fmla="*/ 0 w 480"/>
                  <a:gd name="T1" fmla="*/ 71 h 528"/>
                  <a:gd name="T2" fmla="*/ 4171 w 480"/>
                  <a:gd name="T3" fmla="*/ 38 h 528"/>
                  <a:gd name="T4" fmla="*/ 9708 w 480"/>
                  <a:gd name="T5" fmla="*/ 13 h 528"/>
                  <a:gd name="T6" fmla="*/ 13887 w 480"/>
                  <a:gd name="T7" fmla="*/ 0 h 528"/>
                  <a:gd name="T8" fmla="*/ 0 60000 65536"/>
                  <a:gd name="T9" fmla="*/ 0 60000 65536"/>
                  <a:gd name="T10" fmla="*/ 0 60000 65536"/>
                  <a:gd name="T11" fmla="*/ 0 60000 65536"/>
                  <a:gd name="T12" fmla="*/ 0 w 480"/>
                  <a:gd name="T13" fmla="*/ 0 h 528"/>
                  <a:gd name="T14" fmla="*/ 480 w 480"/>
                  <a:gd name="T15" fmla="*/ 528 h 528"/>
                </a:gdLst>
                <a:ahLst/>
                <a:cxnLst>
                  <a:cxn ang="T8">
                    <a:pos x="T0" y="T1"/>
                  </a:cxn>
                  <a:cxn ang="T9">
                    <a:pos x="T2" y="T3"/>
                  </a:cxn>
                  <a:cxn ang="T10">
                    <a:pos x="T4" y="T5"/>
                  </a:cxn>
                  <a:cxn ang="T11">
                    <a:pos x="T6" y="T7"/>
                  </a:cxn>
                </a:cxnLst>
                <a:rect l="T12" t="T13" r="T14" b="T15"/>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ap="rnd">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507" name="Line 76">
                <a:extLst>
                  <a:ext uri="{FF2B5EF4-FFF2-40B4-BE49-F238E27FC236}">
                    <a16:creationId xmlns:a16="http://schemas.microsoft.com/office/drawing/2014/main" id="{AB933733-AF76-3748-96BF-9B2CDCD39080}"/>
                  </a:ext>
                </a:extLst>
              </p:cNvPr>
              <p:cNvSpPr>
                <a:spLocks noChangeShapeType="1"/>
              </p:cNvSpPr>
              <p:nvPr/>
            </p:nvSpPr>
            <p:spPr bwMode="auto">
              <a:xfrm>
                <a:off x="2304" y="2832"/>
                <a:ext cx="48" cy="432"/>
              </a:xfrm>
              <a:prstGeom prst="line">
                <a:avLst/>
              </a:prstGeom>
              <a:noFill/>
              <a:ln w="1905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en-US" sz="1500"/>
              </a:p>
            </p:txBody>
          </p:sp>
        </p:grpSp>
        <p:grpSp>
          <p:nvGrpSpPr>
            <p:cNvPr id="19497" name="Group 77">
              <a:extLst>
                <a:ext uri="{FF2B5EF4-FFF2-40B4-BE49-F238E27FC236}">
                  <a16:creationId xmlns:a16="http://schemas.microsoft.com/office/drawing/2014/main" id="{CC984EE4-E324-9742-A566-9357887C6BAD}"/>
                </a:ext>
              </a:extLst>
            </p:cNvPr>
            <p:cNvGrpSpPr>
              <a:grpSpLocks/>
            </p:cNvGrpSpPr>
            <p:nvPr/>
          </p:nvGrpSpPr>
          <p:grpSpPr bwMode="auto">
            <a:xfrm>
              <a:off x="2352" y="2832"/>
              <a:ext cx="720" cy="432"/>
              <a:chOff x="1632" y="2832"/>
              <a:chExt cx="720" cy="432"/>
            </a:xfrm>
          </p:grpSpPr>
          <p:sp>
            <p:nvSpPr>
              <p:cNvPr id="19504" name="Freeform 78">
                <a:extLst>
                  <a:ext uri="{FF2B5EF4-FFF2-40B4-BE49-F238E27FC236}">
                    <a16:creationId xmlns:a16="http://schemas.microsoft.com/office/drawing/2014/main" id="{97741BE0-4907-5B4A-8446-E4F0CAABBE8F}"/>
                  </a:ext>
                </a:extLst>
              </p:cNvPr>
              <p:cNvSpPr>
                <a:spLocks/>
              </p:cNvSpPr>
              <p:nvPr/>
            </p:nvSpPr>
            <p:spPr bwMode="auto">
              <a:xfrm>
                <a:off x="1632" y="2832"/>
                <a:ext cx="672" cy="432"/>
              </a:xfrm>
              <a:custGeom>
                <a:avLst/>
                <a:gdLst>
                  <a:gd name="T0" fmla="*/ 0 w 480"/>
                  <a:gd name="T1" fmla="*/ 71 h 528"/>
                  <a:gd name="T2" fmla="*/ 4171 w 480"/>
                  <a:gd name="T3" fmla="*/ 38 h 528"/>
                  <a:gd name="T4" fmla="*/ 9708 w 480"/>
                  <a:gd name="T5" fmla="*/ 13 h 528"/>
                  <a:gd name="T6" fmla="*/ 13887 w 480"/>
                  <a:gd name="T7" fmla="*/ 0 h 528"/>
                  <a:gd name="T8" fmla="*/ 0 60000 65536"/>
                  <a:gd name="T9" fmla="*/ 0 60000 65536"/>
                  <a:gd name="T10" fmla="*/ 0 60000 65536"/>
                  <a:gd name="T11" fmla="*/ 0 60000 65536"/>
                  <a:gd name="T12" fmla="*/ 0 w 480"/>
                  <a:gd name="T13" fmla="*/ 0 h 528"/>
                  <a:gd name="T14" fmla="*/ 480 w 480"/>
                  <a:gd name="T15" fmla="*/ 528 h 528"/>
                </a:gdLst>
                <a:ahLst/>
                <a:cxnLst>
                  <a:cxn ang="T8">
                    <a:pos x="T0" y="T1"/>
                  </a:cxn>
                  <a:cxn ang="T9">
                    <a:pos x="T2" y="T3"/>
                  </a:cxn>
                  <a:cxn ang="T10">
                    <a:pos x="T4" y="T5"/>
                  </a:cxn>
                  <a:cxn ang="T11">
                    <a:pos x="T6" y="T7"/>
                  </a:cxn>
                </a:cxnLst>
                <a:rect l="T12" t="T13" r="T14" b="T15"/>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ap="rnd">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505" name="Line 79">
                <a:extLst>
                  <a:ext uri="{FF2B5EF4-FFF2-40B4-BE49-F238E27FC236}">
                    <a16:creationId xmlns:a16="http://schemas.microsoft.com/office/drawing/2014/main" id="{7C0FEF0B-FCD3-4B43-AF88-79DA101CAD8F}"/>
                  </a:ext>
                </a:extLst>
              </p:cNvPr>
              <p:cNvSpPr>
                <a:spLocks noChangeShapeType="1"/>
              </p:cNvSpPr>
              <p:nvPr/>
            </p:nvSpPr>
            <p:spPr bwMode="auto">
              <a:xfrm>
                <a:off x="2304" y="2832"/>
                <a:ext cx="48" cy="432"/>
              </a:xfrm>
              <a:prstGeom prst="line">
                <a:avLst/>
              </a:prstGeom>
              <a:noFill/>
              <a:ln w="1905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en-US" sz="1500"/>
              </a:p>
            </p:txBody>
          </p:sp>
        </p:grpSp>
        <p:grpSp>
          <p:nvGrpSpPr>
            <p:cNvPr id="19498" name="Group 80">
              <a:extLst>
                <a:ext uri="{FF2B5EF4-FFF2-40B4-BE49-F238E27FC236}">
                  <a16:creationId xmlns:a16="http://schemas.microsoft.com/office/drawing/2014/main" id="{17B6A8D2-D3F8-6343-96F9-B62624E270B3}"/>
                </a:ext>
              </a:extLst>
            </p:cNvPr>
            <p:cNvGrpSpPr>
              <a:grpSpLocks/>
            </p:cNvGrpSpPr>
            <p:nvPr/>
          </p:nvGrpSpPr>
          <p:grpSpPr bwMode="auto">
            <a:xfrm>
              <a:off x="3072" y="2832"/>
              <a:ext cx="720" cy="432"/>
              <a:chOff x="1632" y="2832"/>
              <a:chExt cx="720" cy="432"/>
            </a:xfrm>
          </p:grpSpPr>
          <p:sp>
            <p:nvSpPr>
              <p:cNvPr id="19502" name="Freeform 81">
                <a:extLst>
                  <a:ext uri="{FF2B5EF4-FFF2-40B4-BE49-F238E27FC236}">
                    <a16:creationId xmlns:a16="http://schemas.microsoft.com/office/drawing/2014/main" id="{2BE4EBB9-6EF6-4B4F-AF6F-9442B0AC9CDB}"/>
                  </a:ext>
                </a:extLst>
              </p:cNvPr>
              <p:cNvSpPr>
                <a:spLocks/>
              </p:cNvSpPr>
              <p:nvPr/>
            </p:nvSpPr>
            <p:spPr bwMode="auto">
              <a:xfrm>
                <a:off x="1632" y="2832"/>
                <a:ext cx="672" cy="432"/>
              </a:xfrm>
              <a:custGeom>
                <a:avLst/>
                <a:gdLst>
                  <a:gd name="T0" fmla="*/ 0 w 480"/>
                  <a:gd name="T1" fmla="*/ 71 h 528"/>
                  <a:gd name="T2" fmla="*/ 4171 w 480"/>
                  <a:gd name="T3" fmla="*/ 38 h 528"/>
                  <a:gd name="T4" fmla="*/ 9708 w 480"/>
                  <a:gd name="T5" fmla="*/ 13 h 528"/>
                  <a:gd name="T6" fmla="*/ 13887 w 480"/>
                  <a:gd name="T7" fmla="*/ 0 h 528"/>
                  <a:gd name="T8" fmla="*/ 0 60000 65536"/>
                  <a:gd name="T9" fmla="*/ 0 60000 65536"/>
                  <a:gd name="T10" fmla="*/ 0 60000 65536"/>
                  <a:gd name="T11" fmla="*/ 0 60000 65536"/>
                  <a:gd name="T12" fmla="*/ 0 w 480"/>
                  <a:gd name="T13" fmla="*/ 0 h 528"/>
                  <a:gd name="T14" fmla="*/ 480 w 480"/>
                  <a:gd name="T15" fmla="*/ 528 h 528"/>
                </a:gdLst>
                <a:ahLst/>
                <a:cxnLst>
                  <a:cxn ang="T8">
                    <a:pos x="T0" y="T1"/>
                  </a:cxn>
                  <a:cxn ang="T9">
                    <a:pos x="T2" y="T3"/>
                  </a:cxn>
                  <a:cxn ang="T10">
                    <a:pos x="T4" y="T5"/>
                  </a:cxn>
                  <a:cxn ang="T11">
                    <a:pos x="T6" y="T7"/>
                  </a:cxn>
                </a:cxnLst>
                <a:rect l="T12" t="T13" r="T14" b="T15"/>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ap="rnd">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503" name="Line 82">
                <a:extLst>
                  <a:ext uri="{FF2B5EF4-FFF2-40B4-BE49-F238E27FC236}">
                    <a16:creationId xmlns:a16="http://schemas.microsoft.com/office/drawing/2014/main" id="{E7696CB1-1804-E047-A98B-B386BC03D0F8}"/>
                  </a:ext>
                </a:extLst>
              </p:cNvPr>
              <p:cNvSpPr>
                <a:spLocks noChangeShapeType="1"/>
              </p:cNvSpPr>
              <p:nvPr/>
            </p:nvSpPr>
            <p:spPr bwMode="auto">
              <a:xfrm>
                <a:off x="2304" y="2832"/>
                <a:ext cx="48" cy="432"/>
              </a:xfrm>
              <a:prstGeom prst="line">
                <a:avLst/>
              </a:prstGeom>
              <a:noFill/>
              <a:ln w="1905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en-US" sz="1500"/>
              </a:p>
            </p:txBody>
          </p:sp>
        </p:grpSp>
        <p:grpSp>
          <p:nvGrpSpPr>
            <p:cNvPr id="19499" name="Group 83">
              <a:extLst>
                <a:ext uri="{FF2B5EF4-FFF2-40B4-BE49-F238E27FC236}">
                  <a16:creationId xmlns:a16="http://schemas.microsoft.com/office/drawing/2014/main" id="{344B158B-EBBF-A642-AA4A-D8E3DCF5A78A}"/>
                </a:ext>
              </a:extLst>
            </p:cNvPr>
            <p:cNvGrpSpPr>
              <a:grpSpLocks/>
            </p:cNvGrpSpPr>
            <p:nvPr/>
          </p:nvGrpSpPr>
          <p:grpSpPr bwMode="auto">
            <a:xfrm>
              <a:off x="3792" y="2832"/>
              <a:ext cx="720" cy="432"/>
              <a:chOff x="1632" y="2832"/>
              <a:chExt cx="720" cy="432"/>
            </a:xfrm>
          </p:grpSpPr>
          <p:sp>
            <p:nvSpPr>
              <p:cNvPr id="19500" name="Freeform 84">
                <a:extLst>
                  <a:ext uri="{FF2B5EF4-FFF2-40B4-BE49-F238E27FC236}">
                    <a16:creationId xmlns:a16="http://schemas.microsoft.com/office/drawing/2014/main" id="{9DD4FEA9-A2BE-8549-B900-0AB86365D0B5}"/>
                  </a:ext>
                </a:extLst>
              </p:cNvPr>
              <p:cNvSpPr>
                <a:spLocks/>
              </p:cNvSpPr>
              <p:nvPr/>
            </p:nvSpPr>
            <p:spPr bwMode="auto">
              <a:xfrm>
                <a:off x="1632" y="2832"/>
                <a:ext cx="672" cy="432"/>
              </a:xfrm>
              <a:custGeom>
                <a:avLst/>
                <a:gdLst>
                  <a:gd name="T0" fmla="*/ 0 w 480"/>
                  <a:gd name="T1" fmla="*/ 71 h 528"/>
                  <a:gd name="T2" fmla="*/ 4171 w 480"/>
                  <a:gd name="T3" fmla="*/ 38 h 528"/>
                  <a:gd name="T4" fmla="*/ 9708 w 480"/>
                  <a:gd name="T5" fmla="*/ 13 h 528"/>
                  <a:gd name="T6" fmla="*/ 13887 w 480"/>
                  <a:gd name="T7" fmla="*/ 0 h 528"/>
                  <a:gd name="T8" fmla="*/ 0 60000 65536"/>
                  <a:gd name="T9" fmla="*/ 0 60000 65536"/>
                  <a:gd name="T10" fmla="*/ 0 60000 65536"/>
                  <a:gd name="T11" fmla="*/ 0 60000 65536"/>
                  <a:gd name="T12" fmla="*/ 0 w 480"/>
                  <a:gd name="T13" fmla="*/ 0 h 528"/>
                  <a:gd name="T14" fmla="*/ 480 w 480"/>
                  <a:gd name="T15" fmla="*/ 528 h 528"/>
                </a:gdLst>
                <a:ahLst/>
                <a:cxnLst>
                  <a:cxn ang="T8">
                    <a:pos x="T0" y="T1"/>
                  </a:cxn>
                  <a:cxn ang="T9">
                    <a:pos x="T2" y="T3"/>
                  </a:cxn>
                  <a:cxn ang="T10">
                    <a:pos x="T4" y="T5"/>
                  </a:cxn>
                  <a:cxn ang="T11">
                    <a:pos x="T6" y="T7"/>
                  </a:cxn>
                </a:cxnLst>
                <a:rect l="T12" t="T13" r="T14" b="T15"/>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ap="rnd">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501" name="Line 85">
                <a:extLst>
                  <a:ext uri="{FF2B5EF4-FFF2-40B4-BE49-F238E27FC236}">
                    <a16:creationId xmlns:a16="http://schemas.microsoft.com/office/drawing/2014/main" id="{556CAA41-FCBC-EC4B-AA90-25DADCB5E7C8}"/>
                  </a:ext>
                </a:extLst>
              </p:cNvPr>
              <p:cNvSpPr>
                <a:spLocks noChangeShapeType="1"/>
              </p:cNvSpPr>
              <p:nvPr/>
            </p:nvSpPr>
            <p:spPr bwMode="auto">
              <a:xfrm>
                <a:off x="2304" y="2832"/>
                <a:ext cx="48" cy="432"/>
              </a:xfrm>
              <a:prstGeom prst="line">
                <a:avLst/>
              </a:prstGeom>
              <a:noFill/>
              <a:ln w="1905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en-US" sz="1500"/>
              </a:p>
            </p:txBody>
          </p:sp>
        </p:grpSp>
      </p:grpSp>
      <p:sp>
        <p:nvSpPr>
          <p:cNvPr id="19466" name="Text Box 86">
            <a:extLst>
              <a:ext uri="{FF2B5EF4-FFF2-40B4-BE49-F238E27FC236}">
                <a16:creationId xmlns:a16="http://schemas.microsoft.com/office/drawing/2014/main" id="{6D49D776-CB38-9842-9165-92323403F6FB}"/>
              </a:ext>
            </a:extLst>
          </p:cNvPr>
          <p:cNvSpPr txBox="1">
            <a:spLocks noChangeArrowheads="1"/>
          </p:cNvSpPr>
          <p:nvPr/>
        </p:nvSpPr>
        <p:spPr bwMode="auto">
          <a:xfrm>
            <a:off x="2206715" y="1117808"/>
            <a:ext cx="590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500" i="1" dirty="0" err="1">
                <a:solidFill>
                  <a:srgbClr val="FF0000"/>
                </a:solidFill>
                <a:latin typeface="Times New Roman" panose="02020603050405020304" pitchFamily="18" charset="0"/>
                <a:cs typeface="Times New Roman" panose="02020603050405020304" pitchFamily="18" charset="0"/>
              </a:rPr>
              <a:t>cwnd</a:t>
            </a:r>
            <a:endParaRPr lang="en-US" altLang="en-US" sz="1500" i="1" dirty="0">
              <a:solidFill>
                <a:srgbClr val="FF0000"/>
              </a:solidFill>
              <a:latin typeface="Times New Roman" panose="02020603050405020304" pitchFamily="18" charset="0"/>
              <a:cs typeface="Times New Roman" panose="02020603050405020304" pitchFamily="18" charset="0"/>
            </a:endParaRPr>
          </a:p>
        </p:txBody>
      </p:sp>
      <p:sp>
        <p:nvSpPr>
          <p:cNvPr id="19467" name="Line 87">
            <a:extLst>
              <a:ext uri="{FF2B5EF4-FFF2-40B4-BE49-F238E27FC236}">
                <a16:creationId xmlns:a16="http://schemas.microsoft.com/office/drawing/2014/main" id="{915C3A92-FBC7-EE49-A39A-756D495C8EFA}"/>
              </a:ext>
            </a:extLst>
          </p:cNvPr>
          <p:cNvSpPr>
            <a:spLocks noChangeShapeType="1"/>
          </p:cNvSpPr>
          <p:nvPr/>
        </p:nvSpPr>
        <p:spPr bwMode="auto">
          <a:xfrm>
            <a:off x="2667367" y="1390832"/>
            <a:ext cx="241330" cy="16362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19468" name="Text Box 88">
            <a:extLst>
              <a:ext uri="{FF2B5EF4-FFF2-40B4-BE49-F238E27FC236}">
                <a16:creationId xmlns:a16="http://schemas.microsoft.com/office/drawing/2014/main" id="{46707E0A-3186-E04B-B644-45D84EA8E951}"/>
              </a:ext>
            </a:extLst>
          </p:cNvPr>
          <p:cNvSpPr txBox="1">
            <a:spLocks noChangeArrowheads="1"/>
          </p:cNvSpPr>
          <p:nvPr/>
        </p:nvSpPr>
        <p:spPr bwMode="auto">
          <a:xfrm>
            <a:off x="6294010" y="1017897"/>
            <a:ext cx="1532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r>
              <a:rPr lang="en-US" altLang="en-US" sz="1500" i="1" dirty="0">
                <a:latin typeface="Times New Roman" panose="02020603050405020304" pitchFamily="18" charset="0"/>
              </a:rPr>
              <a:t>Buffer occupancy</a:t>
            </a:r>
            <a:br>
              <a:rPr lang="en-US" altLang="en-US" sz="1500" i="1" dirty="0">
                <a:latin typeface="Times New Roman" panose="02020603050405020304" pitchFamily="18" charset="0"/>
              </a:rPr>
            </a:br>
            <a:r>
              <a:rPr lang="en-US" altLang="en-US" sz="1500" i="1" dirty="0">
                <a:latin typeface="Times New Roman" panose="02020603050405020304" pitchFamily="18" charset="0"/>
              </a:rPr>
              <a:t>and RTT</a:t>
            </a:r>
          </a:p>
        </p:txBody>
      </p:sp>
      <p:sp>
        <p:nvSpPr>
          <p:cNvPr id="19469" name="Line 89">
            <a:extLst>
              <a:ext uri="{FF2B5EF4-FFF2-40B4-BE49-F238E27FC236}">
                <a16:creationId xmlns:a16="http://schemas.microsoft.com/office/drawing/2014/main" id="{FB64BA62-EC8E-4549-9D72-CAC36AA9E523}"/>
              </a:ext>
            </a:extLst>
          </p:cNvPr>
          <p:cNvSpPr>
            <a:spLocks noChangeShapeType="1"/>
          </p:cNvSpPr>
          <p:nvPr/>
        </p:nvSpPr>
        <p:spPr bwMode="auto">
          <a:xfrm flipH="1">
            <a:off x="5925740" y="1316681"/>
            <a:ext cx="435769" cy="3651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19470" name="Title 12">
            <a:extLst>
              <a:ext uri="{FF2B5EF4-FFF2-40B4-BE49-F238E27FC236}">
                <a16:creationId xmlns:a16="http://schemas.microsoft.com/office/drawing/2014/main" id="{55F0F851-052A-8A49-9030-B241A135F15A}"/>
              </a:ext>
            </a:extLst>
          </p:cNvPr>
          <p:cNvSpPr>
            <a:spLocks noGrp="1"/>
          </p:cNvSpPr>
          <p:nvPr>
            <p:ph type="title"/>
          </p:nvPr>
        </p:nvSpPr>
        <p:spPr>
          <a:xfrm>
            <a:off x="1657350" y="-114300"/>
            <a:ext cx="5829300" cy="857250"/>
          </a:xfrm>
        </p:spPr>
        <p:txBody>
          <a:bodyPr/>
          <a:lstStyle/>
          <a:p>
            <a:r>
              <a:rPr lang="en-US" altLang="en-US" dirty="0">
                <a:latin typeface="Calibri" panose="020F0502020204030204" pitchFamily="34" charset="0"/>
                <a:ea typeface="ＭＳ Ｐゴシック" panose="020B0600070205080204" pitchFamily="34" charset="-128"/>
              </a:rPr>
              <a:t>One flow vs multiple flows</a:t>
            </a:r>
          </a:p>
        </p:txBody>
      </p:sp>
      <p:grpSp>
        <p:nvGrpSpPr>
          <p:cNvPr id="16" name="Group 15">
            <a:extLst>
              <a:ext uri="{FF2B5EF4-FFF2-40B4-BE49-F238E27FC236}">
                <a16:creationId xmlns:a16="http://schemas.microsoft.com/office/drawing/2014/main" id="{C2906930-EB4A-A54A-95BC-1EB5A55D0593}"/>
              </a:ext>
            </a:extLst>
          </p:cNvPr>
          <p:cNvGrpSpPr>
            <a:grpSpLocks/>
          </p:cNvGrpSpPr>
          <p:nvPr/>
        </p:nvGrpSpPr>
        <p:grpSpPr bwMode="auto">
          <a:xfrm>
            <a:off x="6205536" y="2722750"/>
            <a:ext cx="1600646" cy="553998"/>
            <a:chOff x="6750752" y="3491447"/>
            <a:chExt cx="2133438" cy="738520"/>
          </a:xfrm>
        </p:grpSpPr>
        <p:sp>
          <p:nvSpPr>
            <p:cNvPr id="19494" name="Text Box 88">
              <a:extLst>
                <a:ext uri="{FF2B5EF4-FFF2-40B4-BE49-F238E27FC236}">
                  <a16:creationId xmlns:a16="http://schemas.microsoft.com/office/drawing/2014/main" id="{4C755EB8-6885-1D4E-92FF-AF1AEF4FDDB9}"/>
                </a:ext>
              </a:extLst>
            </p:cNvPr>
            <p:cNvSpPr txBox="1">
              <a:spLocks noChangeArrowheads="1"/>
            </p:cNvSpPr>
            <p:nvPr/>
          </p:nvSpPr>
          <p:spPr bwMode="auto">
            <a:xfrm>
              <a:off x="6841193" y="3491447"/>
              <a:ext cx="2042997" cy="738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r>
                <a:rPr lang="en-US" altLang="en-US" sz="1500" i="1" dirty="0">
                  <a:latin typeface="Times New Roman" panose="02020603050405020304" pitchFamily="18" charset="0"/>
                </a:rPr>
                <a:t>Buffer occupancy</a:t>
              </a:r>
              <a:br>
                <a:rPr lang="en-US" altLang="en-US" sz="1500" i="1" dirty="0">
                  <a:latin typeface="Times New Roman" panose="02020603050405020304" pitchFamily="18" charset="0"/>
                </a:rPr>
              </a:br>
              <a:r>
                <a:rPr lang="en-US" altLang="en-US" sz="1500" i="1" dirty="0">
                  <a:latin typeface="Times New Roman" panose="02020603050405020304" pitchFamily="18" charset="0"/>
                </a:rPr>
                <a:t>and RTT</a:t>
              </a:r>
            </a:p>
          </p:txBody>
        </p:sp>
        <p:sp>
          <p:nvSpPr>
            <p:cNvPr id="19495" name="Line 89">
              <a:extLst>
                <a:ext uri="{FF2B5EF4-FFF2-40B4-BE49-F238E27FC236}">
                  <a16:creationId xmlns:a16="http://schemas.microsoft.com/office/drawing/2014/main" id="{AD9E83FA-FA07-C04D-B577-B83BF6A3AB64}"/>
                </a:ext>
              </a:extLst>
            </p:cNvPr>
            <p:cNvSpPr>
              <a:spLocks noChangeShapeType="1"/>
            </p:cNvSpPr>
            <p:nvPr/>
          </p:nvSpPr>
          <p:spPr bwMode="auto">
            <a:xfrm flipH="1">
              <a:off x="6750752" y="3919928"/>
              <a:ext cx="515185" cy="14440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grpSp>
      <p:sp>
        <p:nvSpPr>
          <p:cNvPr id="2" name="Freeform 1">
            <a:extLst>
              <a:ext uri="{FF2B5EF4-FFF2-40B4-BE49-F238E27FC236}">
                <a16:creationId xmlns:a16="http://schemas.microsoft.com/office/drawing/2014/main" id="{508F16ED-F34D-784D-94E4-AD200136C689}"/>
              </a:ext>
            </a:extLst>
          </p:cNvPr>
          <p:cNvSpPr>
            <a:spLocks/>
          </p:cNvSpPr>
          <p:nvPr/>
        </p:nvSpPr>
        <p:spPr bwMode="auto">
          <a:xfrm>
            <a:off x="2701529" y="3122505"/>
            <a:ext cx="3504009" cy="67865"/>
          </a:xfrm>
          <a:custGeom>
            <a:avLst/>
            <a:gdLst>
              <a:gd name="T0" fmla="*/ 60158 w 4672468"/>
              <a:gd name="T1" fmla="*/ 73696 h 220748"/>
              <a:gd name="T2" fmla="*/ 153737 w 4672468"/>
              <a:gd name="T3" fmla="*/ 53643 h 220748"/>
              <a:gd name="T4" fmla="*/ 193842 w 4672468"/>
              <a:gd name="T5" fmla="*/ 60327 h 220748"/>
              <a:gd name="T6" fmla="*/ 294106 w 4672468"/>
              <a:gd name="T7" fmla="*/ 60327 h 220748"/>
              <a:gd name="T8" fmla="*/ 334211 w 4672468"/>
              <a:gd name="T9" fmla="*/ 33591 h 220748"/>
              <a:gd name="T10" fmla="*/ 354264 w 4672468"/>
              <a:gd name="T11" fmla="*/ 93748 h 220748"/>
              <a:gd name="T12" fmla="*/ 387685 w 4672468"/>
              <a:gd name="T13" fmla="*/ 113801 h 220748"/>
              <a:gd name="T14" fmla="*/ 548106 w 4672468"/>
              <a:gd name="T15" fmla="*/ 127169 h 220748"/>
              <a:gd name="T16" fmla="*/ 695158 w 4672468"/>
              <a:gd name="T17" fmla="*/ 127169 h 220748"/>
              <a:gd name="T18" fmla="*/ 808790 w 4672468"/>
              <a:gd name="T19" fmla="*/ 127169 h 220748"/>
              <a:gd name="T20" fmla="*/ 929106 w 4672468"/>
              <a:gd name="T21" fmla="*/ 33591 h 220748"/>
              <a:gd name="T22" fmla="*/ 962527 w 4672468"/>
              <a:gd name="T23" fmla="*/ 169 h 220748"/>
              <a:gd name="T24" fmla="*/ 1009316 w 4672468"/>
              <a:gd name="T25" fmla="*/ 53643 h 220748"/>
              <a:gd name="T26" fmla="*/ 1049421 w 4672468"/>
              <a:gd name="T27" fmla="*/ 80380 h 220748"/>
              <a:gd name="T28" fmla="*/ 1189790 w 4672468"/>
              <a:gd name="T29" fmla="*/ 60327 h 220748"/>
              <a:gd name="T30" fmla="*/ 1417053 w 4672468"/>
              <a:gd name="T31" fmla="*/ 73696 h 220748"/>
              <a:gd name="T32" fmla="*/ 1497264 w 4672468"/>
              <a:gd name="T33" fmla="*/ 100433 h 220748"/>
              <a:gd name="T34" fmla="*/ 1604211 w 4672468"/>
              <a:gd name="T35" fmla="*/ 220748 h 220748"/>
              <a:gd name="T36" fmla="*/ 1684421 w 4672468"/>
              <a:gd name="T37" fmla="*/ 133854 h 220748"/>
              <a:gd name="T38" fmla="*/ 1711158 w 4672468"/>
              <a:gd name="T39" fmla="*/ 26906 h 220748"/>
              <a:gd name="T40" fmla="*/ 1757948 w 4672468"/>
              <a:gd name="T41" fmla="*/ 33591 h 220748"/>
              <a:gd name="T42" fmla="*/ 1818106 w 4672468"/>
              <a:gd name="T43" fmla="*/ 87064 h 220748"/>
              <a:gd name="T44" fmla="*/ 1958474 w 4672468"/>
              <a:gd name="T45" fmla="*/ 80380 h 220748"/>
              <a:gd name="T46" fmla="*/ 2038685 w 4672468"/>
              <a:gd name="T47" fmla="*/ 127169 h 220748"/>
              <a:gd name="T48" fmla="*/ 2205790 w 4672468"/>
              <a:gd name="T49" fmla="*/ 100433 h 220748"/>
              <a:gd name="T50" fmla="*/ 2299369 w 4672468"/>
              <a:gd name="T51" fmla="*/ 26906 h 220748"/>
              <a:gd name="T52" fmla="*/ 2346158 w 4672468"/>
              <a:gd name="T53" fmla="*/ 73696 h 220748"/>
              <a:gd name="T54" fmla="*/ 2413000 w 4672468"/>
              <a:gd name="T55" fmla="*/ 93748 h 220748"/>
              <a:gd name="T56" fmla="*/ 2459790 w 4672468"/>
              <a:gd name="T57" fmla="*/ 120485 h 220748"/>
              <a:gd name="T58" fmla="*/ 2593474 w 4672468"/>
              <a:gd name="T59" fmla="*/ 173959 h 220748"/>
              <a:gd name="T60" fmla="*/ 2700421 w 4672468"/>
              <a:gd name="T61" fmla="*/ 147222 h 220748"/>
              <a:gd name="T62" fmla="*/ 2827421 w 4672468"/>
              <a:gd name="T63" fmla="*/ 140538 h 220748"/>
              <a:gd name="T64" fmla="*/ 2961106 w 4672468"/>
              <a:gd name="T65" fmla="*/ 140538 h 220748"/>
              <a:gd name="T66" fmla="*/ 2987842 w 4672468"/>
              <a:gd name="T67" fmla="*/ 167275 h 220748"/>
              <a:gd name="T68" fmla="*/ 3074737 w 4672468"/>
              <a:gd name="T69" fmla="*/ 120485 h 220748"/>
              <a:gd name="T70" fmla="*/ 3181685 w 4672468"/>
              <a:gd name="T71" fmla="*/ 140538 h 220748"/>
              <a:gd name="T72" fmla="*/ 3275264 w 4672468"/>
              <a:gd name="T73" fmla="*/ 160591 h 220748"/>
              <a:gd name="T74" fmla="*/ 3355474 w 4672468"/>
              <a:gd name="T75" fmla="*/ 100433 h 220748"/>
              <a:gd name="T76" fmla="*/ 3455737 w 4672468"/>
              <a:gd name="T77" fmla="*/ 140538 h 220748"/>
              <a:gd name="T78" fmla="*/ 3589421 w 4672468"/>
              <a:gd name="T79" fmla="*/ 160591 h 220748"/>
              <a:gd name="T80" fmla="*/ 3636211 w 4672468"/>
              <a:gd name="T81" fmla="*/ 180643 h 220748"/>
              <a:gd name="T82" fmla="*/ 3716421 w 4672468"/>
              <a:gd name="T83" fmla="*/ 160591 h 220748"/>
              <a:gd name="T84" fmla="*/ 3743158 w 4672468"/>
              <a:gd name="T85" fmla="*/ 127169 h 220748"/>
              <a:gd name="T86" fmla="*/ 3876842 w 4672468"/>
              <a:gd name="T87" fmla="*/ 93748 h 220748"/>
              <a:gd name="T88" fmla="*/ 3957053 w 4672468"/>
              <a:gd name="T89" fmla="*/ 100433 h 220748"/>
              <a:gd name="T90" fmla="*/ 4010527 w 4672468"/>
              <a:gd name="T91" fmla="*/ 147222 h 220748"/>
              <a:gd name="T92" fmla="*/ 4084053 w 4672468"/>
              <a:gd name="T93" fmla="*/ 113801 h 220748"/>
              <a:gd name="T94" fmla="*/ 4157579 w 4672468"/>
              <a:gd name="T95" fmla="*/ 113801 h 220748"/>
              <a:gd name="T96" fmla="*/ 4244474 w 4672468"/>
              <a:gd name="T97" fmla="*/ 173959 h 220748"/>
              <a:gd name="T98" fmla="*/ 4324685 w 4672468"/>
              <a:gd name="T99" fmla="*/ 133854 h 220748"/>
              <a:gd name="T100" fmla="*/ 4411579 w 4672468"/>
              <a:gd name="T101" fmla="*/ 167275 h 220748"/>
              <a:gd name="T102" fmla="*/ 4478421 w 4672468"/>
              <a:gd name="T103" fmla="*/ 167275 h 220748"/>
              <a:gd name="T104" fmla="*/ 4525211 w 4672468"/>
              <a:gd name="T105" fmla="*/ 140538 h 220748"/>
              <a:gd name="T106" fmla="*/ 4605421 w 4672468"/>
              <a:gd name="T107" fmla="*/ 120485 h 220748"/>
              <a:gd name="T108" fmla="*/ 4645527 w 4672468"/>
              <a:gd name="T109" fmla="*/ 173959 h 220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2468" h="220748">
                <a:moveTo>
                  <a:pt x="0" y="80380"/>
                </a:moveTo>
                <a:cubicBezTo>
                  <a:pt x="20053" y="78152"/>
                  <a:pt x="40430" y="77924"/>
                  <a:pt x="60158" y="73696"/>
                </a:cubicBezTo>
                <a:cubicBezTo>
                  <a:pt x="71890" y="71182"/>
                  <a:pt x="81847" y="62841"/>
                  <a:pt x="93579" y="60327"/>
                </a:cubicBezTo>
                <a:cubicBezTo>
                  <a:pt x="113307" y="56099"/>
                  <a:pt x="133684" y="55871"/>
                  <a:pt x="153737" y="53643"/>
                </a:cubicBezTo>
                <a:cubicBezTo>
                  <a:pt x="160421" y="51415"/>
                  <a:pt x="166840" y="45801"/>
                  <a:pt x="173790" y="46959"/>
                </a:cubicBezTo>
                <a:cubicBezTo>
                  <a:pt x="181714" y="48280"/>
                  <a:pt x="186458" y="57163"/>
                  <a:pt x="193842" y="60327"/>
                </a:cubicBezTo>
                <a:cubicBezTo>
                  <a:pt x="202286" y="63946"/>
                  <a:pt x="211667" y="64784"/>
                  <a:pt x="220579" y="67012"/>
                </a:cubicBezTo>
                <a:cubicBezTo>
                  <a:pt x="245088" y="64784"/>
                  <a:pt x="270443" y="67088"/>
                  <a:pt x="294106" y="60327"/>
                </a:cubicBezTo>
                <a:cubicBezTo>
                  <a:pt x="303195" y="57730"/>
                  <a:pt x="306293" y="45518"/>
                  <a:pt x="314158" y="40275"/>
                </a:cubicBezTo>
                <a:cubicBezTo>
                  <a:pt x="320021" y="36367"/>
                  <a:pt x="327527" y="35819"/>
                  <a:pt x="334211" y="33591"/>
                </a:cubicBezTo>
                <a:cubicBezTo>
                  <a:pt x="338667" y="44731"/>
                  <a:pt x="343785" y="55629"/>
                  <a:pt x="347579" y="67012"/>
                </a:cubicBezTo>
                <a:cubicBezTo>
                  <a:pt x="350484" y="75727"/>
                  <a:pt x="348525" y="86575"/>
                  <a:pt x="354264" y="93748"/>
                </a:cubicBezTo>
                <a:cubicBezTo>
                  <a:pt x="358665" y="99250"/>
                  <a:pt x="367632" y="98205"/>
                  <a:pt x="374316" y="100433"/>
                </a:cubicBezTo>
                <a:cubicBezTo>
                  <a:pt x="378772" y="104889"/>
                  <a:pt x="382441" y="110305"/>
                  <a:pt x="387685" y="113801"/>
                </a:cubicBezTo>
                <a:cubicBezTo>
                  <a:pt x="404203" y="124813"/>
                  <a:pt x="416651" y="127912"/>
                  <a:pt x="434474" y="133854"/>
                </a:cubicBezTo>
                <a:cubicBezTo>
                  <a:pt x="472351" y="131626"/>
                  <a:pt x="510334" y="130766"/>
                  <a:pt x="548106" y="127169"/>
                </a:cubicBezTo>
                <a:cubicBezTo>
                  <a:pt x="557251" y="126298"/>
                  <a:pt x="565656" y="120485"/>
                  <a:pt x="574842" y="120485"/>
                </a:cubicBezTo>
                <a:cubicBezTo>
                  <a:pt x="615009" y="120485"/>
                  <a:pt x="655053" y="124941"/>
                  <a:pt x="695158" y="127169"/>
                </a:cubicBezTo>
                <a:cubicBezTo>
                  <a:pt x="704070" y="129397"/>
                  <a:pt x="712708" y="133854"/>
                  <a:pt x="721895" y="133854"/>
                </a:cubicBezTo>
                <a:cubicBezTo>
                  <a:pt x="750946" y="133854"/>
                  <a:pt x="780363" y="133154"/>
                  <a:pt x="808790" y="127169"/>
                </a:cubicBezTo>
                <a:cubicBezTo>
                  <a:pt x="825461" y="123659"/>
                  <a:pt x="877099" y="89901"/>
                  <a:pt x="889000" y="80380"/>
                </a:cubicBezTo>
                <a:cubicBezTo>
                  <a:pt x="968847" y="16502"/>
                  <a:pt x="878515" y="84182"/>
                  <a:pt x="929106" y="33591"/>
                </a:cubicBezTo>
                <a:cubicBezTo>
                  <a:pt x="934786" y="27911"/>
                  <a:pt x="942474" y="24678"/>
                  <a:pt x="949158" y="20222"/>
                </a:cubicBezTo>
                <a:cubicBezTo>
                  <a:pt x="953614" y="13538"/>
                  <a:pt x="954733" y="-1779"/>
                  <a:pt x="962527" y="169"/>
                </a:cubicBezTo>
                <a:cubicBezTo>
                  <a:pt x="972194" y="2586"/>
                  <a:pt x="970951" y="18255"/>
                  <a:pt x="975895" y="26906"/>
                </a:cubicBezTo>
                <a:cubicBezTo>
                  <a:pt x="990123" y="51805"/>
                  <a:pt x="984317" y="45310"/>
                  <a:pt x="1009316" y="53643"/>
                </a:cubicBezTo>
                <a:cubicBezTo>
                  <a:pt x="1016000" y="60327"/>
                  <a:pt x="1021504" y="68452"/>
                  <a:pt x="1029369" y="73696"/>
                </a:cubicBezTo>
                <a:cubicBezTo>
                  <a:pt x="1035231" y="77604"/>
                  <a:pt x="1042375" y="80380"/>
                  <a:pt x="1049421" y="80380"/>
                </a:cubicBezTo>
                <a:cubicBezTo>
                  <a:pt x="1082917" y="80380"/>
                  <a:pt x="1116264" y="75924"/>
                  <a:pt x="1149685" y="73696"/>
                </a:cubicBezTo>
                <a:cubicBezTo>
                  <a:pt x="1163053" y="69240"/>
                  <a:pt x="1176011" y="63280"/>
                  <a:pt x="1189790" y="60327"/>
                </a:cubicBezTo>
                <a:cubicBezTo>
                  <a:pt x="1255666" y="46210"/>
                  <a:pt x="1314186" y="57020"/>
                  <a:pt x="1383632" y="60327"/>
                </a:cubicBezTo>
                <a:cubicBezTo>
                  <a:pt x="1394772" y="64783"/>
                  <a:pt x="1406321" y="68330"/>
                  <a:pt x="1417053" y="73696"/>
                </a:cubicBezTo>
                <a:cubicBezTo>
                  <a:pt x="1433184" y="81761"/>
                  <a:pt x="1454616" y="96509"/>
                  <a:pt x="1470527" y="107117"/>
                </a:cubicBezTo>
                <a:cubicBezTo>
                  <a:pt x="1479439" y="104889"/>
                  <a:pt x="1488170" y="99134"/>
                  <a:pt x="1497264" y="100433"/>
                </a:cubicBezTo>
                <a:cubicBezTo>
                  <a:pt x="1521652" y="103917"/>
                  <a:pt x="1528794" y="140432"/>
                  <a:pt x="1537369" y="153906"/>
                </a:cubicBezTo>
                <a:cubicBezTo>
                  <a:pt x="1558599" y="187267"/>
                  <a:pt x="1573122" y="194841"/>
                  <a:pt x="1604211" y="220748"/>
                </a:cubicBezTo>
                <a:cubicBezTo>
                  <a:pt x="1626492" y="211836"/>
                  <a:pt x="1654776" y="211645"/>
                  <a:pt x="1671053" y="194012"/>
                </a:cubicBezTo>
                <a:cubicBezTo>
                  <a:pt x="1684986" y="178918"/>
                  <a:pt x="1680851" y="154083"/>
                  <a:pt x="1684421" y="133854"/>
                </a:cubicBezTo>
                <a:cubicBezTo>
                  <a:pt x="1687543" y="116164"/>
                  <a:pt x="1686749" y="97807"/>
                  <a:pt x="1691106" y="80380"/>
                </a:cubicBezTo>
                <a:cubicBezTo>
                  <a:pt x="1695723" y="61912"/>
                  <a:pt x="1704653" y="44797"/>
                  <a:pt x="1711158" y="26906"/>
                </a:cubicBezTo>
                <a:cubicBezTo>
                  <a:pt x="1713566" y="20285"/>
                  <a:pt x="1715614" y="13538"/>
                  <a:pt x="1717842" y="6854"/>
                </a:cubicBezTo>
                <a:cubicBezTo>
                  <a:pt x="1735870" y="15868"/>
                  <a:pt x="1746607" y="17713"/>
                  <a:pt x="1757948" y="33591"/>
                </a:cubicBezTo>
                <a:cubicBezTo>
                  <a:pt x="1762316" y="39706"/>
                  <a:pt x="1777994" y="73693"/>
                  <a:pt x="1791369" y="80380"/>
                </a:cubicBezTo>
                <a:cubicBezTo>
                  <a:pt x="1799586" y="84488"/>
                  <a:pt x="1809194" y="84836"/>
                  <a:pt x="1818106" y="87064"/>
                </a:cubicBezTo>
                <a:cubicBezTo>
                  <a:pt x="1824790" y="82608"/>
                  <a:pt x="1830774" y="76860"/>
                  <a:pt x="1838158" y="73696"/>
                </a:cubicBezTo>
                <a:cubicBezTo>
                  <a:pt x="1877555" y="56812"/>
                  <a:pt x="1917226" y="74488"/>
                  <a:pt x="1958474" y="80380"/>
                </a:cubicBezTo>
                <a:cubicBezTo>
                  <a:pt x="1971842" y="87064"/>
                  <a:pt x="1985669" y="92902"/>
                  <a:pt x="1998579" y="100433"/>
                </a:cubicBezTo>
                <a:cubicBezTo>
                  <a:pt x="2012457" y="108529"/>
                  <a:pt x="2024314" y="119984"/>
                  <a:pt x="2038685" y="127169"/>
                </a:cubicBezTo>
                <a:cubicBezTo>
                  <a:pt x="2051289" y="133471"/>
                  <a:pt x="2065422" y="136082"/>
                  <a:pt x="2078790" y="140538"/>
                </a:cubicBezTo>
                <a:cubicBezTo>
                  <a:pt x="2163075" y="122477"/>
                  <a:pt x="2153972" y="134978"/>
                  <a:pt x="2205790" y="100433"/>
                </a:cubicBezTo>
                <a:cubicBezTo>
                  <a:pt x="2254135" y="68204"/>
                  <a:pt x="2212513" y="93710"/>
                  <a:pt x="2259264" y="46959"/>
                </a:cubicBezTo>
                <a:cubicBezTo>
                  <a:pt x="2272221" y="34002"/>
                  <a:pt x="2283061" y="32343"/>
                  <a:pt x="2299369" y="26906"/>
                </a:cubicBezTo>
                <a:cubicBezTo>
                  <a:pt x="2308281" y="33590"/>
                  <a:pt x="2318229" y="39081"/>
                  <a:pt x="2326106" y="46959"/>
                </a:cubicBezTo>
                <a:cubicBezTo>
                  <a:pt x="2333983" y="54836"/>
                  <a:pt x="2339026" y="65138"/>
                  <a:pt x="2346158" y="73696"/>
                </a:cubicBezTo>
                <a:cubicBezTo>
                  <a:pt x="2358061" y="87979"/>
                  <a:pt x="2363394" y="89642"/>
                  <a:pt x="2379579" y="100433"/>
                </a:cubicBezTo>
                <a:cubicBezTo>
                  <a:pt x="2390719" y="98205"/>
                  <a:pt x="2401978" y="96504"/>
                  <a:pt x="2413000" y="93748"/>
                </a:cubicBezTo>
                <a:cubicBezTo>
                  <a:pt x="2419835" y="92039"/>
                  <a:pt x="2426935" y="83568"/>
                  <a:pt x="2433053" y="87064"/>
                </a:cubicBezTo>
                <a:cubicBezTo>
                  <a:pt x="2445440" y="94142"/>
                  <a:pt x="2450312" y="109822"/>
                  <a:pt x="2459790" y="120485"/>
                </a:cubicBezTo>
                <a:cubicBezTo>
                  <a:pt x="2468164" y="129905"/>
                  <a:pt x="2476444" y="139660"/>
                  <a:pt x="2486527" y="147222"/>
                </a:cubicBezTo>
                <a:cubicBezTo>
                  <a:pt x="2515660" y="169072"/>
                  <a:pt x="2562866" y="168858"/>
                  <a:pt x="2593474" y="173959"/>
                </a:cubicBezTo>
                <a:cubicBezTo>
                  <a:pt x="2620211" y="169503"/>
                  <a:pt x="2647389" y="167165"/>
                  <a:pt x="2673685" y="160591"/>
                </a:cubicBezTo>
                <a:cubicBezTo>
                  <a:pt x="2683352" y="158174"/>
                  <a:pt x="2691263" y="151147"/>
                  <a:pt x="2700421" y="147222"/>
                </a:cubicBezTo>
                <a:cubicBezTo>
                  <a:pt x="2706897" y="144446"/>
                  <a:pt x="2713790" y="142766"/>
                  <a:pt x="2720474" y="140538"/>
                </a:cubicBezTo>
                <a:cubicBezTo>
                  <a:pt x="2769336" y="107962"/>
                  <a:pt x="2716442" y="136711"/>
                  <a:pt x="2827421" y="140538"/>
                </a:cubicBezTo>
                <a:cubicBezTo>
                  <a:pt x="2863119" y="141769"/>
                  <a:pt x="2898720" y="136082"/>
                  <a:pt x="2934369" y="133854"/>
                </a:cubicBezTo>
                <a:cubicBezTo>
                  <a:pt x="2943281" y="136082"/>
                  <a:pt x="2953932" y="134799"/>
                  <a:pt x="2961106" y="140538"/>
                </a:cubicBezTo>
                <a:cubicBezTo>
                  <a:pt x="2966608" y="144940"/>
                  <a:pt x="2962808" y="155609"/>
                  <a:pt x="2967790" y="160591"/>
                </a:cubicBezTo>
                <a:cubicBezTo>
                  <a:pt x="2972772" y="165573"/>
                  <a:pt x="2981158" y="165047"/>
                  <a:pt x="2987842" y="167275"/>
                </a:cubicBezTo>
                <a:cubicBezTo>
                  <a:pt x="3001211" y="165047"/>
                  <a:pt x="3015364" y="165624"/>
                  <a:pt x="3027948" y="160591"/>
                </a:cubicBezTo>
                <a:cubicBezTo>
                  <a:pt x="3053977" y="150179"/>
                  <a:pt x="3053825" y="135422"/>
                  <a:pt x="3074737" y="120485"/>
                </a:cubicBezTo>
                <a:cubicBezTo>
                  <a:pt x="3082845" y="114693"/>
                  <a:pt x="3092562" y="111573"/>
                  <a:pt x="3101474" y="107117"/>
                </a:cubicBezTo>
                <a:cubicBezTo>
                  <a:pt x="3200914" y="129214"/>
                  <a:pt x="3133276" y="102886"/>
                  <a:pt x="3181685" y="140538"/>
                </a:cubicBezTo>
                <a:cubicBezTo>
                  <a:pt x="3194367" y="150402"/>
                  <a:pt x="3221790" y="167275"/>
                  <a:pt x="3221790" y="167275"/>
                </a:cubicBezTo>
                <a:cubicBezTo>
                  <a:pt x="3239615" y="165047"/>
                  <a:pt x="3259197" y="168625"/>
                  <a:pt x="3275264" y="160591"/>
                </a:cubicBezTo>
                <a:cubicBezTo>
                  <a:pt x="3292174" y="152136"/>
                  <a:pt x="3299638" y="130972"/>
                  <a:pt x="3315369" y="120485"/>
                </a:cubicBezTo>
                <a:cubicBezTo>
                  <a:pt x="3341284" y="103209"/>
                  <a:pt x="3327800" y="109657"/>
                  <a:pt x="3355474" y="100433"/>
                </a:cubicBezTo>
                <a:cubicBezTo>
                  <a:pt x="3371071" y="104889"/>
                  <a:pt x="3387203" y="107777"/>
                  <a:pt x="3402264" y="113801"/>
                </a:cubicBezTo>
                <a:cubicBezTo>
                  <a:pt x="3420767" y="121202"/>
                  <a:pt x="3455737" y="140538"/>
                  <a:pt x="3455737" y="140538"/>
                </a:cubicBezTo>
                <a:cubicBezTo>
                  <a:pt x="3473562" y="136082"/>
                  <a:pt x="3490838" y="127169"/>
                  <a:pt x="3509211" y="127169"/>
                </a:cubicBezTo>
                <a:cubicBezTo>
                  <a:pt x="3593041" y="127169"/>
                  <a:pt x="3548197" y="133108"/>
                  <a:pt x="3589421" y="160591"/>
                </a:cubicBezTo>
                <a:cubicBezTo>
                  <a:pt x="3595283" y="164499"/>
                  <a:pt x="3602998" y="164500"/>
                  <a:pt x="3609474" y="167275"/>
                </a:cubicBezTo>
                <a:cubicBezTo>
                  <a:pt x="3618633" y="171200"/>
                  <a:pt x="3627299" y="176187"/>
                  <a:pt x="3636211" y="180643"/>
                </a:cubicBezTo>
                <a:cubicBezTo>
                  <a:pt x="3656264" y="176187"/>
                  <a:pt x="3676441" y="172257"/>
                  <a:pt x="3696369" y="167275"/>
                </a:cubicBezTo>
                <a:cubicBezTo>
                  <a:pt x="3703204" y="165566"/>
                  <a:pt x="3710919" y="164992"/>
                  <a:pt x="3716421" y="160591"/>
                </a:cubicBezTo>
                <a:cubicBezTo>
                  <a:pt x="3722694" y="155572"/>
                  <a:pt x="3724771" y="146811"/>
                  <a:pt x="3729790" y="140538"/>
                </a:cubicBezTo>
                <a:cubicBezTo>
                  <a:pt x="3733727" y="135617"/>
                  <a:pt x="3738702" y="131625"/>
                  <a:pt x="3743158" y="127169"/>
                </a:cubicBezTo>
                <a:cubicBezTo>
                  <a:pt x="3798551" y="164097"/>
                  <a:pt x="3767677" y="157803"/>
                  <a:pt x="3836737" y="140538"/>
                </a:cubicBezTo>
                <a:cubicBezTo>
                  <a:pt x="3851486" y="120872"/>
                  <a:pt x="3858225" y="109262"/>
                  <a:pt x="3876842" y="93748"/>
                </a:cubicBezTo>
                <a:cubicBezTo>
                  <a:pt x="3883013" y="88605"/>
                  <a:pt x="3890211" y="84836"/>
                  <a:pt x="3896895" y="80380"/>
                </a:cubicBezTo>
                <a:cubicBezTo>
                  <a:pt x="3923784" y="84861"/>
                  <a:pt x="3938255" y="81635"/>
                  <a:pt x="3957053" y="100433"/>
                </a:cubicBezTo>
                <a:cubicBezTo>
                  <a:pt x="3962733" y="106113"/>
                  <a:pt x="3964375" y="115195"/>
                  <a:pt x="3970421" y="120485"/>
                </a:cubicBezTo>
                <a:cubicBezTo>
                  <a:pt x="3982513" y="131065"/>
                  <a:pt x="4010527" y="147222"/>
                  <a:pt x="4010527" y="147222"/>
                </a:cubicBezTo>
                <a:cubicBezTo>
                  <a:pt x="4028351" y="142766"/>
                  <a:pt x="4047274" y="141457"/>
                  <a:pt x="4064000" y="133854"/>
                </a:cubicBezTo>
                <a:cubicBezTo>
                  <a:pt x="4072606" y="129942"/>
                  <a:pt x="4075845" y="118491"/>
                  <a:pt x="4084053" y="113801"/>
                </a:cubicBezTo>
                <a:cubicBezTo>
                  <a:pt x="4092029" y="109243"/>
                  <a:pt x="4101878" y="109345"/>
                  <a:pt x="4110790" y="107117"/>
                </a:cubicBezTo>
                <a:cubicBezTo>
                  <a:pt x="4126386" y="109345"/>
                  <a:pt x="4142773" y="108417"/>
                  <a:pt x="4157579" y="113801"/>
                </a:cubicBezTo>
                <a:cubicBezTo>
                  <a:pt x="4197739" y="128405"/>
                  <a:pt x="4174783" y="143095"/>
                  <a:pt x="4211053" y="167275"/>
                </a:cubicBezTo>
                <a:cubicBezTo>
                  <a:pt x="4220506" y="173577"/>
                  <a:pt x="4233334" y="171731"/>
                  <a:pt x="4244474" y="173959"/>
                </a:cubicBezTo>
                <a:cubicBezTo>
                  <a:pt x="4268240" y="185842"/>
                  <a:pt x="4274182" y="197724"/>
                  <a:pt x="4297948" y="173959"/>
                </a:cubicBezTo>
                <a:cubicBezTo>
                  <a:pt x="4309309" y="162598"/>
                  <a:pt x="4324685" y="133854"/>
                  <a:pt x="4324685" y="133854"/>
                </a:cubicBezTo>
                <a:cubicBezTo>
                  <a:pt x="4375079" y="150652"/>
                  <a:pt x="4312968" y="127995"/>
                  <a:pt x="4364790" y="153906"/>
                </a:cubicBezTo>
                <a:cubicBezTo>
                  <a:pt x="4375481" y="159252"/>
                  <a:pt x="4401576" y="164417"/>
                  <a:pt x="4411579" y="167275"/>
                </a:cubicBezTo>
                <a:cubicBezTo>
                  <a:pt x="4418354" y="169211"/>
                  <a:pt x="4424948" y="171731"/>
                  <a:pt x="4431632" y="173959"/>
                </a:cubicBezTo>
                <a:cubicBezTo>
                  <a:pt x="4447228" y="171731"/>
                  <a:pt x="4463615" y="172659"/>
                  <a:pt x="4478421" y="167275"/>
                </a:cubicBezTo>
                <a:cubicBezTo>
                  <a:pt x="4488891" y="163468"/>
                  <a:pt x="4495485" y="152749"/>
                  <a:pt x="4505158" y="147222"/>
                </a:cubicBezTo>
                <a:cubicBezTo>
                  <a:pt x="4511276" y="143726"/>
                  <a:pt x="4518527" y="142766"/>
                  <a:pt x="4525211" y="140538"/>
                </a:cubicBezTo>
                <a:cubicBezTo>
                  <a:pt x="4531895" y="133854"/>
                  <a:pt x="4537399" y="125729"/>
                  <a:pt x="4545264" y="120485"/>
                </a:cubicBezTo>
                <a:cubicBezTo>
                  <a:pt x="4565009" y="107321"/>
                  <a:pt x="4583688" y="116863"/>
                  <a:pt x="4605421" y="120485"/>
                </a:cubicBezTo>
                <a:cubicBezTo>
                  <a:pt x="4612105" y="127169"/>
                  <a:pt x="4619802" y="132976"/>
                  <a:pt x="4625474" y="140538"/>
                </a:cubicBezTo>
                <a:cubicBezTo>
                  <a:pt x="4633269" y="150931"/>
                  <a:pt x="4634247" y="167513"/>
                  <a:pt x="4645527" y="173959"/>
                </a:cubicBezTo>
                <a:cubicBezTo>
                  <a:pt x="4676587" y="191708"/>
                  <a:pt x="4672264" y="164085"/>
                  <a:pt x="4672264" y="153906"/>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grpSp>
        <p:nvGrpSpPr>
          <p:cNvPr id="17" name="Group 16">
            <a:extLst>
              <a:ext uri="{FF2B5EF4-FFF2-40B4-BE49-F238E27FC236}">
                <a16:creationId xmlns:a16="http://schemas.microsoft.com/office/drawing/2014/main" id="{5033B507-EBC5-B348-99CC-3823A4533B88}"/>
              </a:ext>
            </a:extLst>
          </p:cNvPr>
          <p:cNvGrpSpPr>
            <a:grpSpLocks/>
          </p:cNvGrpSpPr>
          <p:nvPr/>
        </p:nvGrpSpPr>
        <p:grpSpPr bwMode="auto">
          <a:xfrm>
            <a:off x="1542925" y="4011902"/>
            <a:ext cx="6306103" cy="998248"/>
            <a:chOff x="533853" y="5007427"/>
            <a:chExt cx="8407165" cy="1330993"/>
          </a:xfrm>
        </p:grpSpPr>
        <p:grpSp>
          <p:nvGrpSpPr>
            <p:cNvPr id="19484" name="Group 6">
              <a:extLst>
                <a:ext uri="{FF2B5EF4-FFF2-40B4-BE49-F238E27FC236}">
                  <a16:creationId xmlns:a16="http://schemas.microsoft.com/office/drawing/2014/main" id="{4DC7C72C-3480-4141-98AF-99040A74183B}"/>
                </a:ext>
              </a:extLst>
            </p:cNvPr>
            <p:cNvGrpSpPr>
              <a:grpSpLocks/>
            </p:cNvGrpSpPr>
            <p:nvPr/>
          </p:nvGrpSpPr>
          <p:grpSpPr bwMode="auto">
            <a:xfrm>
              <a:off x="1935240" y="5410256"/>
              <a:ext cx="4815512" cy="218087"/>
              <a:chOff x="4648199" y="5634607"/>
              <a:chExt cx="4815512" cy="501397"/>
            </a:xfrm>
          </p:grpSpPr>
          <p:sp>
            <p:nvSpPr>
              <p:cNvPr id="19490" name="Freeform 5">
                <a:extLst>
                  <a:ext uri="{FF2B5EF4-FFF2-40B4-BE49-F238E27FC236}">
                    <a16:creationId xmlns:a16="http://schemas.microsoft.com/office/drawing/2014/main" id="{24D44923-6914-7D47-8F07-71E3EF060BD5}"/>
                  </a:ext>
                </a:extLst>
              </p:cNvPr>
              <p:cNvSpPr>
                <a:spLocks/>
              </p:cNvSpPr>
              <p:nvPr/>
            </p:nvSpPr>
            <p:spPr bwMode="auto">
              <a:xfrm>
                <a:off x="4648199" y="5699103"/>
                <a:ext cx="1092970" cy="320697"/>
              </a:xfrm>
              <a:custGeom>
                <a:avLst/>
                <a:gdLst>
                  <a:gd name="T0" fmla="*/ 0 w 1092969"/>
                  <a:gd name="T1" fmla="*/ 685030 h 685030"/>
                  <a:gd name="T2" fmla="*/ 1062182 w 1092969"/>
                  <a:gd name="T3" fmla="*/ 0 h 685030"/>
                  <a:gd name="T4" fmla="*/ 1092969 w 1092969"/>
                  <a:gd name="T5" fmla="*/ 661940 h 685030"/>
                  <a:gd name="T6" fmla="*/ 0 60000 65536"/>
                  <a:gd name="T7" fmla="*/ 0 60000 65536"/>
                  <a:gd name="T8" fmla="*/ 0 60000 65536"/>
                </a:gdLst>
                <a:ahLst/>
                <a:cxnLst>
                  <a:cxn ang="T6">
                    <a:pos x="T0" y="T1"/>
                  </a:cxn>
                  <a:cxn ang="T7">
                    <a:pos x="T2" y="T3"/>
                  </a:cxn>
                  <a:cxn ang="T8">
                    <a:pos x="T4" y="T5"/>
                  </a:cxn>
                </a:cxnLst>
                <a:rect l="0" t="0" r="r" b="b"/>
                <a:pathLst>
                  <a:path w="1092969" h="685030">
                    <a:moveTo>
                      <a:pt x="0" y="685030"/>
                    </a:moveTo>
                    <a:lnTo>
                      <a:pt x="1062182" y="0"/>
                    </a:lnTo>
                    <a:lnTo>
                      <a:pt x="1092969" y="661940"/>
                    </a:ln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491" name="Freeform 111">
                <a:extLst>
                  <a:ext uri="{FF2B5EF4-FFF2-40B4-BE49-F238E27FC236}">
                    <a16:creationId xmlns:a16="http://schemas.microsoft.com/office/drawing/2014/main" id="{3510D71E-8B2B-7E47-AE04-A3100AD0D4C0}"/>
                  </a:ext>
                </a:extLst>
              </p:cNvPr>
              <p:cNvSpPr>
                <a:spLocks/>
              </p:cNvSpPr>
              <p:nvPr/>
            </p:nvSpPr>
            <p:spPr bwMode="auto">
              <a:xfrm>
                <a:off x="5728374" y="5784168"/>
                <a:ext cx="651115" cy="320697"/>
              </a:xfrm>
              <a:custGeom>
                <a:avLst/>
                <a:gdLst>
                  <a:gd name="T0" fmla="*/ 0 w 1120360"/>
                  <a:gd name="T1" fmla="*/ 304116 h 1032265"/>
                  <a:gd name="T2" fmla="*/ 358756 w 1120360"/>
                  <a:gd name="T3" fmla="*/ 0 h 1032265"/>
                  <a:gd name="T4" fmla="*/ 378406 w 1120360"/>
                  <a:gd name="T5" fmla="*/ 458269 h 1032265"/>
                  <a:gd name="T6" fmla="*/ 0 60000 65536"/>
                  <a:gd name="T7" fmla="*/ 0 60000 65536"/>
                  <a:gd name="T8" fmla="*/ 0 60000 65536"/>
                </a:gdLst>
                <a:ahLst/>
                <a:cxnLst>
                  <a:cxn ang="T6">
                    <a:pos x="T0" y="T1"/>
                  </a:cxn>
                  <a:cxn ang="T7">
                    <a:pos x="T2" y="T3"/>
                  </a:cxn>
                  <a:cxn ang="T8">
                    <a:pos x="T4" y="T5"/>
                  </a:cxn>
                </a:cxnLst>
                <a:rect l="0" t="0" r="r" b="b"/>
                <a:pathLst>
                  <a:path w="1120360" h="1032265">
                    <a:moveTo>
                      <a:pt x="0" y="685030"/>
                    </a:moveTo>
                    <a:lnTo>
                      <a:pt x="1062182" y="0"/>
                    </a:lnTo>
                    <a:lnTo>
                      <a:pt x="1120360" y="1032265"/>
                    </a:ln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492" name="Freeform 112">
                <a:extLst>
                  <a:ext uri="{FF2B5EF4-FFF2-40B4-BE49-F238E27FC236}">
                    <a16:creationId xmlns:a16="http://schemas.microsoft.com/office/drawing/2014/main" id="{554A8847-8EEE-E541-B2D0-360EE8425EA2}"/>
                  </a:ext>
                </a:extLst>
              </p:cNvPr>
              <p:cNvSpPr>
                <a:spLocks/>
              </p:cNvSpPr>
              <p:nvPr/>
            </p:nvSpPr>
            <p:spPr bwMode="auto">
              <a:xfrm>
                <a:off x="6379489" y="5944517"/>
                <a:ext cx="948842" cy="191487"/>
              </a:xfrm>
              <a:custGeom>
                <a:avLst/>
                <a:gdLst>
                  <a:gd name="T0" fmla="*/ 0 w 1110509"/>
                  <a:gd name="T1" fmla="*/ 437850 h 912253"/>
                  <a:gd name="T2" fmla="*/ 775430 w 1110509"/>
                  <a:gd name="T3" fmla="*/ 0 h 912253"/>
                  <a:gd name="T4" fmla="*/ 810710 w 1110509"/>
                  <a:gd name="T5" fmla="*/ 583083 h 912253"/>
                  <a:gd name="T6" fmla="*/ 0 60000 65536"/>
                  <a:gd name="T7" fmla="*/ 0 60000 65536"/>
                  <a:gd name="T8" fmla="*/ 0 60000 65536"/>
                </a:gdLst>
                <a:ahLst/>
                <a:cxnLst>
                  <a:cxn ang="T6">
                    <a:pos x="T0" y="T1"/>
                  </a:cxn>
                  <a:cxn ang="T7">
                    <a:pos x="T2" y="T3"/>
                  </a:cxn>
                  <a:cxn ang="T8">
                    <a:pos x="T4" y="T5"/>
                  </a:cxn>
                </a:cxnLst>
                <a:rect l="0" t="0" r="r" b="b"/>
                <a:pathLst>
                  <a:path w="1110509" h="912253">
                    <a:moveTo>
                      <a:pt x="0" y="685030"/>
                    </a:moveTo>
                    <a:lnTo>
                      <a:pt x="1062182" y="0"/>
                    </a:lnTo>
                    <a:lnTo>
                      <a:pt x="1110509" y="912253"/>
                    </a:ln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493" name="Freeform 113">
                <a:extLst>
                  <a:ext uri="{FF2B5EF4-FFF2-40B4-BE49-F238E27FC236}">
                    <a16:creationId xmlns:a16="http://schemas.microsoft.com/office/drawing/2014/main" id="{551DB34B-7B72-8E42-B108-123C5555BF1D}"/>
                  </a:ext>
                </a:extLst>
              </p:cNvPr>
              <p:cNvSpPr>
                <a:spLocks/>
              </p:cNvSpPr>
              <p:nvPr/>
            </p:nvSpPr>
            <p:spPr bwMode="auto">
              <a:xfrm>
                <a:off x="7328331" y="5634607"/>
                <a:ext cx="2135380" cy="494374"/>
              </a:xfrm>
              <a:custGeom>
                <a:avLst/>
                <a:gdLst>
                  <a:gd name="T0" fmla="*/ 0 w 1088021"/>
                  <a:gd name="T1" fmla="*/ 2348070 h 685030"/>
                  <a:gd name="T2" fmla="*/ 4091427 w 1088021"/>
                  <a:gd name="T3" fmla="*/ 0 h 685030"/>
                  <a:gd name="T4" fmla="*/ 4190956 w 1088021"/>
                  <a:gd name="T5" fmla="*/ 1542162 h 685030"/>
                  <a:gd name="T6" fmla="*/ 0 60000 65536"/>
                  <a:gd name="T7" fmla="*/ 0 60000 65536"/>
                  <a:gd name="T8" fmla="*/ 0 60000 65536"/>
                </a:gdLst>
                <a:ahLst/>
                <a:cxnLst>
                  <a:cxn ang="T6">
                    <a:pos x="T0" y="T1"/>
                  </a:cxn>
                  <a:cxn ang="T7">
                    <a:pos x="T2" y="T3"/>
                  </a:cxn>
                  <a:cxn ang="T8">
                    <a:pos x="T4" y="T5"/>
                  </a:cxn>
                </a:cxnLst>
                <a:rect l="0" t="0" r="r" b="b"/>
                <a:pathLst>
                  <a:path w="1088021" h="685030">
                    <a:moveTo>
                      <a:pt x="0" y="685030"/>
                    </a:moveTo>
                    <a:lnTo>
                      <a:pt x="1062182" y="0"/>
                    </a:lnTo>
                    <a:lnTo>
                      <a:pt x="1088021" y="449913"/>
                    </a:ln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500"/>
              </a:p>
            </p:txBody>
          </p:sp>
        </p:grpSp>
        <p:sp>
          <p:nvSpPr>
            <p:cNvPr id="19485" name="Freeform 54">
              <a:extLst>
                <a:ext uri="{FF2B5EF4-FFF2-40B4-BE49-F238E27FC236}">
                  <a16:creationId xmlns:a16="http://schemas.microsoft.com/office/drawing/2014/main" id="{1EF7CD27-1CA9-B842-8B30-E2D906FEA86F}"/>
                </a:ext>
              </a:extLst>
            </p:cNvPr>
            <p:cNvSpPr>
              <a:spLocks/>
            </p:cNvSpPr>
            <p:nvPr/>
          </p:nvSpPr>
          <p:spPr bwMode="auto">
            <a:xfrm>
              <a:off x="1727152" y="5164195"/>
              <a:ext cx="5410200" cy="881453"/>
            </a:xfrm>
            <a:custGeom>
              <a:avLst/>
              <a:gdLst>
                <a:gd name="T0" fmla="*/ 0 w 2976"/>
                <a:gd name="T1" fmla="*/ 0 h 960"/>
                <a:gd name="T2" fmla="*/ 0 w 2976"/>
                <a:gd name="T3" fmla="*/ 2147483647 h 960"/>
                <a:gd name="T4" fmla="*/ 2147483647 w 2976"/>
                <a:gd name="T5" fmla="*/ 2147483647 h 960"/>
                <a:gd name="T6" fmla="*/ 0 60000 65536"/>
                <a:gd name="T7" fmla="*/ 0 60000 65536"/>
                <a:gd name="T8" fmla="*/ 0 60000 65536"/>
                <a:gd name="T9" fmla="*/ 0 w 2976"/>
                <a:gd name="T10" fmla="*/ 0 h 960"/>
                <a:gd name="T11" fmla="*/ 2976 w 2976"/>
                <a:gd name="T12" fmla="*/ 960 h 960"/>
              </a:gdLst>
              <a:ahLst/>
              <a:cxnLst>
                <a:cxn ang="T6">
                  <a:pos x="T0" y="T1"/>
                </a:cxn>
                <a:cxn ang="T7">
                  <a:pos x="T2" y="T3"/>
                </a:cxn>
                <a:cxn ang="T8">
                  <a:pos x="T4" y="T5"/>
                </a:cxn>
              </a:cxnLst>
              <a:rect l="T9" t="T10" r="T11" b="T12"/>
              <a:pathLst>
                <a:path w="2976" h="960">
                  <a:moveTo>
                    <a:pt x="0" y="0"/>
                  </a:moveTo>
                  <a:lnTo>
                    <a:pt x="0" y="960"/>
                  </a:lnTo>
                  <a:lnTo>
                    <a:pt x="2976" y="960"/>
                  </a:lnTo>
                </a:path>
              </a:pathLst>
            </a:custGeom>
            <a:noFill/>
            <a:ln w="127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486" name="Text Box 72">
              <a:extLst>
                <a:ext uri="{FF2B5EF4-FFF2-40B4-BE49-F238E27FC236}">
                  <a16:creationId xmlns:a16="http://schemas.microsoft.com/office/drawing/2014/main" id="{690F2F64-2F3B-E74C-82F8-3152F91A7CE9}"/>
                </a:ext>
              </a:extLst>
            </p:cNvPr>
            <p:cNvSpPr txBox="1">
              <a:spLocks noChangeArrowheads="1"/>
            </p:cNvSpPr>
            <p:nvPr/>
          </p:nvSpPr>
          <p:spPr bwMode="auto">
            <a:xfrm>
              <a:off x="6629400" y="5907535"/>
              <a:ext cx="316718"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500" i="1">
                  <a:latin typeface="Times New Roman" panose="02020603050405020304" pitchFamily="18" charset="0"/>
                </a:rPr>
                <a:t>t</a:t>
              </a:r>
            </a:p>
          </p:txBody>
        </p:sp>
        <p:sp>
          <p:nvSpPr>
            <p:cNvPr id="19487" name="Line 89">
              <a:extLst>
                <a:ext uri="{FF2B5EF4-FFF2-40B4-BE49-F238E27FC236}">
                  <a16:creationId xmlns:a16="http://schemas.microsoft.com/office/drawing/2014/main" id="{AE195903-DCBF-7942-95F4-99CF9142075E}"/>
                </a:ext>
              </a:extLst>
            </p:cNvPr>
            <p:cNvSpPr>
              <a:spLocks noChangeShapeType="1"/>
            </p:cNvSpPr>
            <p:nvPr/>
          </p:nvSpPr>
          <p:spPr bwMode="auto">
            <a:xfrm flipH="1">
              <a:off x="6749949" y="5410258"/>
              <a:ext cx="515988" cy="1086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121" name="TextBox 120">
              <a:extLst>
                <a:ext uri="{FF2B5EF4-FFF2-40B4-BE49-F238E27FC236}">
                  <a16:creationId xmlns:a16="http://schemas.microsoft.com/office/drawing/2014/main" id="{04BC8DF8-F414-DC4C-9CBD-C645FF8EDF6F}"/>
                </a:ext>
              </a:extLst>
            </p:cNvPr>
            <p:cNvSpPr txBox="1"/>
            <p:nvPr/>
          </p:nvSpPr>
          <p:spPr>
            <a:xfrm>
              <a:off x="533853" y="5055052"/>
              <a:ext cx="1122399" cy="615551"/>
            </a:xfrm>
            <a:prstGeom prst="rect">
              <a:avLst/>
            </a:prstGeom>
            <a:noFill/>
          </p:spPr>
          <p:txBody>
            <a:bodyPr wrap="none">
              <a:spAutoFit/>
            </a:bodyPr>
            <a:lstStyle/>
            <a:p>
              <a:pPr algn="r">
                <a:defRPr/>
              </a:pPr>
              <a:r>
                <a:rPr lang="en-US" sz="1200" dirty="0">
                  <a:latin typeface="+mj-lt"/>
                  <a:ea typeface="ＭＳ Ｐゴシック" charset="0"/>
                  <a:cs typeface="ＭＳ Ｐゴシック" charset="0"/>
                </a:rPr>
                <a:t>(Zoom in)</a:t>
              </a:r>
            </a:p>
            <a:p>
              <a:pPr algn="r">
                <a:defRPr/>
              </a:pPr>
              <a:r>
                <a:rPr lang="en-US" sz="1200" i="1" dirty="0" err="1">
                  <a:latin typeface="Times New Roman"/>
                  <a:ea typeface="ＭＳ Ｐゴシック" charset="0"/>
                  <a:cs typeface="Times New Roman"/>
                </a:rPr>
                <a:t>cwnd</a:t>
              </a:r>
              <a:endParaRPr lang="en-US" sz="1200" i="1" dirty="0">
                <a:latin typeface="Times New Roman"/>
                <a:ea typeface="ＭＳ Ｐゴシック" charset="0"/>
                <a:cs typeface="Times New Roman"/>
              </a:endParaRPr>
            </a:p>
          </p:txBody>
        </p:sp>
        <p:sp>
          <p:nvSpPr>
            <p:cNvPr id="19489" name="Text Box 88">
              <a:extLst>
                <a:ext uri="{FF2B5EF4-FFF2-40B4-BE49-F238E27FC236}">
                  <a16:creationId xmlns:a16="http://schemas.microsoft.com/office/drawing/2014/main" id="{6FCB67E6-99DB-5D4B-AD0C-EE0BB53E5FF4}"/>
                </a:ext>
              </a:extLst>
            </p:cNvPr>
            <p:cNvSpPr txBox="1">
              <a:spLocks noChangeArrowheads="1"/>
            </p:cNvSpPr>
            <p:nvPr/>
          </p:nvSpPr>
          <p:spPr bwMode="auto">
            <a:xfrm>
              <a:off x="7023620" y="5007427"/>
              <a:ext cx="1917398"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r>
                <a:rPr lang="en-US" altLang="en-US" sz="1500" i="1">
                  <a:latin typeface="Times New Roman" panose="02020603050405020304" pitchFamily="18" charset="0"/>
                </a:rPr>
                <a:t>One of the flows</a:t>
              </a:r>
            </a:p>
          </p:txBody>
        </p:sp>
      </p:grpSp>
      <p:sp>
        <p:nvSpPr>
          <p:cNvPr id="12" name="TextBox 11">
            <a:extLst>
              <a:ext uri="{FF2B5EF4-FFF2-40B4-BE49-F238E27FC236}">
                <a16:creationId xmlns:a16="http://schemas.microsoft.com/office/drawing/2014/main" id="{173ABB1F-9BA2-F541-906A-F74DF284D403}"/>
              </a:ext>
            </a:extLst>
          </p:cNvPr>
          <p:cNvSpPr txBox="1"/>
          <p:nvPr/>
        </p:nvSpPr>
        <p:spPr>
          <a:xfrm>
            <a:off x="1485901" y="729349"/>
            <a:ext cx="994183" cy="323165"/>
          </a:xfrm>
          <a:prstGeom prst="rect">
            <a:avLst/>
          </a:prstGeom>
          <a:noFill/>
        </p:spPr>
        <p:txBody>
          <a:bodyPr wrap="none">
            <a:spAutoFit/>
          </a:bodyPr>
          <a:lstStyle/>
          <a:p>
            <a:pPr>
              <a:defRPr/>
            </a:pPr>
            <a:r>
              <a:rPr lang="en-US" sz="1500" b="1" dirty="0">
                <a:latin typeface="+mj-lt"/>
                <a:ea typeface="ＭＳ Ｐゴシック" charset="0"/>
                <a:cs typeface="ＭＳ Ｐゴシック" charset="0"/>
              </a:rPr>
              <a:t>One flow</a:t>
            </a:r>
          </a:p>
        </p:txBody>
      </p:sp>
      <p:grpSp>
        <p:nvGrpSpPr>
          <p:cNvPr id="15" name="Group 14">
            <a:extLst>
              <a:ext uri="{FF2B5EF4-FFF2-40B4-BE49-F238E27FC236}">
                <a16:creationId xmlns:a16="http://schemas.microsoft.com/office/drawing/2014/main" id="{4AA90652-E307-1843-9B85-201735DB6E05}"/>
              </a:ext>
            </a:extLst>
          </p:cNvPr>
          <p:cNvGrpSpPr>
            <a:grpSpLocks/>
          </p:cNvGrpSpPr>
          <p:nvPr/>
        </p:nvGrpSpPr>
        <p:grpSpPr bwMode="auto">
          <a:xfrm>
            <a:off x="1432254" y="2447420"/>
            <a:ext cx="6427062" cy="2557463"/>
            <a:chOff x="385675" y="3124200"/>
            <a:chExt cx="8569059" cy="3409950"/>
          </a:xfrm>
        </p:grpSpPr>
        <p:sp>
          <p:nvSpPr>
            <p:cNvPr id="19479" name="Freeform 54">
              <a:extLst>
                <a:ext uri="{FF2B5EF4-FFF2-40B4-BE49-F238E27FC236}">
                  <a16:creationId xmlns:a16="http://schemas.microsoft.com/office/drawing/2014/main" id="{1D4D12EB-1B65-3448-B8A8-E0B5C2236C0E}"/>
                </a:ext>
              </a:extLst>
            </p:cNvPr>
            <p:cNvSpPr>
              <a:spLocks/>
            </p:cNvSpPr>
            <p:nvPr/>
          </p:nvSpPr>
          <p:spPr bwMode="auto">
            <a:xfrm>
              <a:off x="1727152" y="3778308"/>
              <a:ext cx="5410200" cy="881453"/>
            </a:xfrm>
            <a:custGeom>
              <a:avLst/>
              <a:gdLst>
                <a:gd name="T0" fmla="*/ 0 w 2976"/>
                <a:gd name="T1" fmla="*/ 0 h 960"/>
                <a:gd name="T2" fmla="*/ 0 w 2976"/>
                <a:gd name="T3" fmla="*/ 2147483647 h 960"/>
                <a:gd name="T4" fmla="*/ 2147483647 w 2976"/>
                <a:gd name="T5" fmla="*/ 2147483647 h 960"/>
                <a:gd name="T6" fmla="*/ 0 60000 65536"/>
                <a:gd name="T7" fmla="*/ 0 60000 65536"/>
                <a:gd name="T8" fmla="*/ 0 60000 65536"/>
                <a:gd name="T9" fmla="*/ 0 w 2976"/>
                <a:gd name="T10" fmla="*/ 0 h 960"/>
                <a:gd name="T11" fmla="*/ 2976 w 2976"/>
                <a:gd name="T12" fmla="*/ 960 h 960"/>
              </a:gdLst>
              <a:ahLst/>
              <a:cxnLst>
                <a:cxn ang="T6">
                  <a:pos x="T0" y="T1"/>
                </a:cxn>
                <a:cxn ang="T7">
                  <a:pos x="T2" y="T3"/>
                </a:cxn>
                <a:cxn ang="T8">
                  <a:pos x="T4" y="T5"/>
                </a:cxn>
              </a:cxnLst>
              <a:rect l="T9" t="T10" r="T11" b="T12"/>
              <a:pathLst>
                <a:path w="2976" h="960">
                  <a:moveTo>
                    <a:pt x="0" y="0"/>
                  </a:moveTo>
                  <a:lnTo>
                    <a:pt x="0" y="960"/>
                  </a:lnTo>
                  <a:lnTo>
                    <a:pt x="2976" y="960"/>
                  </a:lnTo>
                </a:path>
              </a:pathLst>
            </a:custGeom>
            <a:noFill/>
            <a:ln w="127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19480" name="Text Box 72">
              <a:extLst>
                <a:ext uri="{FF2B5EF4-FFF2-40B4-BE49-F238E27FC236}">
                  <a16:creationId xmlns:a16="http://schemas.microsoft.com/office/drawing/2014/main" id="{576B275D-D3E9-6C4A-B9C5-17249544EB86}"/>
                </a:ext>
              </a:extLst>
            </p:cNvPr>
            <p:cNvSpPr txBox="1">
              <a:spLocks noChangeArrowheads="1"/>
            </p:cNvSpPr>
            <p:nvPr/>
          </p:nvSpPr>
          <p:spPr bwMode="auto">
            <a:xfrm>
              <a:off x="6580140" y="4583561"/>
              <a:ext cx="31674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500" i="1">
                  <a:latin typeface="Times New Roman" panose="02020603050405020304" pitchFamily="18" charset="0"/>
                </a:rPr>
                <a:t>t</a:t>
              </a:r>
            </a:p>
          </p:txBody>
        </p:sp>
        <p:sp>
          <p:nvSpPr>
            <p:cNvPr id="8" name="TextBox 7">
              <a:extLst>
                <a:ext uri="{FF2B5EF4-FFF2-40B4-BE49-F238E27FC236}">
                  <a16:creationId xmlns:a16="http://schemas.microsoft.com/office/drawing/2014/main" id="{F5446A63-7212-6047-ADF4-232BCF1CFED9}"/>
                </a:ext>
              </a:extLst>
            </p:cNvPr>
            <p:cNvSpPr txBox="1"/>
            <p:nvPr/>
          </p:nvSpPr>
          <p:spPr>
            <a:xfrm>
              <a:off x="385675" y="3668713"/>
              <a:ext cx="1270038" cy="861774"/>
            </a:xfrm>
            <a:prstGeom prst="rect">
              <a:avLst/>
            </a:prstGeom>
            <a:noFill/>
          </p:spPr>
          <p:txBody>
            <a:bodyPr wrap="none">
              <a:spAutoFit/>
            </a:bodyPr>
            <a:lstStyle/>
            <a:p>
              <a:pPr algn="r">
                <a:defRPr/>
              </a:pPr>
              <a:r>
                <a:rPr lang="en-US" sz="1200" dirty="0">
                  <a:latin typeface="+mj-lt"/>
                  <a:ea typeface="ＭＳ Ｐゴシック" charset="0"/>
                  <a:cs typeface="ＭＳ Ｐゴシック" charset="0"/>
                </a:rPr>
                <a:t>Buffer</a:t>
              </a:r>
            </a:p>
            <a:p>
              <a:pPr algn="r">
                <a:defRPr/>
              </a:pPr>
              <a:r>
                <a:rPr lang="en-US" sz="1200" dirty="0">
                  <a:latin typeface="+mj-lt"/>
                  <a:ea typeface="ＭＳ Ｐゴシック" charset="0"/>
                  <a:cs typeface="ＭＳ Ｐゴシック" charset="0"/>
                </a:rPr>
                <a:t>Occupancy</a:t>
              </a:r>
            </a:p>
            <a:p>
              <a:pPr algn="r">
                <a:defRPr/>
              </a:pPr>
              <a:r>
                <a:rPr lang="en-US" sz="1200" dirty="0">
                  <a:latin typeface="+mj-lt"/>
                  <a:ea typeface="ＭＳ Ｐゴシック" charset="0"/>
                  <a:cs typeface="ＭＳ Ｐゴシック" charset="0"/>
                </a:rPr>
                <a:t>and RTT</a:t>
              </a:r>
            </a:p>
          </p:txBody>
        </p:sp>
        <p:sp>
          <p:nvSpPr>
            <p:cNvPr id="19482" name="Rectangle 126">
              <a:extLst>
                <a:ext uri="{FF2B5EF4-FFF2-40B4-BE49-F238E27FC236}">
                  <a16:creationId xmlns:a16="http://schemas.microsoft.com/office/drawing/2014/main" id="{8708282D-7301-7F46-AB5B-54519F805119}"/>
                </a:ext>
              </a:extLst>
            </p:cNvPr>
            <p:cNvSpPr>
              <a:spLocks noChangeArrowheads="1"/>
            </p:cNvSpPr>
            <p:nvPr/>
          </p:nvSpPr>
          <p:spPr bwMode="auto">
            <a:xfrm>
              <a:off x="457200" y="3130358"/>
              <a:ext cx="8497534" cy="3403792"/>
            </a:xfrm>
            <a:prstGeom prst="rect">
              <a:avLst/>
            </a:prstGeom>
            <a:noFill/>
            <a:ln w="9525">
              <a:solidFill>
                <a:srgbClr val="A6A6A6"/>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800"/>
            </a:p>
          </p:txBody>
        </p:sp>
        <p:sp>
          <p:nvSpPr>
            <p:cNvPr id="128" name="TextBox 127">
              <a:extLst>
                <a:ext uri="{FF2B5EF4-FFF2-40B4-BE49-F238E27FC236}">
                  <a16:creationId xmlns:a16="http://schemas.microsoft.com/office/drawing/2014/main" id="{2B573E06-8C21-2A43-AF46-1CFF9F6D7592}"/>
                </a:ext>
              </a:extLst>
            </p:cNvPr>
            <p:cNvSpPr txBox="1"/>
            <p:nvPr/>
          </p:nvSpPr>
          <p:spPr>
            <a:xfrm>
              <a:off x="457200" y="3124200"/>
              <a:ext cx="1936775" cy="430887"/>
            </a:xfrm>
            <a:prstGeom prst="rect">
              <a:avLst/>
            </a:prstGeom>
            <a:noFill/>
          </p:spPr>
          <p:txBody>
            <a:bodyPr wrap="none">
              <a:spAutoFit/>
            </a:bodyPr>
            <a:lstStyle/>
            <a:p>
              <a:pPr>
                <a:defRPr/>
              </a:pPr>
              <a:r>
                <a:rPr lang="en-US" sz="1500" b="1" dirty="0">
                  <a:latin typeface="+mj-lt"/>
                  <a:ea typeface="ＭＳ Ｐゴシック" charset="0"/>
                  <a:cs typeface="ＭＳ Ｐゴシック" charset="0"/>
                </a:rPr>
                <a:t>Multiple flows</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17D7199-1AF6-9941-9942-DA9D6B36B56A}"/>
                  </a:ext>
                </a:extLst>
              </p:cNvPr>
              <p:cNvSpPr txBox="1"/>
              <p:nvPr/>
            </p:nvSpPr>
            <p:spPr>
              <a:xfrm>
                <a:off x="2861690" y="767781"/>
                <a:ext cx="3262303" cy="448584"/>
              </a:xfrm>
              <a:prstGeom prst="rect">
                <a:avLst/>
              </a:prstGeom>
              <a:solidFill>
                <a:schemeClr val="accent6">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𝑇h𝑟𝑜𝑢𝑔h𝑝𝑢𝑡</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𝑊</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num>
                        <m:den>
                          <m:r>
                            <a:rPr lang="en-US" sz="1400" b="0" i="1" smtClean="0">
                              <a:latin typeface="Cambria Math" panose="02040503050406030204" pitchFamily="18" charset="0"/>
                            </a:rPr>
                            <m:t>𝑅𝑇𝑇</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den>
                      </m:f>
                      <m:r>
                        <a:rPr lang="en-US" sz="1400" b="0" i="1" smtClean="0">
                          <a:latin typeface="Cambria Math" panose="02040503050406030204" pitchFamily="18" charset="0"/>
                        </a:rPr>
                        <m:t>=</m:t>
                      </m:r>
                      <m:r>
                        <a:rPr lang="en-US" sz="1400" b="0" i="1" smtClean="0">
                          <a:latin typeface="Cambria Math" panose="02040503050406030204" pitchFamily="18" charset="0"/>
                        </a:rPr>
                        <m:t>𝑐𝑜𝑛𝑠𝑡𝑎𝑛𝑡</m:t>
                      </m:r>
                      <m:r>
                        <a:rPr lang="en-US" sz="1400" b="0" i="1" smtClean="0">
                          <a:latin typeface="Cambria Math" panose="02040503050406030204" pitchFamily="18" charset="0"/>
                        </a:rPr>
                        <m:t> 100%</m:t>
                      </m:r>
                    </m:oMath>
                  </m:oMathPara>
                </a14:m>
                <a:endParaRPr lang="en-US" sz="1400" dirty="0"/>
              </a:p>
            </p:txBody>
          </p:sp>
        </mc:Choice>
        <mc:Fallback xmlns="">
          <p:sp>
            <p:nvSpPr>
              <p:cNvPr id="3" name="TextBox 2">
                <a:extLst>
                  <a:ext uri="{FF2B5EF4-FFF2-40B4-BE49-F238E27FC236}">
                    <a16:creationId xmlns:a16="http://schemas.microsoft.com/office/drawing/2014/main" id="{D17D7199-1AF6-9941-9942-DA9D6B36B56A}"/>
                  </a:ext>
                </a:extLst>
              </p:cNvPr>
              <p:cNvSpPr txBox="1">
                <a:spLocks noRot="1" noChangeAspect="1" noMove="1" noResize="1" noEditPoints="1" noAdjustHandles="1" noChangeArrowheads="1" noChangeShapeType="1" noTextEdit="1"/>
              </p:cNvSpPr>
              <p:nvPr/>
            </p:nvSpPr>
            <p:spPr>
              <a:xfrm>
                <a:off x="2861690" y="767781"/>
                <a:ext cx="3262303" cy="448584"/>
              </a:xfrm>
              <a:prstGeom prst="rect">
                <a:avLst/>
              </a:prstGeom>
              <a:blipFill>
                <a:blip r:embed="rId8"/>
                <a:stretch>
                  <a:fillRect l="-1163" t="-2778" r="-77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ED219C6-6FD2-6143-99E0-B93C109AF96D}"/>
                  </a:ext>
                </a:extLst>
              </p:cNvPr>
              <p:cNvSpPr txBox="1"/>
              <p:nvPr/>
            </p:nvSpPr>
            <p:spPr>
              <a:xfrm>
                <a:off x="3427670" y="2579567"/>
                <a:ext cx="2286460" cy="408958"/>
              </a:xfrm>
              <a:prstGeom prst="rect">
                <a:avLst/>
              </a:prstGeom>
              <a:solidFill>
                <a:schemeClr val="accent6">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𝑇h𝑟𝑜𝑢𝑔h𝑝𝑢𝑡</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𝑊</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num>
                        <m:den>
                          <m:r>
                            <a:rPr lang="en-US" sz="1400" b="0" i="1" smtClean="0">
                              <a:latin typeface="Cambria Math" panose="02040503050406030204" pitchFamily="18" charset="0"/>
                            </a:rPr>
                            <m:t>𝑅𝑇𝑇</m:t>
                          </m:r>
                        </m:den>
                      </m:f>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𝑊</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6" name="TextBox 65">
                <a:extLst>
                  <a:ext uri="{FF2B5EF4-FFF2-40B4-BE49-F238E27FC236}">
                    <a16:creationId xmlns:a16="http://schemas.microsoft.com/office/drawing/2014/main" id="{DED219C6-6FD2-6143-99E0-B93C109AF96D}"/>
                  </a:ext>
                </a:extLst>
              </p:cNvPr>
              <p:cNvSpPr txBox="1">
                <a:spLocks noRot="1" noChangeAspect="1" noMove="1" noResize="1" noEditPoints="1" noAdjustHandles="1" noChangeArrowheads="1" noChangeShapeType="1" noTextEdit="1"/>
              </p:cNvSpPr>
              <p:nvPr/>
            </p:nvSpPr>
            <p:spPr>
              <a:xfrm>
                <a:off x="3427670" y="2579567"/>
                <a:ext cx="2286460" cy="408958"/>
              </a:xfrm>
              <a:prstGeom prst="rect">
                <a:avLst/>
              </a:prstGeom>
              <a:blipFill>
                <a:blip r:embed="rId9"/>
                <a:stretch>
                  <a:fillRect l="-2210" r="-2210" b="-15152"/>
                </a:stretch>
              </a:blipFill>
            </p:spPr>
            <p:txBody>
              <a:bodyPr/>
              <a:lstStyle/>
              <a:p>
                <a:r>
                  <a:rPr lang="en-US">
                    <a:noFill/>
                  </a:rPr>
                  <a:t> </a:t>
                </a:r>
              </a:p>
            </p:txBody>
          </p:sp>
        </mc:Fallback>
      </mc:AlternateContent>
    </p:spTree>
    <p:extLst>
      <p:ext uri="{BB962C8B-B14F-4D97-AF65-F5344CB8AC3E}">
        <p14:creationId xmlns:p14="http://schemas.microsoft.com/office/powerpoint/2010/main" val="1263222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63BAE1F9-F422-6146-8550-0ACB9B977F80}"/>
              </a:ext>
            </a:extLst>
          </p:cNvPr>
          <p:cNvCxnSpPr>
            <a:cxnSpLocks/>
          </p:cNvCxnSpPr>
          <p:nvPr/>
        </p:nvCxnSpPr>
        <p:spPr bwMode="auto">
          <a:xfrm>
            <a:off x="6898052" y="984956"/>
            <a:ext cx="0" cy="967341"/>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55" name="Group 54">
            <a:extLst>
              <a:ext uri="{FF2B5EF4-FFF2-40B4-BE49-F238E27FC236}">
                <a16:creationId xmlns:a16="http://schemas.microsoft.com/office/drawing/2014/main" id="{A9C64F86-374A-C74F-9AAB-2A0F19AEE6AD}"/>
              </a:ext>
            </a:extLst>
          </p:cNvPr>
          <p:cNvGrpSpPr/>
          <p:nvPr/>
        </p:nvGrpSpPr>
        <p:grpSpPr>
          <a:xfrm>
            <a:off x="2353965" y="1020515"/>
            <a:ext cx="4533345" cy="2040183"/>
            <a:chOff x="2353965" y="1020515"/>
            <a:chExt cx="4533345" cy="2040183"/>
          </a:xfrm>
        </p:grpSpPr>
        <p:sp>
          <p:nvSpPr>
            <p:cNvPr id="86" name="Freeform 85">
              <a:extLst>
                <a:ext uri="{FF2B5EF4-FFF2-40B4-BE49-F238E27FC236}">
                  <a16:creationId xmlns:a16="http://schemas.microsoft.com/office/drawing/2014/main" id="{156CDF27-0078-1E48-BC9C-0C9B674CA00A}"/>
                </a:ext>
              </a:extLst>
            </p:cNvPr>
            <p:cNvSpPr/>
            <p:nvPr/>
          </p:nvSpPr>
          <p:spPr>
            <a:xfrm>
              <a:off x="4946779" y="1020515"/>
              <a:ext cx="1940531" cy="2040183"/>
            </a:xfrm>
            <a:custGeom>
              <a:avLst/>
              <a:gdLst>
                <a:gd name="connsiteX0" fmla="*/ 19691 w 1910025"/>
                <a:gd name="connsiteY0" fmla="*/ 1260110 h 2303638"/>
                <a:gd name="connsiteX1" fmla="*/ 0 w 1910025"/>
                <a:gd name="connsiteY1" fmla="*/ 2303638 h 2303638"/>
                <a:gd name="connsiteX2" fmla="*/ 1910025 w 1910025"/>
                <a:gd name="connsiteY2" fmla="*/ 2303638 h 2303638"/>
                <a:gd name="connsiteX3" fmla="*/ 1910025 w 1910025"/>
                <a:gd name="connsiteY3" fmla="*/ 0 h 2303638"/>
                <a:gd name="connsiteX4" fmla="*/ 19691 w 1910025"/>
                <a:gd name="connsiteY4" fmla="*/ 1260110 h 2303638"/>
                <a:gd name="connsiteX0" fmla="*/ 19691 w 1910025"/>
                <a:gd name="connsiteY0" fmla="*/ 2388741 h 3432269"/>
                <a:gd name="connsiteX1" fmla="*/ 0 w 1910025"/>
                <a:gd name="connsiteY1" fmla="*/ 3432269 h 3432269"/>
                <a:gd name="connsiteX2" fmla="*/ 1910025 w 1910025"/>
                <a:gd name="connsiteY2" fmla="*/ 3432269 h 3432269"/>
                <a:gd name="connsiteX3" fmla="*/ 1910025 w 1910025"/>
                <a:gd name="connsiteY3" fmla="*/ 0 h 3432269"/>
                <a:gd name="connsiteX4" fmla="*/ 19691 w 1910025"/>
                <a:gd name="connsiteY4" fmla="*/ 2388741 h 3432269"/>
                <a:gd name="connsiteX0" fmla="*/ 1054380 w 1910025"/>
                <a:gd name="connsiteY0" fmla="*/ 1050307 h 3432269"/>
                <a:gd name="connsiteX1" fmla="*/ 0 w 1910025"/>
                <a:gd name="connsiteY1" fmla="*/ 3432269 h 3432269"/>
                <a:gd name="connsiteX2" fmla="*/ 1910025 w 1910025"/>
                <a:gd name="connsiteY2" fmla="*/ 3432269 h 3432269"/>
                <a:gd name="connsiteX3" fmla="*/ 1910025 w 1910025"/>
                <a:gd name="connsiteY3" fmla="*/ 0 h 3432269"/>
                <a:gd name="connsiteX4" fmla="*/ 1054380 w 1910025"/>
                <a:gd name="connsiteY4" fmla="*/ 1050307 h 3432269"/>
                <a:gd name="connsiteX0" fmla="*/ 56383 w 912028"/>
                <a:gd name="connsiteY0" fmla="*/ 1050307 h 3432269"/>
                <a:gd name="connsiteX1" fmla="*/ 0 w 912028"/>
                <a:gd name="connsiteY1" fmla="*/ 2590572 h 3432269"/>
                <a:gd name="connsiteX2" fmla="*/ 912028 w 912028"/>
                <a:gd name="connsiteY2" fmla="*/ 3432269 h 3432269"/>
                <a:gd name="connsiteX3" fmla="*/ 912028 w 912028"/>
                <a:gd name="connsiteY3" fmla="*/ 0 h 3432269"/>
                <a:gd name="connsiteX4" fmla="*/ 56383 w 912028"/>
                <a:gd name="connsiteY4" fmla="*/ 1050307 h 3432269"/>
                <a:gd name="connsiteX0" fmla="*/ 56383 w 912028"/>
                <a:gd name="connsiteY0" fmla="*/ 1050307 h 2590572"/>
                <a:gd name="connsiteX1" fmla="*/ 0 w 912028"/>
                <a:gd name="connsiteY1" fmla="*/ 2590572 h 2590572"/>
                <a:gd name="connsiteX2" fmla="*/ 904690 w 912028"/>
                <a:gd name="connsiteY2" fmla="*/ 2576776 h 2590572"/>
                <a:gd name="connsiteX3" fmla="*/ 912028 w 912028"/>
                <a:gd name="connsiteY3" fmla="*/ 0 h 2590572"/>
                <a:gd name="connsiteX4" fmla="*/ 56383 w 912028"/>
                <a:gd name="connsiteY4" fmla="*/ 1050307 h 2590572"/>
                <a:gd name="connsiteX0" fmla="*/ 56383 w 913996"/>
                <a:gd name="connsiteY0" fmla="*/ 1050307 h 2590572"/>
                <a:gd name="connsiteX1" fmla="*/ 0 w 913996"/>
                <a:gd name="connsiteY1" fmla="*/ 2590572 h 2590572"/>
                <a:gd name="connsiteX2" fmla="*/ 904690 w 913996"/>
                <a:gd name="connsiteY2" fmla="*/ 2576776 h 2590572"/>
                <a:gd name="connsiteX3" fmla="*/ 912028 w 913996"/>
                <a:gd name="connsiteY3" fmla="*/ 0 h 2590572"/>
                <a:gd name="connsiteX4" fmla="*/ 56383 w 913996"/>
                <a:gd name="connsiteY4" fmla="*/ 1050307 h 2590572"/>
                <a:gd name="connsiteX0" fmla="*/ 5015 w 862628"/>
                <a:gd name="connsiteY0" fmla="*/ 1050307 h 2590572"/>
                <a:gd name="connsiteX1" fmla="*/ 0 w 862628"/>
                <a:gd name="connsiteY1" fmla="*/ 2590572 h 2590572"/>
                <a:gd name="connsiteX2" fmla="*/ 853322 w 862628"/>
                <a:gd name="connsiteY2" fmla="*/ 2576776 h 2590572"/>
                <a:gd name="connsiteX3" fmla="*/ 860660 w 862628"/>
                <a:gd name="connsiteY3" fmla="*/ 0 h 2590572"/>
                <a:gd name="connsiteX4" fmla="*/ 5015 w 862628"/>
                <a:gd name="connsiteY4" fmla="*/ 1050307 h 2590572"/>
                <a:gd name="connsiteX0" fmla="*/ 5015 w 2064127"/>
                <a:gd name="connsiteY0" fmla="*/ 2554320 h 4094585"/>
                <a:gd name="connsiteX1" fmla="*/ 0 w 2064127"/>
                <a:gd name="connsiteY1" fmla="*/ 4094585 h 4094585"/>
                <a:gd name="connsiteX2" fmla="*/ 853322 w 2064127"/>
                <a:gd name="connsiteY2" fmla="*/ 4080789 h 4094585"/>
                <a:gd name="connsiteX3" fmla="*/ 2064127 w 2064127"/>
                <a:gd name="connsiteY3" fmla="*/ 0 h 4094585"/>
                <a:gd name="connsiteX4" fmla="*/ 5015 w 2064127"/>
                <a:gd name="connsiteY4" fmla="*/ 2554320 h 4094585"/>
                <a:gd name="connsiteX0" fmla="*/ 5015 w 2071221"/>
                <a:gd name="connsiteY0" fmla="*/ 2554320 h 4094585"/>
                <a:gd name="connsiteX1" fmla="*/ 0 w 2071221"/>
                <a:gd name="connsiteY1" fmla="*/ 4094585 h 4094585"/>
                <a:gd name="connsiteX2" fmla="*/ 2064127 w 2071221"/>
                <a:gd name="connsiteY2" fmla="*/ 4053191 h 4094585"/>
                <a:gd name="connsiteX3" fmla="*/ 2064127 w 2071221"/>
                <a:gd name="connsiteY3" fmla="*/ 0 h 4094585"/>
                <a:gd name="connsiteX4" fmla="*/ 5015 w 2071221"/>
                <a:gd name="connsiteY4" fmla="*/ 2554320 h 4094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1221" h="4094585">
                  <a:moveTo>
                    <a:pt x="5015" y="2554320"/>
                  </a:moveTo>
                  <a:cubicBezTo>
                    <a:pt x="3343" y="3067742"/>
                    <a:pt x="1672" y="3581163"/>
                    <a:pt x="0" y="4094585"/>
                  </a:cubicBezTo>
                  <a:lnTo>
                    <a:pt x="2064127" y="4053191"/>
                  </a:lnTo>
                  <a:cubicBezTo>
                    <a:pt x="2081249" y="3208066"/>
                    <a:pt x="2061681" y="858925"/>
                    <a:pt x="2064127" y="0"/>
                  </a:cubicBezTo>
                  <a:lnTo>
                    <a:pt x="5015" y="2554320"/>
                  </a:lnTo>
                  <a:close/>
                </a:path>
              </a:pathLst>
            </a:custGeom>
            <a:solidFill>
              <a:schemeClr val="accent6">
                <a:lumMod val="40000"/>
                <a:lumOff val="60000"/>
                <a:alpha val="46000"/>
              </a:schemeClr>
            </a:solidFill>
          </p:spPr>
          <p:style>
            <a:lnRef idx="0">
              <a:schemeClr val="accent2"/>
            </a:lnRef>
            <a:fillRef idx="3">
              <a:schemeClr val="accent2"/>
            </a:fillRef>
            <a:effectRef idx="3">
              <a:schemeClr val="accent2"/>
            </a:effectRef>
            <a:fontRef idx="minor">
              <a:schemeClr val="lt1"/>
            </a:fontRef>
          </p:style>
          <p:txBody>
            <a:bodyPr wrap="none" anchor="ctr"/>
            <a:lstStyle/>
            <a:p>
              <a:pPr algn="ctr">
                <a:defRPr/>
              </a:pPr>
              <a:endParaRPr lang="en-US" sz="2100" dirty="0">
                <a:solidFill>
                  <a:schemeClr val="bg1"/>
                </a:solidFill>
                <a:latin typeface="Arial" pitchFamily="-65" charset="0"/>
              </a:endParaRPr>
            </a:p>
            <a:p>
              <a:pPr algn="ctr">
                <a:defRPr/>
              </a:pPr>
              <a:endParaRPr lang="en-US" sz="2100" dirty="0">
                <a:solidFill>
                  <a:schemeClr val="bg1"/>
                </a:solidFill>
                <a:latin typeface="Arial" pitchFamily="-65" charset="0"/>
              </a:endParaRPr>
            </a:p>
            <a:p>
              <a:pPr algn="ctr">
                <a:defRPr/>
              </a:pPr>
              <a:r>
                <a:rPr lang="en-US" sz="2100" i="1" dirty="0">
                  <a:solidFill>
                    <a:schemeClr val="bg1"/>
                  </a:solidFill>
                  <a:latin typeface="Times New Roman" panose="02020603050405020304" pitchFamily="18" charset="0"/>
                  <a:cs typeface="Times New Roman" panose="02020603050405020304" pitchFamily="18" charset="0"/>
                </a:rPr>
                <a:t>A</a:t>
              </a:r>
              <a:r>
                <a:rPr lang="en-US" sz="2100" i="1" baseline="-25000" dirty="0">
                  <a:solidFill>
                    <a:schemeClr val="bg1"/>
                  </a:solidFill>
                  <a:latin typeface="Times New Roman" panose="02020603050405020304" pitchFamily="18" charset="0"/>
                  <a:cs typeface="Times New Roman" panose="02020603050405020304" pitchFamily="18" charset="0"/>
                </a:rPr>
                <a:t>3</a:t>
              </a:r>
              <a:endParaRPr lang="en-US" sz="2100" i="1" dirty="0">
                <a:solidFill>
                  <a:schemeClr val="bg1"/>
                </a:solidFill>
                <a:latin typeface="Times New Roman" panose="02020603050405020304" pitchFamily="18" charset="0"/>
                <a:cs typeface="Times New Roman" panose="02020603050405020304" pitchFamily="18" charset="0"/>
              </a:endParaRPr>
            </a:p>
          </p:txBody>
        </p:sp>
        <p:sp>
          <p:nvSpPr>
            <p:cNvPr id="3" name="Freeform 2">
              <a:extLst>
                <a:ext uri="{FF2B5EF4-FFF2-40B4-BE49-F238E27FC236}">
                  <a16:creationId xmlns:a16="http://schemas.microsoft.com/office/drawing/2014/main" id="{F6EB2268-C8B6-2145-BCC7-6B3F8CF5887A}"/>
                </a:ext>
              </a:extLst>
            </p:cNvPr>
            <p:cNvSpPr/>
            <p:nvPr/>
          </p:nvSpPr>
          <p:spPr>
            <a:xfrm>
              <a:off x="3169048" y="1343643"/>
              <a:ext cx="1776297" cy="1710175"/>
            </a:xfrm>
            <a:custGeom>
              <a:avLst/>
              <a:gdLst>
                <a:gd name="connsiteX0" fmla="*/ 19691 w 1910025"/>
                <a:gd name="connsiteY0" fmla="*/ 1260110 h 2303638"/>
                <a:gd name="connsiteX1" fmla="*/ 0 w 1910025"/>
                <a:gd name="connsiteY1" fmla="*/ 2303638 h 2303638"/>
                <a:gd name="connsiteX2" fmla="*/ 1910025 w 1910025"/>
                <a:gd name="connsiteY2" fmla="*/ 2303638 h 2303638"/>
                <a:gd name="connsiteX3" fmla="*/ 1910025 w 1910025"/>
                <a:gd name="connsiteY3" fmla="*/ 0 h 2303638"/>
                <a:gd name="connsiteX4" fmla="*/ 19691 w 1910025"/>
                <a:gd name="connsiteY4" fmla="*/ 1260110 h 2303638"/>
                <a:gd name="connsiteX0" fmla="*/ 19691 w 1910025"/>
                <a:gd name="connsiteY0" fmla="*/ 2388741 h 3432269"/>
                <a:gd name="connsiteX1" fmla="*/ 0 w 1910025"/>
                <a:gd name="connsiteY1" fmla="*/ 3432269 h 3432269"/>
                <a:gd name="connsiteX2" fmla="*/ 1910025 w 1910025"/>
                <a:gd name="connsiteY2" fmla="*/ 3432269 h 3432269"/>
                <a:gd name="connsiteX3" fmla="*/ 1910025 w 1910025"/>
                <a:gd name="connsiteY3" fmla="*/ 0 h 3432269"/>
                <a:gd name="connsiteX4" fmla="*/ 19691 w 1910025"/>
                <a:gd name="connsiteY4" fmla="*/ 2388741 h 3432269"/>
                <a:gd name="connsiteX0" fmla="*/ 0 w 1890334"/>
                <a:gd name="connsiteY0" fmla="*/ 2388741 h 3432269"/>
                <a:gd name="connsiteX1" fmla="*/ 9662 w 1890334"/>
                <a:gd name="connsiteY1" fmla="*/ 3418469 h 3432269"/>
                <a:gd name="connsiteX2" fmla="*/ 1890334 w 1890334"/>
                <a:gd name="connsiteY2" fmla="*/ 3432269 h 3432269"/>
                <a:gd name="connsiteX3" fmla="*/ 1890334 w 1890334"/>
                <a:gd name="connsiteY3" fmla="*/ 0 h 3432269"/>
                <a:gd name="connsiteX4" fmla="*/ 0 w 1890334"/>
                <a:gd name="connsiteY4" fmla="*/ 2388741 h 3432269"/>
                <a:gd name="connsiteX0" fmla="*/ 5592 w 1895926"/>
                <a:gd name="connsiteY0" fmla="*/ 2388741 h 3432269"/>
                <a:gd name="connsiteX1" fmla="*/ 577 w 1895926"/>
                <a:gd name="connsiteY1" fmla="*/ 3432267 h 3432269"/>
                <a:gd name="connsiteX2" fmla="*/ 1895926 w 1895926"/>
                <a:gd name="connsiteY2" fmla="*/ 3432269 h 3432269"/>
                <a:gd name="connsiteX3" fmla="*/ 1895926 w 1895926"/>
                <a:gd name="connsiteY3" fmla="*/ 0 h 3432269"/>
                <a:gd name="connsiteX4" fmla="*/ 5592 w 1895926"/>
                <a:gd name="connsiteY4" fmla="*/ 2388741 h 343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926" h="3432269">
                  <a:moveTo>
                    <a:pt x="5592" y="2388741"/>
                  </a:moveTo>
                  <a:cubicBezTo>
                    <a:pt x="8813" y="2731984"/>
                    <a:pt x="-2644" y="3089024"/>
                    <a:pt x="577" y="3432267"/>
                  </a:cubicBezTo>
                  <a:lnTo>
                    <a:pt x="1895926" y="3432269"/>
                  </a:lnTo>
                  <a:lnTo>
                    <a:pt x="1895926" y="0"/>
                  </a:lnTo>
                  <a:lnTo>
                    <a:pt x="5592" y="2388741"/>
                  </a:lnTo>
                  <a:close/>
                </a:path>
              </a:pathLst>
            </a:custGeom>
            <a:solidFill>
              <a:srgbClr val="C00000">
                <a:alpha val="63000"/>
              </a:srgbClr>
            </a:solidFill>
          </p:spPr>
          <p:style>
            <a:lnRef idx="0">
              <a:schemeClr val="accent2"/>
            </a:lnRef>
            <a:fillRef idx="3">
              <a:schemeClr val="accent2"/>
            </a:fillRef>
            <a:effectRef idx="3">
              <a:schemeClr val="accent2"/>
            </a:effectRef>
            <a:fontRef idx="minor">
              <a:schemeClr val="lt1"/>
            </a:fontRef>
          </p:style>
          <p:txBody>
            <a:bodyPr wrap="none" anchor="ctr"/>
            <a:lstStyle/>
            <a:p>
              <a:pPr algn="ctr">
                <a:defRPr/>
              </a:pPr>
              <a:endParaRPr lang="en-US" sz="2100" dirty="0">
                <a:solidFill>
                  <a:schemeClr val="bg1"/>
                </a:solidFill>
                <a:latin typeface="Arial" pitchFamily="-65" charset="0"/>
              </a:endParaRPr>
            </a:p>
            <a:p>
              <a:pPr algn="ctr">
                <a:defRPr/>
              </a:pPr>
              <a:endParaRPr lang="en-US" sz="2100" dirty="0">
                <a:solidFill>
                  <a:schemeClr val="bg1"/>
                </a:solidFill>
                <a:latin typeface="Arial" pitchFamily="-65" charset="0"/>
              </a:endParaRPr>
            </a:p>
            <a:p>
              <a:pPr algn="ctr">
                <a:defRPr/>
              </a:pPr>
              <a:r>
                <a:rPr lang="en-US" sz="2100" i="1" dirty="0">
                  <a:solidFill>
                    <a:schemeClr val="bg1"/>
                  </a:solidFill>
                  <a:latin typeface="Times New Roman" panose="02020603050405020304" pitchFamily="18" charset="0"/>
                  <a:cs typeface="Times New Roman" panose="02020603050405020304" pitchFamily="18" charset="0"/>
                </a:rPr>
                <a:t>A</a:t>
              </a:r>
              <a:r>
                <a:rPr lang="en-US" sz="2100" i="1" baseline="-25000" dirty="0">
                  <a:solidFill>
                    <a:schemeClr val="bg1"/>
                  </a:solidFill>
                  <a:latin typeface="Times New Roman" panose="02020603050405020304" pitchFamily="18" charset="0"/>
                  <a:cs typeface="Times New Roman" panose="02020603050405020304" pitchFamily="18" charset="0"/>
                </a:rPr>
                <a:t>2</a:t>
              </a:r>
              <a:endParaRPr lang="en-US" sz="2100" i="1" dirty="0">
                <a:solidFill>
                  <a:schemeClr val="bg1"/>
                </a:solidFill>
                <a:latin typeface="Times New Roman" panose="02020603050405020304" pitchFamily="18" charset="0"/>
                <a:cs typeface="Times New Roman" panose="02020603050405020304" pitchFamily="18" charset="0"/>
              </a:endParaRPr>
            </a:p>
          </p:txBody>
        </p:sp>
        <p:sp>
          <p:nvSpPr>
            <p:cNvPr id="85" name="Freeform 84">
              <a:extLst>
                <a:ext uri="{FF2B5EF4-FFF2-40B4-BE49-F238E27FC236}">
                  <a16:creationId xmlns:a16="http://schemas.microsoft.com/office/drawing/2014/main" id="{B268C4D1-BF77-DF4B-99F4-80D970E66DBB}"/>
                </a:ext>
              </a:extLst>
            </p:cNvPr>
            <p:cNvSpPr/>
            <p:nvPr/>
          </p:nvSpPr>
          <p:spPr>
            <a:xfrm>
              <a:off x="2353965" y="1761266"/>
              <a:ext cx="808198" cy="1290788"/>
            </a:xfrm>
            <a:custGeom>
              <a:avLst/>
              <a:gdLst>
                <a:gd name="connsiteX0" fmla="*/ 19691 w 1910025"/>
                <a:gd name="connsiteY0" fmla="*/ 1260110 h 2303638"/>
                <a:gd name="connsiteX1" fmla="*/ 0 w 1910025"/>
                <a:gd name="connsiteY1" fmla="*/ 2303638 h 2303638"/>
                <a:gd name="connsiteX2" fmla="*/ 1910025 w 1910025"/>
                <a:gd name="connsiteY2" fmla="*/ 2303638 h 2303638"/>
                <a:gd name="connsiteX3" fmla="*/ 1910025 w 1910025"/>
                <a:gd name="connsiteY3" fmla="*/ 0 h 2303638"/>
                <a:gd name="connsiteX4" fmla="*/ 19691 w 1910025"/>
                <a:gd name="connsiteY4" fmla="*/ 1260110 h 2303638"/>
                <a:gd name="connsiteX0" fmla="*/ 19691 w 1910025"/>
                <a:gd name="connsiteY0" fmla="*/ 2388741 h 3432269"/>
                <a:gd name="connsiteX1" fmla="*/ 0 w 1910025"/>
                <a:gd name="connsiteY1" fmla="*/ 3432269 h 3432269"/>
                <a:gd name="connsiteX2" fmla="*/ 1910025 w 1910025"/>
                <a:gd name="connsiteY2" fmla="*/ 3432269 h 3432269"/>
                <a:gd name="connsiteX3" fmla="*/ 1910025 w 1910025"/>
                <a:gd name="connsiteY3" fmla="*/ 0 h 3432269"/>
                <a:gd name="connsiteX4" fmla="*/ 19691 w 1910025"/>
                <a:gd name="connsiteY4" fmla="*/ 2388741 h 3432269"/>
                <a:gd name="connsiteX0" fmla="*/ 1054380 w 1910025"/>
                <a:gd name="connsiteY0" fmla="*/ 1050307 h 3432269"/>
                <a:gd name="connsiteX1" fmla="*/ 0 w 1910025"/>
                <a:gd name="connsiteY1" fmla="*/ 3432269 h 3432269"/>
                <a:gd name="connsiteX2" fmla="*/ 1910025 w 1910025"/>
                <a:gd name="connsiteY2" fmla="*/ 3432269 h 3432269"/>
                <a:gd name="connsiteX3" fmla="*/ 1910025 w 1910025"/>
                <a:gd name="connsiteY3" fmla="*/ 0 h 3432269"/>
                <a:gd name="connsiteX4" fmla="*/ 1054380 w 1910025"/>
                <a:gd name="connsiteY4" fmla="*/ 1050307 h 3432269"/>
                <a:gd name="connsiteX0" fmla="*/ 56383 w 912028"/>
                <a:gd name="connsiteY0" fmla="*/ 1050307 h 3432269"/>
                <a:gd name="connsiteX1" fmla="*/ 0 w 912028"/>
                <a:gd name="connsiteY1" fmla="*/ 2590572 h 3432269"/>
                <a:gd name="connsiteX2" fmla="*/ 912028 w 912028"/>
                <a:gd name="connsiteY2" fmla="*/ 3432269 h 3432269"/>
                <a:gd name="connsiteX3" fmla="*/ 912028 w 912028"/>
                <a:gd name="connsiteY3" fmla="*/ 0 h 3432269"/>
                <a:gd name="connsiteX4" fmla="*/ 56383 w 912028"/>
                <a:gd name="connsiteY4" fmla="*/ 1050307 h 3432269"/>
                <a:gd name="connsiteX0" fmla="*/ 56383 w 912028"/>
                <a:gd name="connsiteY0" fmla="*/ 1050307 h 2590572"/>
                <a:gd name="connsiteX1" fmla="*/ 0 w 912028"/>
                <a:gd name="connsiteY1" fmla="*/ 2590572 h 2590572"/>
                <a:gd name="connsiteX2" fmla="*/ 904690 w 912028"/>
                <a:gd name="connsiteY2" fmla="*/ 2576776 h 2590572"/>
                <a:gd name="connsiteX3" fmla="*/ 912028 w 912028"/>
                <a:gd name="connsiteY3" fmla="*/ 0 h 2590572"/>
                <a:gd name="connsiteX4" fmla="*/ 56383 w 912028"/>
                <a:gd name="connsiteY4" fmla="*/ 1050307 h 2590572"/>
                <a:gd name="connsiteX0" fmla="*/ 56383 w 913996"/>
                <a:gd name="connsiteY0" fmla="*/ 1050307 h 2590572"/>
                <a:gd name="connsiteX1" fmla="*/ 0 w 913996"/>
                <a:gd name="connsiteY1" fmla="*/ 2590572 h 2590572"/>
                <a:gd name="connsiteX2" fmla="*/ 904690 w 913996"/>
                <a:gd name="connsiteY2" fmla="*/ 2576776 h 2590572"/>
                <a:gd name="connsiteX3" fmla="*/ 912028 w 913996"/>
                <a:gd name="connsiteY3" fmla="*/ 0 h 2590572"/>
                <a:gd name="connsiteX4" fmla="*/ 56383 w 913996"/>
                <a:gd name="connsiteY4" fmla="*/ 1050307 h 2590572"/>
                <a:gd name="connsiteX0" fmla="*/ 5015 w 862628"/>
                <a:gd name="connsiteY0" fmla="*/ 1050307 h 2590572"/>
                <a:gd name="connsiteX1" fmla="*/ 0 w 862628"/>
                <a:gd name="connsiteY1" fmla="*/ 2590572 h 2590572"/>
                <a:gd name="connsiteX2" fmla="*/ 853322 w 862628"/>
                <a:gd name="connsiteY2" fmla="*/ 2576776 h 2590572"/>
                <a:gd name="connsiteX3" fmla="*/ 860660 w 862628"/>
                <a:gd name="connsiteY3" fmla="*/ 0 h 2590572"/>
                <a:gd name="connsiteX4" fmla="*/ 5015 w 862628"/>
                <a:gd name="connsiteY4" fmla="*/ 1050307 h 259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28" h="2590572">
                  <a:moveTo>
                    <a:pt x="5015" y="1050307"/>
                  </a:moveTo>
                  <a:cubicBezTo>
                    <a:pt x="3343" y="1563729"/>
                    <a:pt x="1672" y="2077150"/>
                    <a:pt x="0" y="2590572"/>
                  </a:cubicBezTo>
                  <a:lnTo>
                    <a:pt x="853322" y="2576776"/>
                  </a:lnTo>
                  <a:cubicBezTo>
                    <a:pt x="870444" y="1731651"/>
                    <a:pt x="858214" y="858925"/>
                    <a:pt x="860660" y="0"/>
                  </a:cubicBezTo>
                  <a:lnTo>
                    <a:pt x="5015" y="1050307"/>
                  </a:lnTo>
                  <a:close/>
                </a:path>
              </a:pathLst>
            </a:custGeom>
            <a:solidFill>
              <a:schemeClr val="accent6">
                <a:lumMod val="40000"/>
                <a:lumOff val="60000"/>
                <a:alpha val="46000"/>
              </a:schemeClr>
            </a:solidFill>
          </p:spPr>
          <p:style>
            <a:lnRef idx="0">
              <a:schemeClr val="accent2"/>
            </a:lnRef>
            <a:fillRef idx="3">
              <a:schemeClr val="accent2"/>
            </a:fillRef>
            <a:effectRef idx="3">
              <a:schemeClr val="accent2"/>
            </a:effectRef>
            <a:fontRef idx="minor">
              <a:schemeClr val="lt1"/>
            </a:fontRef>
          </p:style>
          <p:txBody>
            <a:bodyPr wrap="none" anchor="ctr"/>
            <a:lstStyle/>
            <a:p>
              <a:pPr algn="ctr">
                <a:defRPr/>
              </a:pPr>
              <a:endParaRPr lang="en-US" sz="2100" dirty="0">
                <a:solidFill>
                  <a:schemeClr val="bg1"/>
                </a:solidFill>
                <a:latin typeface="Arial" pitchFamily="-65" charset="0"/>
              </a:endParaRPr>
            </a:p>
            <a:p>
              <a:pPr algn="ctr">
                <a:defRPr/>
              </a:pPr>
              <a:endParaRPr lang="en-US" sz="2100" dirty="0">
                <a:solidFill>
                  <a:schemeClr val="bg1"/>
                </a:solidFill>
                <a:latin typeface="Arial" pitchFamily="-65" charset="0"/>
              </a:endParaRPr>
            </a:p>
            <a:p>
              <a:pPr algn="ctr">
                <a:defRPr/>
              </a:pPr>
              <a:r>
                <a:rPr lang="en-US" sz="2100" i="1" dirty="0">
                  <a:solidFill>
                    <a:schemeClr val="bg1"/>
                  </a:solidFill>
                  <a:latin typeface="Times New Roman" panose="02020603050405020304" pitchFamily="18" charset="0"/>
                  <a:cs typeface="Times New Roman" panose="02020603050405020304" pitchFamily="18" charset="0"/>
                </a:rPr>
                <a:t>A</a:t>
              </a:r>
              <a:r>
                <a:rPr lang="en-US" sz="2100" i="1" baseline="-25000" dirty="0">
                  <a:solidFill>
                    <a:schemeClr val="bg1"/>
                  </a:solidFill>
                  <a:latin typeface="Times New Roman" panose="02020603050405020304" pitchFamily="18" charset="0"/>
                  <a:cs typeface="Times New Roman" panose="02020603050405020304" pitchFamily="18" charset="0"/>
                </a:rPr>
                <a:t>1</a:t>
              </a:r>
              <a:endParaRPr lang="en-US" sz="2100" i="1" dirty="0">
                <a:solidFill>
                  <a:schemeClr val="bg1"/>
                </a:solidFill>
                <a:latin typeface="Times New Roman" panose="02020603050405020304" pitchFamily="18" charset="0"/>
                <a:cs typeface="Times New Roman" panose="02020603050405020304" pitchFamily="18" charset="0"/>
              </a:endParaRPr>
            </a:p>
          </p:txBody>
        </p:sp>
      </p:grpSp>
      <p:sp>
        <p:nvSpPr>
          <p:cNvPr id="21508" name="Title 1">
            <a:extLst>
              <a:ext uri="{FF2B5EF4-FFF2-40B4-BE49-F238E27FC236}">
                <a16:creationId xmlns:a16="http://schemas.microsoft.com/office/drawing/2014/main" id="{1BA7A692-84F4-0445-8AE1-446B9EBAB55D}"/>
              </a:ext>
            </a:extLst>
          </p:cNvPr>
          <p:cNvSpPr>
            <a:spLocks noGrp="1"/>
          </p:cNvSpPr>
          <p:nvPr>
            <p:ph type="title"/>
          </p:nvPr>
        </p:nvSpPr>
        <p:spPr>
          <a:xfrm>
            <a:off x="425246" y="-143200"/>
            <a:ext cx="8293507" cy="857250"/>
          </a:xfrm>
        </p:spPr>
        <p:txBody>
          <a:bodyPr/>
          <a:lstStyle/>
          <a:p>
            <a:r>
              <a:rPr lang="en-US" altLang="en-US" dirty="0">
                <a:latin typeface="Arial" panose="020B0604020202020204" pitchFamily="34" charset="0"/>
                <a:ea typeface="ＭＳ Ｐゴシック" panose="020B0600070205080204" pitchFamily="34" charset="-128"/>
              </a:rPr>
              <a:t>Geometric intuition for throughput equation</a:t>
            </a:r>
          </a:p>
        </p:txBody>
      </p:sp>
      <p:sp>
        <p:nvSpPr>
          <p:cNvPr id="21509" name="Freeform 4">
            <a:extLst>
              <a:ext uri="{FF2B5EF4-FFF2-40B4-BE49-F238E27FC236}">
                <a16:creationId xmlns:a16="http://schemas.microsoft.com/office/drawing/2014/main" id="{155541BA-193E-D24D-8FF9-FC3C369B67A4}"/>
              </a:ext>
            </a:extLst>
          </p:cNvPr>
          <p:cNvSpPr>
            <a:spLocks/>
          </p:cNvSpPr>
          <p:nvPr/>
        </p:nvSpPr>
        <p:spPr bwMode="auto">
          <a:xfrm>
            <a:off x="1752600" y="749903"/>
            <a:ext cx="5881688" cy="2308622"/>
          </a:xfrm>
          <a:custGeom>
            <a:avLst/>
            <a:gdLst>
              <a:gd name="T0" fmla="*/ 0 w 4416"/>
              <a:gd name="T1" fmla="*/ 0 h 1968"/>
              <a:gd name="T2" fmla="*/ 0 w 4416"/>
              <a:gd name="T3" fmla="*/ 2147483647 h 1968"/>
              <a:gd name="T4" fmla="*/ 2147483647 w 4416"/>
              <a:gd name="T5" fmla="*/ 2147483647 h 1968"/>
              <a:gd name="T6" fmla="*/ 0 60000 65536"/>
              <a:gd name="T7" fmla="*/ 0 60000 65536"/>
              <a:gd name="T8" fmla="*/ 0 60000 65536"/>
              <a:gd name="T9" fmla="*/ 0 w 4416"/>
              <a:gd name="T10" fmla="*/ 0 h 1968"/>
              <a:gd name="T11" fmla="*/ 4416 w 4416"/>
              <a:gd name="T12" fmla="*/ 1968 h 1968"/>
            </a:gdLst>
            <a:ahLst/>
            <a:cxnLst>
              <a:cxn ang="T6">
                <a:pos x="T0" y="T1"/>
              </a:cxn>
              <a:cxn ang="T7">
                <a:pos x="T2" y="T3"/>
              </a:cxn>
              <a:cxn ang="T8">
                <a:pos x="T4" y="T5"/>
              </a:cxn>
            </a:cxnLst>
            <a:rect l="T9" t="T10" r="T11" b="T12"/>
            <a:pathLst>
              <a:path w="4416" h="1968">
                <a:moveTo>
                  <a:pt x="0" y="0"/>
                </a:moveTo>
                <a:lnTo>
                  <a:pt x="0" y="1968"/>
                </a:lnTo>
                <a:lnTo>
                  <a:pt x="4416" y="1968"/>
                </a:ln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500"/>
          </a:p>
        </p:txBody>
      </p:sp>
      <p:sp>
        <p:nvSpPr>
          <p:cNvPr id="21510" name="Line 12">
            <a:extLst>
              <a:ext uri="{FF2B5EF4-FFF2-40B4-BE49-F238E27FC236}">
                <a16:creationId xmlns:a16="http://schemas.microsoft.com/office/drawing/2014/main" id="{2BB82247-6EDD-3342-A0BA-CC1D8B7D40BC}"/>
              </a:ext>
            </a:extLst>
          </p:cNvPr>
          <p:cNvSpPr>
            <a:spLocks noChangeShapeType="1"/>
          </p:cNvSpPr>
          <p:nvPr/>
        </p:nvSpPr>
        <p:spPr bwMode="auto">
          <a:xfrm flipH="1">
            <a:off x="3154651" y="772524"/>
            <a:ext cx="5268" cy="88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21511" name="Text Box 15">
            <a:extLst>
              <a:ext uri="{FF2B5EF4-FFF2-40B4-BE49-F238E27FC236}">
                <a16:creationId xmlns:a16="http://schemas.microsoft.com/office/drawing/2014/main" id="{E934E39F-F7FD-B34B-94E1-A3FB6E942A41}"/>
              </a:ext>
            </a:extLst>
          </p:cNvPr>
          <p:cNvSpPr txBox="1">
            <a:spLocks noChangeArrowheads="1"/>
          </p:cNvSpPr>
          <p:nvPr/>
        </p:nvSpPr>
        <p:spPr bwMode="auto">
          <a:xfrm>
            <a:off x="2853929" y="529637"/>
            <a:ext cx="6030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500" dirty="0">
                <a:latin typeface="Arial" panose="020B0604020202020204" pitchFamily="34" charset="0"/>
              </a:rPr>
              <a:t>Drop</a:t>
            </a:r>
          </a:p>
        </p:txBody>
      </p:sp>
      <p:sp>
        <p:nvSpPr>
          <p:cNvPr id="21512" name="Text Box 18">
            <a:extLst>
              <a:ext uri="{FF2B5EF4-FFF2-40B4-BE49-F238E27FC236}">
                <a16:creationId xmlns:a16="http://schemas.microsoft.com/office/drawing/2014/main" id="{36302ED2-D405-6247-AAEC-A202CAFEB55F}"/>
              </a:ext>
            </a:extLst>
          </p:cNvPr>
          <p:cNvSpPr txBox="1">
            <a:spLocks noChangeArrowheads="1"/>
          </p:cNvSpPr>
          <p:nvPr/>
        </p:nvSpPr>
        <p:spPr bwMode="auto">
          <a:xfrm>
            <a:off x="7310438" y="3001375"/>
            <a:ext cx="237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500" i="1">
                <a:latin typeface="Times New Roman" panose="02020603050405020304" pitchFamily="18" charset="0"/>
              </a:rPr>
              <a:t>t</a:t>
            </a:r>
          </a:p>
        </p:txBody>
      </p:sp>
      <p:sp>
        <p:nvSpPr>
          <p:cNvPr id="21513" name="Text Box 19">
            <a:extLst>
              <a:ext uri="{FF2B5EF4-FFF2-40B4-BE49-F238E27FC236}">
                <a16:creationId xmlns:a16="http://schemas.microsoft.com/office/drawing/2014/main" id="{8E1DDA64-E11C-D747-8F4B-D7A76AE40B23}"/>
              </a:ext>
            </a:extLst>
          </p:cNvPr>
          <p:cNvSpPr txBox="1">
            <a:spLocks noChangeArrowheads="1"/>
          </p:cNvSpPr>
          <p:nvPr/>
        </p:nvSpPr>
        <p:spPr bwMode="auto">
          <a:xfrm>
            <a:off x="1195388" y="643937"/>
            <a:ext cx="590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500" i="1">
                <a:latin typeface="Times New Roman" panose="02020603050405020304" pitchFamily="18" charset="0"/>
              </a:rPr>
              <a:t>cwnd</a:t>
            </a:r>
          </a:p>
        </p:txBody>
      </p:sp>
      <p:sp>
        <p:nvSpPr>
          <p:cNvPr id="21517" name="Line 12">
            <a:extLst>
              <a:ext uri="{FF2B5EF4-FFF2-40B4-BE49-F238E27FC236}">
                <a16:creationId xmlns:a16="http://schemas.microsoft.com/office/drawing/2014/main" id="{16604FB2-6ED7-F744-AEC3-09D0513B389F}"/>
              </a:ext>
            </a:extLst>
          </p:cNvPr>
          <p:cNvSpPr>
            <a:spLocks noChangeShapeType="1"/>
          </p:cNvSpPr>
          <p:nvPr/>
        </p:nvSpPr>
        <p:spPr bwMode="auto">
          <a:xfrm>
            <a:off x="4935556" y="795147"/>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21518" name="Line 12">
            <a:extLst>
              <a:ext uri="{FF2B5EF4-FFF2-40B4-BE49-F238E27FC236}">
                <a16:creationId xmlns:a16="http://schemas.microsoft.com/office/drawing/2014/main" id="{AB53F507-673A-6F41-858F-30BD8AEB6437}"/>
              </a:ext>
            </a:extLst>
          </p:cNvPr>
          <p:cNvSpPr>
            <a:spLocks noChangeShapeType="1"/>
          </p:cNvSpPr>
          <p:nvPr/>
        </p:nvSpPr>
        <p:spPr bwMode="auto">
          <a:xfrm>
            <a:off x="6901707" y="472487"/>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cxnSp>
        <p:nvCxnSpPr>
          <p:cNvPr id="21523" name="Straight Connector 49">
            <a:extLst>
              <a:ext uri="{FF2B5EF4-FFF2-40B4-BE49-F238E27FC236}">
                <a16:creationId xmlns:a16="http://schemas.microsoft.com/office/drawing/2014/main" id="{1D33A297-079A-0D4E-A863-DDA8A3A245FC}"/>
              </a:ext>
            </a:extLst>
          </p:cNvPr>
          <p:cNvCxnSpPr>
            <a:cxnSpLocks noChangeShapeType="1"/>
          </p:cNvCxnSpPr>
          <p:nvPr/>
        </p:nvCxnSpPr>
        <p:spPr bwMode="auto">
          <a:xfrm flipH="1">
            <a:off x="4933950" y="2264820"/>
            <a:ext cx="14288" cy="784622"/>
          </a:xfrm>
          <a:prstGeom prst="line">
            <a:avLst/>
          </a:prstGeom>
          <a:noFill/>
          <a:ln w="9525">
            <a:solidFill>
              <a:schemeClr val="tx1"/>
            </a:solidFill>
            <a:prstDash val="dot"/>
            <a:round/>
            <a:headEnd/>
            <a:tailEnd/>
          </a:ln>
          <a:extLst>
            <a:ext uri="{909E8E84-426E-40DD-AFC4-6F175D3DCCD1}">
              <a14:hiddenFill xmlns:a14="http://schemas.microsoft.com/office/drawing/2010/main">
                <a:noFill/>
              </a14:hiddenFill>
            </a:ext>
          </a:extLst>
        </p:spPr>
      </p:cxnSp>
      <p:grpSp>
        <p:nvGrpSpPr>
          <p:cNvPr id="7" name="Group 6">
            <a:extLst>
              <a:ext uri="{FF2B5EF4-FFF2-40B4-BE49-F238E27FC236}">
                <a16:creationId xmlns:a16="http://schemas.microsoft.com/office/drawing/2014/main" id="{B61C2B81-2E7F-E542-BD89-B7CB974C71EA}"/>
              </a:ext>
            </a:extLst>
          </p:cNvPr>
          <p:cNvGrpSpPr>
            <a:grpSpLocks/>
          </p:cNvGrpSpPr>
          <p:nvPr/>
        </p:nvGrpSpPr>
        <p:grpSpPr bwMode="auto">
          <a:xfrm>
            <a:off x="4096656" y="1227551"/>
            <a:ext cx="4425451" cy="1771650"/>
            <a:chOff x="2176599" y="3962400"/>
            <a:chExt cx="5900601" cy="2362200"/>
          </a:xfrm>
        </p:grpSpPr>
        <p:sp>
          <p:nvSpPr>
            <p:cNvPr id="21530" name="Oval 52">
              <a:extLst>
                <a:ext uri="{FF2B5EF4-FFF2-40B4-BE49-F238E27FC236}">
                  <a16:creationId xmlns:a16="http://schemas.microsoft.com/office/drawing/2014/main" id="{DC49A9B5-FC2D-9241-BB45-AA63535E4D37}"/>
                </a:ext>
              </a:extLst>
            </p:cNvPr>
            <p:cNvSpPr>
              <a:spLocks noChangeArrowheads="1"/>
            </p:cNvSpPr>
            <p:nvPr/>
          </p:nvSpPr>
          <p:spPr bwMode="auto">
            <a:xfrm>
              <a:off x="2176599" y="4328997"/>
              <a:ext cx="685800" cy="6096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350"/>
            </a:p>
          </p:txBody>
        </p:sp>
        <p:cxnSp>
          <p:nvCxnSpPr>
            <p:cNvPr id="21531" name="Straight Connector 60">
              <a:extLst>
                <a:ext uri="{FF2B5EF4-FFF2-40B4-BE49-F238E27FC236}">
                  <a16:creationId xmlns:a16="http://schemas.microsoft.com/office/drawing/2014/main" id="{0C4B14FA-BFBD-594C-BB6E-4F718C8C292F}"/>
                </a:ext>
              </a:extLst>
            </p:cNvPr>
            <p:cNvCxnSpPr>
              <a:cxnSpLocks noChangeShapeType="1"/>
              <a:stCxn id="21530" idx="6"/>
              <a:endCxn id="21533" idx="2"/>
            </p:cNvCxnSpPr>
            <p:nvPr/>
          </p:nvCxnSpPr>
          <p:spPr bwMode="auto">
            <a:xfrm>
              <a:off x="2862399" y="4633797"/>
              <a:ext cx="2471601" cy="50970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grpSp>
          <p:nvGrpSpPr>
            <p:cNvPr id="21532" name="Group 5">
              <a:extLst>
                <a:ext uri="{FF2B5EF4-FFF2-40B4-BE49-F238E27FC236}">
                  <a16:creationId xmlns:a16="http://schemas.microsoft.com/office/drawing/2014/main" id="{13DA7E19-22C6-584C-A7C8-E74C0CE3797F}"/>
                </a:ext>
              </a:extLst>
            </p:cNvPr>
            <p:cNvGrpSpPr>
              <a:grpSpLocks/>
            </p:cNvGrpSpPr>
            <p:nvPr/>
          </p:nvGrpSpPr>
          <p:grpSpPr bwMode="auto">
            <a:xfrm>
              <a:off x="5334000" y="3962400"/>
              <a:ext cx="2743200" cy="2362200"/>
              <a:chOff x="5334000" y="3962400"/>
              <a:chExt cx="2743200" cy="2362200"/>
            </a:xfrm>
          </p:grpSpPr>
          <p:sp>
            <p:nvSpPr>
              <p:cNvPr id="21533" name="Oval 53">
                <a:extLst>
                  <a:ext uri="{FF2B5EF4-FFF2-40B4-BE49-F238E27FC236}">
                    <a16:creationId xmlns:a16="http://schemas.microsoft.com/office/drawing/2014/main" id="{3EF526FB-9D00-004A-8829-6C19C77109ED}"/>
                  </a:ext>
                </a:extLst>
              </p:cNvPr>
              <p:cNvSpPr>
                <a:spLocks noChangeArrowheads="1"/>
              </p:cNvSpPr>
              <p:nvPr/>
            </p:nvSpPr>
            <p:spPr bwMode="auto">
              <a:xfrm>
                <a:off x="5334000" y="3962400"/>
                <a:ext cx="2743200" cy="2362200"/>
              </a:xfrm>
              <a:prstGeom prst="ellipse">
                <a:avLst/>
              </a:prstGeom>
              <a:solidFill>
                <a:srgbClr val="FFFFFF">
                  <a:alpha val="69000"/>
                </a:srgbClr>
              </a:solidFill>
              <a:ln w="9525">
                <a:solidFill>
                  <a:srgbClr val="FF0000"/>
                </a:solidFill>
                <a:round/>
                <a:headEnd/>
                <a:tailEnd/>
              </a:ln>
            </p:spPr>
            <p:txBody>
              <a:bodyPr wrap="none" anchor="ct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endParaRPr lang="en-US" altLang="en-US" sz="1350" dirty="0"/>
              </a:p>
            </p:txBody>
          </p:sp>
          <p:sp>
            <p:nvSpPr>
              <p:cNvPr id="21534" name="Freeform 55">
                <a:extLst>
                  <a:ext uri="{FF2B5EF4-FFF2-40B4-BE49-F238E27FC236}">
                    <a16:creationId xmlns:a16="http://schemas.microsoft.com/office/drawing/2014/main" id="{C19B7F2D-B94D-4E4A-9A97-AAB61B41FF5B}"/>
                  </a:ext>
                </a:extLst>
              </p:cNvPr>
              <p:cNvSpPr>
                <a:spLocks noChangeArrowheads="1"/>
              </p:cNvSpPr>
              <p:nvPr/>
            </p:nvSpPr>
            <p:spPr bwMode="auto">
              <a:xfrm>
                <a:off x="5614988" y="5478463"/>
                <a:ext cx="542925" cy="338137"/>
              </a:xfrm>
              <a:custGeom>
                <a:avLst/>
                <a:gdLst>
                  <a:gd name="T0" fmla="*/ 0 w 542872"/>
                  <a:gd name="T1" fmla="*/ 331102 h 339324"/>
                  <a:gd name="T2" fmla="*/ 281320 w 542872"/>
                  <a:gd name="T3" fmla="*/ 331102 h 339324"/>
                  <a:gd name="T4" fmla="*/ 281320 w 542872"/>
                  <a:gd name="T5" fmla="*/ 151360 h 339324"/>
                  <a:gd name="T6" fmla="*/ 543243 w 542872"/>
                  <a:gd name="T7" fmla="*/ 151360 h 339324"/>
                  <a:gd name="T8" fmla="*/ 533542 w 542872"/>
                  <a:gd name="T9" fmla="*/ 0 h 339324"/>
                  <a:gd name="T10" fmla="*/ 0 60000 65536"/>
                  <a:gd name="T11" fmla="*/ 0 60000 65536"/>
                  <a:gd name="T12" fmla="*/ 0 60000 65536"/>
                  <a:gd name="T13" fmla="*/ 0 60000 65536"/>
                  <a:gd name="T14" fmla="*/ 0 60000 65536"/>
                  <a:gd name="T15" fmla="*/ 0 w 542872"/>
                  <a:gd name="T16" fmla="*/ 0 h 339324"/>
                  <a:gd name="T17" fmla="*/ 542872 w 542872"/>
                  <a:gd name="T18" fmla="*/ 339324 h 339324"/>
                </a:gdLst>
                <a:ahLst/>
                <a:cxnLst>
                  <a:cxn ang="T10">
                    <a:pos x="T0" y="T1"/>
                  </a:cxn>
                  <a:cxn ang="T11">
                    <a:pos x="T2" y="T3"/>
                  </a:cxn>
                  <a:cxn ang="T12">
                    <a:pos x="T4" y="T5"/>
                  </a:cxn>
                  <a:cxn ang="T13">
                    <a:pos x="T6" y="T7"/>
                  </a:cxn>
                  <a:cxn ang="T14">
                    <a:pos x="T8" y="T9"/>
                  </a:cxn>
                </a:cxnLst>
                <a:rect l="T15" t="T16" r="T17" b="T18"/>
                <a:pathLst>
                  <a:path w="542872" h="339324">
                    <a:moveTo>
                      <a:pt x="0" y="339324"/>
                    </a:moveTo>
                    <a:lnTo>
                      <a:pt x="281131" y="339324"/>
                    </a:lnTo>
                    <a:lnTo>
                      <a:pt x="281131" y="155119"/>
                    </a:lnTo>
                    <a:lnTo>
                      <a:pt x="542872" y="155119"/>
                    </a:lnTo>
                    <a:lnTo>
                      <a:pt x="533178" y="0"/>
                    </a:ln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500"/>
              </a:p>
            </p:txBody>
          </p:sp>
          <p:sp>
            <p:nvSpPr>
              <p:cNvPr id="21535" name="Freeform 56">
                <a:extLst>
                  <a:ext uri="{FF2B5EF4-FFF2-40B4-BE49-F238E27FC236}">
                    <a16:creationId xmlns:a16="http://schemas.microsoft.com/office/drawing/2014/main" id="{1FBF9766-6859-F043-A0B8-4F49F63B8D4A}"/>
                  </a:ext>
                </a:extLst>
              </p:cNvPr>
              <p:cNvSpPr>
                <a:spLocks noChangeArrowheads="1"/>
              </p:cNvSpPr>
              <p:nvPr/>
            </p:nvSpPr>
            <p:spPr bwMode="auto">
              <a:xfrm>
                <a:off x="6153150" y="5138738"/>
                <a:ext cx="542925" cy="339725"/>
              </a:xfrm>
              <a:custGeom>
                <a:avLst/>
                <a:gdLst>
                  <a:gd name="T0" fmla="*/ 0 w 542872"/>
                  <a:gd name="T1" fmla="*/ 342140 h 339324"/>
                  <a:gd name="T2" fmla="*/ 281320 w 542872"/>
                  <a:gd name="T3" fmla="*/ 342140 h 339324"/>
                  <a:gd name="T4" fmla="*/ 281320 w 542872"/>
                  <a:gd name="T5" fmla="*/ 156407 h 339324"/>
                  <a:gd name="T6" fmla="*/ 543243 w 542872"/>
                  <a:gd name="T7" fmla="*/ 156407 h 339324"/>
                  <a:gd name="T8" fmla="*/ 533542 w 542872"/>
                  <a:gd name="T9" fmla="*/ 0 h 339324"/>
                  <a:gd name="T10" fmla="*/ 0 60000 65536"/>
                  <a:gd name="T11" fmla="*/ 0 60000 65536"/>
                  <a:gd name="T12" fmla="*/ 0 60000 65536"/>
                  <a:gd name="T13" fmla="*/ 0 60000 65536"/>
                  <a:gd name="T14" fmla="*/ 0 60000 65536"/>
                  <a:gd name="T15" fmla="*/ 0 w 542872"/>
                  <a:gd name="T16" fmla="*/ 0 h 339324"/>
                  <a:gd name="T17" fmla="*/ 542872 w 542872"/>
                  <a:gd name="T18" fmla="*/ 339324 h 339324"/>
                </a:gdLst>
                <a:ahLst/>
                <a:cxnLst>
                  <a:cxn ang="T10">
                    <a:pos x="T0" y="T1"/>
                  </a:cxn>
                  <a:cxn ang="T11">
                    <a:pos x="T2" y="T3"/>
                  </a:cxn>
                  <a:cxn ang="T12">
                    <a:pos x="T4" y="T5"/>
                  </a:cxn>
                  <a:cxn ang="T13">
                    <a:pos x="T6" y="T7"/>
                  </a:cxn>
                  <a:cxn ang="T14">
                    <a:pos x="T8" y="T9"/>
                  </a:cxn>
                </a:cxnLst>
                <a:rect l="T15" t="T16" r="T17" b="T18"/>
                <a:pathLst>
                  <a:path w="542872" h="339324">
                    <a:moveTo>
                      <a:pt x="0" y="339324"/>
                    </a:moveTo>
                    <a:lnTo>
                      <a:pt x="281131" y="339324"/>
                    </a:lnTo>
                    <a:lnTo>
                      <a:pt x="281131" y="155119"/>
                    </a:lnTo>
                    <a:lnTo>
                      <a:pt x="542872" y="155119"/>
                    </a:lnTo>
                    <a:lnTo>
                      <a:pt x="533178" y="0"/>
                    </a:ln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500"/>
              </a:p>
            </p:txBody>
          </p:sp>
          <p:sp>
            <p:nvSpPr>
              <p:cNvPr id="21536" name="Freeform 57">
                <a:extLst>
                  <a:ext uri="{FF2B5EF4-FFF2-40B4-BE49-F238E27FC236}">
                    <a16:creationId xmlns:a16="http://schemas.microsoft.com/office/drawing/2014/main" id="{BB9F06DB-8E96-D447-AAE2-6A0A828EF644}"/>
                  </a:ext>
                </a:extLst>
              </p:cNvPr>
              <p:cNvSpPr>
                <a:spLocks noChangeArrowheads="1"/>
              </p:cNvSpPr>
              <p:nvPr/>
            </p:nvSpPr>
            <p:spPr bwMode="auto">
              <a:xfrm>
                <a:off x="6691313" y="4799013"/>
                <a:ext cx="542925" cy="339725"/>
              </a:xfrm>
              <a:custGeom>
                <a:avLst/>
                <a:gdLst>
                  <a:gd name="T0" fmla="*/ 0 w 542872"/>
                  <a:gd name="T1" fmla="*/ 342140 h 339324"/>
                  <a:gd name="T2" fmla="*/ 281320 w 542872"/>
                  <a:gd name="T3" fmla="*/ 342140 h 339324"/>
                  <a:gd name="T4" fmla="*/ 281320 w 542872"/>
                  <a:gd name="T5" fmla="*/ 156407 h 339324"/>
                  <a:gd name="T6" fmla="*/ 543243 w 542872"/>
                  <a:gd name="T7" fmla="*/ 156407 h 339324"/>
                  <a:gd name="T8" fmla="*/ 533542 w 542872"/>
                  <a:gd name="T9" fmla="*/ 0 h 339324"/>
                  <a:gd name="T10" fmla="*/ 0 60000 65536"/>
                  <a:gd name="T11" fmla="*/ 0 60000 65536"/>
                  <a:gd name="T12" fmla="*/ 0 60000 65536"/>
                  <a:gd name="T13" fmla="*/ 0 60000 65536"/>
                  <a:gd name="T14" fmla="*/ 0 60000 65536"/>
                  <a:gd name="T15" fmla="*/ 0 w 542872"/>
                  <a:gd name="T16" fmla="*/ 0 h 339324"/>
                  <a:gd name="T17" fmla="*/ 542872 w 542872"/>
                  <a:gd name="T18" fmla="*/ 339324 h 339324"/>
                </a:gdLst>
                <a:ahLst/>
                <a:cxnLst>
                  <a:cxn ang="T10">
                    <a:pos x="T0" y="T1"/>
                  </a:cxn>
                  <a:cxn ang="T11">
                    <a:pos x="T2" y="T3"/>
                  </a:cxn>
                  <a:cxn ang="T12">
                    <a:pos x="T4" y="T5"/>
                  </a:cxn>
                  <a:cxn ang="T13">
                    <a:pos x="T6" y="T7"/>
                  </a:cxn>
                  <a:cxn ang="T14">
                    <a:pos x="T8" y="T9"/>
                  </a:cxn>
                </a:cxnLst>
                <a:rect l="T15" t="T16" r="T17" b="T18"/>
                <a:pathLst>
                  <a:path w="542872" h="339324">
                    <a:moveTo>
                      <a:pt x="0" y="339324"/>
                    </a:moveTo>
                    <a:lnTo>
                      <a:pt x="281131" y="339324"/>
                    </a:lnTo>
                    <a:lnTo>
                      <a:pt x="281131" y="155119"/>
                    </a:lnTo>
                    <a:lnTo>
                      <a:pt x="542872" y="155119"/>
                    </a:lnTo>
                    <a:lnTo>
                      <a:pt x="533178" y="0"/>
                    </a:ln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500"/>
              </a:p>
            </p:txBody>
          </p:sp>
          <p:sp>
            <p:nvSpPr>
              <p:cNvPr id="21537" name="Freeform 58">
                <a:extLst>
                  <a:ext uri="{FF2B5EF4-FFF2-40B4-BE49-F238E27FC236}">
                    <a16:creationId xmlns:a16="http://schemas.microsoft.com/office/drawing/2014/main" id="{3B0AD760-898C-3E4C-82B2-0F0D9F1A062F}"/>
                  </a:ext>
                </a:extLst>
              </p:cNvPr>
              <p:cNvSpPr>
                <a:spLocks noChangeArrowheads="1"/>
              </p:cNvSpPr>
              <p:nvPr/>
            </p:nvSpPr>
            <p:spPr bwMode="auto">
              <a:xfrm>
                <a:off x="7229475" y="4459288"/>
                <a:ext cx="542925" cy="339725"/>
              </a:xfrm>
              <a:custGeom>
                <a:avLst/>
                <a:gdLst>
                  <a:gd name="T0" fmla="*/ 0 w 542872"/>
                  <a:gd name="T1" fmla="*/ 342140 h 339324"/>
                  <a:gd name="T2" fmla="*/ 281320 w 542872"/>
                  <a:gd name="T3" fmla="*/ 342140 h 339324"/>
                  <a:gd name="T4" fmla="*/ 281320 w 542872"/>
                  <a:gd name="T5" fmla="*/ 156407 h 339324"/>
                  <a:gd name="T6" fmla="*/ 543243 w 542872"/>
                  <a:gd name="T7" fmla="*/ 156407 h 339324"/>
                  <a:gd name="T8" fmla="*/ 533542 w 542872"/>
                  <a:gd name="T9" fmla="*/ 0 h 339324"/>
                  <a:gd name="T10" fmla="*/ 0 60000 65536"/>
                  <a:gd name="T11" fmla="*/ 0 60000 65536"/>
                  <a:gd name="T12" fmla="*/ 0 60000 65536"/>
                  <a:gd name="T13" fmla="*/ 0 60000 65536"/>
                  <a:gd name="T14" fmla="*/ 0 60000 65536"/>
                  <a:gd name="T15" fmla="*/ 0 w 542872"/>
                  <a:gd name="T16" fmla="*/ 0 h 339324"/>
                  <a:gd name="T17" fmla="*/ 542872 w 542872"/>
                  <a:gd name="T18" fmla="*/ 339324 h 339324"/>
                </a:gdLst>
                <a:ahLst/>
                <a:cxnLst>
                  <a:cxn ang="T10">
                    <a:pos x="T0" y="T1"/>
                  </a:cxn>
                  <a:cxn ang="T11">
                    <a:pos x="T2" y="T3"/>
                  </a:cxn>
                  <a:cxn ang="T12">
                    <a:pos x="T4" y="T5"/>
                  </a:cxn>
                  <a:cxn ang="T13">
                    <a:pos x="T6" y="T7"/>
                  </a:cxn>
                  <a:cxn ang="T14">
                    <a:pos x="T8" y="T9"/>
                  </a:cxn>
                </a:cxnLst>
                <a:rect l="T15" t="T16" r="T17" b="T18"/>
                <a:pathLst>
                  <a:path w="542872" h="339324">
                    <a:moveTo>
                      <a:pt x="0" y="339324"/>
                    </a:moveTo>
                    <a:lnTo>
                      <a:pt x="281131" y="339324"/>
                    </a:lnTo>
                    <a:lnTo>
                      <a:pt x="281131" y="155119"/>
                    </a:lnTo>
                    <a:lnTo>
                      <a:pt x="542872" y="155119"/>
                    </a:lnTo>
                    <a:lnTo>
                      <a:pt x="533178" y="0"/>
                    </a:ln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500"/>
              </a:p>
            </p:txBody>
          </p:sp>
          <p:sp>
            <p:nvSpPr>
              <p:cNvPr id="21538" name="TextBox 65">
                <a:extLst>
                  <a:ext uri="{FF2B5EF4-FFF2-40B4-BE49-F238E27FC236}">
                    <a16:creationId xmlns:a16="http://schemas.microsoft.com/office/drawing/2014/main" id="{08BCEDE9-66BC-224C-A33A-63F2021E0CC3}"/>
                  </a:ext>
                </a:extLst>
              </p:cNvPr>
              <p:cNvSpPr txBox="1">
                <a:spLocks noChangeArrowheads="1"/>
              </p:cNvSpPr>
              <p:nvPr/>
            </p:nvSpPr>
            <p:spPr bwMode="auto">
              <a:xfrm>
                <a:off x="5826125" y="4821239"/>
                <a:ext cx="389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500">
                    <a:latin typeface="Arial" panose="020B0604020202020204" pitchFamily="34" charset="0"/>
                  </a:rPr>
                  <a:t>1</a:t>
                </a:r>
              </a:p>
            </p:txBody>
          </p:sp>
          <p:sp>
            <p:nvSpPr>
              <p:cNvPr id="21539" name="TextBox 66">
                <a:extLst>
                  <a:ext uri="{FF2B5EF4-FFF2-40B4-BE49-F238E27FC236}">
                    <a16:creationId xmlns:a16="http://schemas.microsoft.com/office/drawing/2014/main" id="{DDA706E9-2209-1044-BB0E-AFA348704030}"/>
                  </a:ext>
                </a:extLst>
              </p:cNvPr>
              <p:cNvSpPr txBox="1">
                <a:spLocks noChangeArrowheads="1"/>
              </p:cNvSpPr>
              <p:nvPr/>
            </p:nvSpPr>
            <p:spPr bwMode="auto">
              <a:xfrm>
                <a:off x="6781800" y="5619751"/>
                <a:ext cx="7481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500" i="1" dirty="0">
                    <a:latin typeface="Times New Roman" panose="02020603050405020304" pitchFamily="18" charset="0"/>
                  </a:rPr>
                  <a:t>RTT </a:t>
                </a:r>
              </a:p>
            </p:txBody>
          </p:sp>
          <p:cxnSp>
            <p:nvCxnSpPr>
              <p:cNvPr id="21540" name="Straight Arrow Connector 68">
                <a:extLst>
                  <a:ext uri="{FF2B5EF4-FFF2-40B4-BE49-F238E27FC236}">
                    <a16:creationId xmlns:a16="http://schemas.microsoft.com/office/drawing/2014/main" id="{4FBCF07C-06E2-F34B-BE41-E0E3E275601A}"/>
                  </a:ext>
                </a:extLst>
              </p:cNvPr>
              <p:cNvCxnSpPr>
                <a:cxnSpLocks noChangeShapeType="1"/>
              </p:cNvCxnSpPr>
              <p:nvPr/>
            </p:nvCxnSpPr>
            <p:spPr bwMode="auto">
              <a:xfrm rot="10800000">
                <a:off x="7085013" y="4953000"/>
                <a:ext cx="1587" cy="663575"/>
              </a:xfrm>
              <a:prstGeom prst="straightConnector1">
                <a:avLst/>
              </a:prstGeom>
              <a:noFill/>
              <a:ln w="9525">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1541" name="Straight Arrow Connector 69">
                <a:extLst>
                  <a:ext uri="{FF2B5EF4-FFF2-40B4-BE49-F238E27FC236}">
                    <a16:creationId xmlns:a16="http://schemas.microsoft.com/office/drawing/2014/main" id="{B8609AC1-CCF5-5D49-A526-8EC1A579CA21}"/>
                  </a:ext>
                </a:extLst>
              </p:cNvPr>
              <p:cNvCxnSpPr>
                <a:cxnSpLocks noChangeShapeType="1"/>
              </p:cNvCxnSpPr>
              <p:nvPr/>
            </p:nvCxnSpPr>
            <p:spPr bwMode="auto">
              <a:xfrm>
                <a:off x="6153150" y="5027613"/>
                <a:ext cx="819150" cy="1587"/>
              </a:xfrm>
              <a:prstGeom prst="straightConnector1">
                <a:avLst/>
              </a:prstGeom>
              <a:noFill/>
              <a:ln w="9525">
                <a:solidFill>
                  <a:schemeClr val="tx2"/>
                </a:solidFill>
                <a:round/>
                <a:headEnd/>
                <a:tailEnd type="arrow" w="med" len="med"/>
              </a:ln>
              <a:extLst>
                <a:ext uri="{909E8E84-426E-40DD-AFC4-6F175D3DCCD1}">
                  <a14:hiddenFill xmlns:a14="http://schemas.microsoft.com/office/drawing/2010/main">
                    <a:noFill/>
                  </a14:hiddenFill>
                </a:ext>
              </a:extLst>
            </p:spPr>
          </p:cxnSp>
        </p:grpSp>
      </p:grpSp>
      <p:cxnSp>
        <p:nvCxnSpPr>
          <p:cNvPr id="49" name="Straight Connector 48">
            <a:extLst>
              <a:ext uri="{FF2B5EF4-FFF2-40B4-BE49-F238E27FC236}">
                <a16:creationId xmlns:a16="http://schemas.microsoft.com/office/drawing/2014/main" id="{7C187513-7836-604A-A7E2-0F06D1E7775D}"/>
              </a:ext>
            </a:extLst>
          </p:cNvPr>
          <p:cNvCxnSpPr>
            <a:cxnSpLocks/>
          </p:cNvCxnSpPr>
          <p:nvPr/>
        </p:nvCxnSpPr>
        <p:spPr bwMode="auto">
          <a:xfrm flipH="1">
            <a:off x="2358119" y="1738000"/>
            <a:ext cx="821504" cy="533172"/>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 name="Straight Connector 46">
            <a:extLst>
              <a:ext uri="{FF2B5EF4-FFF2-40B4-BE49-F238E27FC236}">
                <a16:creationId xmlns:a16="http://schemas.microsoft.com/office/drawing/2014/main" id="{F0727557-C2F1-A246-9A5F-9327E0939D06}"/>
              </a:ext>
            </a:extLst>
          </p:cNvPr>
          <p:cNvCxnSpPr>
            <a:cxnSpLocks noChangeShapeType="1"/>
            <a:stCxn id="3" idx="0"/>
          </p:cNvCxnSpPr>
          <p:nvPr/>
        </p:nvCxnSpPr>
        <p:spPr bwMode="auto">
          <a:xfrm flipH="1" flipV="1">
            <a:off x="1747304" y="2529888"/>
            <a:ext cx="1426983" cy="3978"/>
          </a:xfrm>
          <a:prstGeom prst="line">
            <a:avLst/>
          </a:prstGeom>
          <a:noFill/>
          <a:ln w="9525">
            <a:solidFill>
              <a:schemeClr val="tx1"/>
            </a:solidFill>
            <a:prstDash val="dot"/>
            <a:round/>
            <a:headEnd/>
            <a:tailEnd/>
          </a:ln>
          <a:extLst>
            <a:ext uri="{909E8E84-426E-40DD-AFC4-6F175D3DCCD1}">
              <a14:hiddenFill xmlns:a14="http://schemas.microsoft.com/office/drawing/2010/main">
                <a:noFill/>
              </a14:hiddenFill>
            </a:ext>
          </a:extLst>
        </p:spPr>
      </p:cxnSp>
      <p:cxnSp>
        <p:nvCxnSpPr>
          <p:cNvPr id="56" name="Straight Connector 55">
            <a:extLst>
              <a:ext uri="{FF2B5EF4-FFF2-40B4-BE49-F238E27FC236}">
                <a16:creationId xmlns:a16="http://schemas.microsoft.com/office/drawing/2014/main" id="{E662C97B-79FE-D04D-92A0-B9F75D917881}"/>
              </a:ext>
            </a:extLst>
          </p:cNvPr>
          <p:cNvCxnSpPr>
            <a:cxnSpLocks/>
          </p:cNvCxnSpPr>
          <p:nvPr/>
        </p:nvCxnSpPr>
        <p:spPr bwMode="auto">
          <a:xfrm>
            <a:off x="3167731" y="1737999"/>
            <a:ext cx="0" cy="791888"/>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Connector 58">
            <a:extLst>
              <a:ext uri="{FF2B5EF4-FFF2-40B4-BE49-F238E27FC236}">
                <a16:creationId xmlns:a16="http://schemas.microsoft.com/office/drawing/2014/main" id="{60830977-B6F9-A546-8192-05520ADDD341}"/>
              </a:ext>
            </a:extLst>
          </p:cNvPr>
          <p:cNvCxnSpPr>
            <a:cxnSpLocks/>
          </p:cNvCxnSpPr>
          <p:nvPr/>
        </p:nvCxnSpPr>
        <p:spPr bwMode="auto">
          <a:xfrm>
            <a:off x="4945345" y="1326088"/>
            <a:ext cx="0" cy="967341"/>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Connector 63">
            <a:extLst>
              <a:ext uri="{FF2B5EF4-FFF2-40B4-BE49-F238E27FC236}">
                <a16:creationId xmlns:a16="http://schemas.microsoft.com/office/drawing/2014/main" id="{DFA5EE3A-363C-6941-A2C2-16241C4E4661}"/>
              </a:ext>
            </a:extLst>
          </p:cNvPr>
          <p:cNvCxnSpPr>
            <a:cxnSpLocks/>
          </p:cNvCxnSpPr>
          <p:nvPr/>
        </p:nvCxnSpPr>
        <p:spPr bwMode="auto">
          <a:xfrm flipH="1">
            <a:off x="4935556" y="984956"/>
            <a:ext cx="1966151" cy="1302407"/>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Connector 68">
            <a:extLst>
              <a:ext uri="{FF2B5EF4-FFF2-40B4-BE49-F238E27FC236}">
                <a16:creationId xmlns:a16="http://schemas.microsoft.com/office/drawing/2014/main" id="{38A9DA80-00F7-0A41-9468-529643E3D59B}"/>
              </a:ext>
            </a:extLst>
          </p:cNvPr>
          <p:cNvCxnSpPr>
            <a:cxnSpLocks/>
          </p:cNvCxnSpPr>
          <p:nvPr/>
        </p:nvCxnSpPr>
        <p:spPr bwMode="auto">
          <a:xfrm flipH="1">
            <a:off x="3158730" y="1326088"/>
            <a:ext cx="1789507" cy="1203799"/>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46">
            <a:extLst>
              <a:ext uri="{FF2B5EF4-FFF2-40B4-BE49-F238E27FC236}">
                <a16:creationId xmlns:a16="http://schemas.microsoft.com/office/drawing/2014/main" id="{2DB3E791-3E39-B648-A961-82A598476781}"/>
              </a:ext>
            </a:extLst>
          </p:cNvPr>
          <p:cNvCxnSpPr>
            <a:cxnSpLocks noChangeShapeType="1"/>
            <a:stCxn id="3" idx="3"/>
          </p:cNvCxnSpPr>
          <p:nvPr/>
        </p:nvCxnSpPr>
        <p:spPr bwMode="auto">
          <a:xfrm flipH="1" flipV="1">
            <a:off x="1747304" y="1338455"/>
            <a:ext cx="3198041" cy="5188"/>
          </a:xfrm>
          <a:prstGeom prst="line">
            <a:avLst/>
          </a:prstGeom>
          <a:noFill/>
          <a:ln w="9525">
            <a:solidFill>
              <a:schemeClr val="tx1"/>
            </a:solidFill>
            <a:prstDash val="dot"/>
            <a:round/>
            <a:headEnd/>
            <a:tailEnd/>
          </a:ln>
          <a:extLst>
            <a:ext uri="{909E8E84-426E-40DD-AFC4-6F175D3DCCD1}">
              <a14:hiddenFill xmlns:a14="http://schemas.microsoft.com/office/drawing/2010/main">
                <a:noFill/>
              </a14:hiddenFill>
            </a:ext>
          </a:extLst>
        </p:spPr>
      </p:cxnSp>
      <p:sp>
        <p:nvSpPr>
          <p:cNvPr id="41" name="TextBox 40">
            <a:extLst>
              <a:ext uri="{FF2B5EF4-FFF2-40B4-BE49-F238E27FC236}">
                <a16:creationId xmlns:a16="http://schemas.microsoft.com/office/drawing/2014/main" id="{7B2C0457-9F18-E749-BAE7-C8B4BA6174E1}"/>
              </a:ext>
            </a:extLst>
          </p:cNvPr>
          <p:cNvSpPr txBox="1"/>
          <p:nvPr/>
        </p:nvSpPr>
        <p:spPr>
          <a:xfrm>
            <a:off x="1297323" y="2301287"/>
            <a:ext cx="482824" cy="400110"/>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W</a:t>
            </a:r>
            <a:r>
              <a:rPr lang="en-US" i="1" baseline="-25000" dirty="0">
                <a:latin typeface="Times New Roman" panose="02020603050405020304" pitchFamily="18" charset="0"/>
                <a:cs typeface="Times New Roman" panose="02020603050405020304" pitchFamily="18" charset="0"/>
              </a:rPr>
              <a:t>1</a:t>
            </a:r>
            <a:endParaRPr lang="en-US" i="1" dirty="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7C124DA0-2EE9-8540-9266-A2F40D5826F1}"/>
              </a:ext>
            </a:extLst>
          </p:cNvPr>
          <p:cNvSpPr txBox="1"/>
          <p:nvPr/>
        </p:nvSpPr>
        <p:spPr>
          <a:xfrm>
            <a:off x="1297323" y="1074894"/>
            <a:ext cx="482824" cy="400110"/>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W</a:t>
            </a:r>
            <a:r>
              <a:rPr lang="en-US" i="1" baseline="-25000" dirty="0">
                <a:latin typeface="Times New Roman" panose="02020603050405020304" pitchFamily="18" charset="0"/>
                <a:cs typeface="Times New Roman" panose="02020603050405020304" pitchFamily="18" charset="0"/>
              </a:rPr>
              <a:t>2</a:t>
            </a:r>
            <a:endParaRPr lang="en-US" i="1" dirty="0">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95A7B56E-A380-414B-838D-0013387B9B62}"/>
              </a:ext>
            </a:extLst>
          </p:cNvPr>
          <p:cNvGrpSpPr/>
          <p:nvPr/>
        </p:nvGrpSpPr>
        <p:grpSpPr>
          <a:xfrm>
            <a:off x="96243" y="3317241"/>
            <a:ext cx="2898016" cy="1703400"/>
            <a:chOff x="96243" y="3317241"/>
            <a:chExt cx="2898016" cy="170340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D363ED9-09D8-3642-9523-96EF00846081}"/>
                    </a:ext>
                  </a:extLst>
                </p:cNvPr>
                <p:cNvSpPr txBox="1"/>
                <p:nvPr/>
              </p:nvSpPr>
              <p:spPr>
                <a:xfrm>
                  <a:off x="182527" y="3621413"/>
                  <a:ext cx="2811732" cy="1399228"/>
                </a:xfrm>
                <a:prstGeom prst="rect">
                  <a:avLst/>
                </a:prstGeom>
                <a:solidFill>
                  <a:schemeClr val="accent1"/>
                </a:solidFill>
              </p:spPr>
              <p:txBody>
                <a:bodyPr wrap="none" lIns="91440" tIns="0" rIns="0" bIns="0" rtlCol="0">
                  <a:noAutofit/>
                </a:bodyPr>
                <a:lstStyle/>
                <a:p>
                  <a:r>
                    <a:rPr lang="en-US" sz="1200" dirty="0"/>
                    <a:t>Area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1</m:t>
                              </m:r>
                            </m:sub>
                          </m:sSub>
                        </m:e>
                      </m:d>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1</m:t>
                          </m:r>
                        </m:sub>
                      </m:sSub>
                      <m:r>
                        <a:rPr lang="en-US" sz="1200" b="0" i="1" smtClean="0">
                          <a:latin typeface="Cambria Math" panose="02040503050406030204" pitchFamily="18" charset="0"/>
                        </a:rPr>
                        <m:t>+ </m:t>
                      </m:r>
                      <m:sSup>
                        <m:sSupPr>
                          <m:ctrlPr>
                            <a:rPr lang="en-US" sz="1200" b="0" i="1" smtClean="0">
                              <a:latin typeface="Cambria Math" panose="02040503050406030204" pitchFamily="18" charset="0"/>
                            </a:rPr>
                          </m:ctrlPr>
                        </m:sSupPr>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2</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1</m:t>
                              </m:r>
                            </m:sub>
                          </m:sSub>
                          <m:r>
                            <a:rPr lang="en-US" sz="1200" i="1">
                              <a:latin typeface="Cambria Math" panose="02040503050406030204" pitchFamily="18" charset="0"/>
                            </a:rPr>
                            <m:t>)</m:t>
                          </m:r>
                        </m:e>
                        <m:sup>
                          <m:r>
                            <a:rPr lang="en-US" sz="1200" b="0" i="1" smtClean="0">
                              <a:latin typeface="Cambria Math" panose="02040503050406030204" pitchFamily="18" charset="0"/>
                            </a:rPr>
                            <m:t>2</m:t>
                          </m:r>
                        </m:sup>
                      </m:sSup>
                    </m:oMath>
                  </a14:m>
                  <a:endParaRPr lang="en-US" sz="120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 </m:t>
                        </m:r>
                        <m:sSup>
                          <m:sSupPr>
                            <m:ctrlPr>
                              <a:rPr lang="en-US" sz="1200" i="1">
                                <a:latin typeface="Cambria Math" panose="02040503050406030204" pitchFamily="18" charset="0"/>
                              </a:rPr>
                            </m:ctrlPr>
                          </m:sSupPr>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2</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1</m:t>
                                </m:r>
                              </m:sub>
                            </m:sSub>
                            <m:r>
                              <a:rPr lang="en-US" sz="1200" i="1">
                                <a:latin typeface="Cambria Math" panose="02040503050406030204" pitchFamily="18" charset="0"/>
                              </a:rPr>
                              <m:t>)</m:t>
                            </m:r>
                          </m:e>
                          <m:sup>
                            <m:r>
                              <a:rPr lang="en-US" sz="1200" i="1">
                                <a:latin typeface="Cambria Math" panose="02040503050406030204" pitchFamily="18" charset="0"/>
                              </a:rPr>
                              <m:t>2</m:t>
                            </m:r>
                          </m:sup>
                        </m:sSup>
                      </m:oMath>
                    </m:oMathPara>
                  </a14:m>
                  <a:endParaRPr lang="en-US" sz="1200" i="1" dirty="0">
                    <a:latin typeface="Cambria Math" panose="02040503050406030204" pitchFamily="18" charset="0"/>
                  </a:endParaRPr>
                </a:p>
                <a:p>
                  <a:r>
                    <a:rPr lang="en-US" sz="1200" b="0" dirty="0"/>
                    <a:t> But </a:t>
                  </a:r>
                  <a14:m>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b="0" i="1" smtClean="0">
                                  <a:latin typeface="Cambria Math" panose="02040503050406030204" pitchFamily="18" charset="0"/>
                                </a:rPr>
                                <m:t>1</m:t>
                              </m:r>
                            </m:sub>
                          </m:sSub>
                        </m:e>
                      </m:d>
                      <m:r>
                        <a:rPr lang="en-US" sz="1200" b="0" i="0"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m:t>
                              </m:r>
                            </m:sub>
                          </m:sSub>
                        </m:e>
                      </m:d>
                    </m:oMath>
                  </a14:m>
                  <a:endParaRPr lang="en-US" sz="1200" dirty="0"/>
                </a:p>
                <a:p>
                  <a:endParaRPr lang="en-US" sz="1200" dirty="0"/>
                </a:p>
                <a:p>
                  <a:r>
                    <a:rPr lang="en-US" sz="1200" dirty="0"/>
                    <a:t>Therefore, </a:t>
                  </a:r>
                  <a14:m>
                    <m:oMath xmlns:m="http://schemas.openxmlformats.org/officeDocument/2006/math">
                      <m:r>
                        <a:rPr lang="en-US" sz="1200" i="1" smtClean="0">
                          <a:solidFill>
                            <a:srgbClr val="FF0000"/>
                          </a:solidFill>
                          <a:latin typeface="Cambria Math" panose="02040503050406030204" pitchFamily="18" charset="0"/>
                        </a:rPr>
                        <m:t>𝐸</m:t>
                      </m:r>
                      <m:d>
                        <m:dPr>
                          <m:begChr m:val="["/>
                          <m:endChr m:val="]"/>
                          <m:ctrlPr>
                            <a:rPr lang="en-US" sz="1200" i="1">
                              <a:solidFill>
                                <a:srgbClr val="FF0000"/>
                              </a:solidFill>
                              <a:latin typeface="Cambria Math" panose="02040503050406030204" pitchFamily="18" charset="0"/>
                            </a:rPr>
                          </m:ctrlPr>
                        </m:dPr>
                        <m:e>
                          <m:r>
                            <a:rPr lang="en-US" sz="1200" b="0" i="1" smtClean="0">
                              <a:solidFill>
                                <a:srgbClr val="FF0000"/>
                              </a:solidFill>
                              <a:latin typeface="Cambria Math" panose="02040503050406030204" pitchFamily="18" charset="0"/>
                            </a:rPr>
                            <m:t>𝐴</m:t>
                          </m:r>
                        </m:e>
                      </m:d>
                    </m:oMath>
                  </a14:m>
                  <a:r>
                    <a:rPr lang="en-US" sz="1200" dirty="0">
                      <a:solidFill>
                        <a:srgbClr val="FF0000"/>
                      </a:solidFill>
                    </a:rPr>
                    <a:t>= </a:t>
                  </a:r>
                  <a14:m>
                    <m:oMath xmlns:m="http://schemas.openxmlformats.org/officeDocument/2006/math">
                      <m:f>
                        <m:fPr>
                          <m:ctrlPr>
                            <a:rPr lang="en-US" sz="1200" i="1">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3</m:t>
                          </m:r>
                        </m:num>
                        <m:den>
                          <m:r>
                            <a:rPr lang="en-US" sz="1200" b="0" i="1" smtClean="0">
                              <a:solidFill>
                                <a:srgbClr val="FF0000"/>
                              </a:solidFill>
                              <a:latin typeface="Cambria Math" panose="02040503050406030204" pitchFamily="18" charset="0"/>
                            </a:rPr>
                            <m:t>8</m:t>
                          </m:r>
                        </m:den>
                      </m:f>
                      <m:sSup>
                        <m:sSupPr>
                          <m:ctrlPr>
                            <a:rPr lang="en-US" sz="1200" i="1" smtClean="0">
                              <a:solidFill>
                                <a:srgbClr val="FF0000"/>
                              </a:solidFill>
                              <a:latin typeface="Cambria Math" panose="02040503050406030204" pitchFamily="18" charset="0"/>
                            </a:rPr>
                          </m:ctrlPr>
                        </m:sSupPr>
                        <m:e>
                          <m:r>
                            <a:rPr lang="en-US" sz="1200" i="1">
                              <a:solidFill>
                                <a:srgbClr val="FF0000"/>
                              </a:solidFill>
                              <a:latin typeface="Cambria Math" panose="02040503050406030204" pitchFamily="18" charset="0"/>
                            </a:rPr>
                            <m:t>𝐸</m:t>
                          </m:r>
                          <m:d>
                            <m:dPr>
                              <m:begChr m:val="["/>
                              <m:endChr m:val="]"/>
                              <m:ctrlPr>
                                <a:rPr lang="en-US" sz="1200" i="1">
                                  <a:solidFill>
                                    <a:srgbClr val="FF0000"/>
                                  </a:solidFill>
                                  <a:latin typeface="Cambria Math" panose="02040503050406030204" pitchFamily="18" charset="0"/>
                                </a:rPr>
                              </m:ctrlPr>
                            </m:dPr>
                            <m:e>
                              <m:r>
                                <a:rPr lang="en-US" sz="1200" i="1">
                                  <a:solidFill>
                                    <a:srgbClr val="FF0000"/>
                                  </a:solidFill>
                                  <a:latin typeface="Cambria Math" panose="02040503050406030204" pitchFamily="18" charset="0"/>
                                </a:rPr>
                                <m:t>𝑊</m:t>
                              </m:r>
                            </m:e>
                          </m:d>
                        </m:e>
                        <m:sup>
                          <m:r>
                            <a:rPr lang="en-US" sz="1200" b="0" i="1" smtClean="0">
                              <a:solidFill>
                                <a:srgbClr val="FF0000"/>
                              </a:solidFill>
                              <a:latin typeface="Cambria Math" panose="02040503050406030204" pitchFamily="18" charset="0"/>
                            </a:rPr>
                            <m:t>2</m:t>
                          </m:r>
                        </m:sup>
                      </m:sSup>
                    </m:oMath>
                  </a14:m>
                  <a:endParaRPr lang="en-US" sz="1200" dirty="0"/>
                </a:p>
              </p:txBody>
            </p:sp>
          </mc:Choice>
          <mc:Fallback xmlns="">
            <p:sp>
              <p:nvSpPr>
                <p:cNvPr id="42" name="TextBox 41">
                  <a:extLst>
                    <a:ext uri="{FF2B5EF4-FFF2-40B4-BE49-F238E27FC236}">
                      <a16:creationId xmlns:a16="http://schemas.microsoft.com/office/drawing/2014/main" id="{5D363ED9-09D8-3642-9523-96EF00846081}"/>
                    </a:ext>
                  </a:extLst>
                </p:cNvPr>
                <p:cNvSpPr txBox="1">
                  <a:spLocks noRot="1" noChangeAspect="1" noMove="1" noResize="1" noEditPoints="1" noAdjustHandles="1" noChangeArrowheads="1" noChangeShapeType="1" noTextEdit="1"/>
                </p:cNvSpPr>
                <p:nvPr/>
              </p:nvSpPr>
              <p:spPr>
                <a:xfrm>
                  <a:off x="182527" y="3621413"/>
                  <a:ext cx="2811732" cy="1399228"/>
                </a:xfrm>
                <a:prstGeom prst="rect">
                  <a:avLst/>
                </a:prstGeom>
                <a:blipFill>
                  <a:blip r:embed="rId3"/>
                  <a:stretch>
                    <a:fillRect t="-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F69A34A-B2A8-2F47-B115-5B1044BA28D6}"/>
                    </a:ext>
                  </a:extLst>
                </p:cNvPr>
                <p:cNvSpPr txBox="1"/>
                <p:nvPr/>
              </p:nvSpPr>
              <p:spPr>
                <a:xfrm>
                  <a:off x="96243" y="3317241"/>
                  <a:ext cx="2103076" cy="338554"/>
                </a:xfrm>
                <a:prstGeom prst="rect">
                  <a:avLst/>
                </a:prstGeom>
                <a:noFill/>
              </p:spPr>
              <p:txBody>
                <a:bodyPr wrap="none" rtlCol="0">
                  <a:spAutoFit/>
                </a:bodyPr>
                <a:lstStyle/>
                <a:p>
                  <a:r>
                    <a:rPr lang="en-US" sz="1600" dirty="0"/>
                    <a:t>Expected Area, </a:t>
                  </a:r>
                  <a14:m>
                    <m:oMath xmlns:m="http://schemas.openxmlformats.org/officeDocument/2006/math">
                      <m:r>
                        <a:rPr lang="en-US" sz="1600" i="1">
                          <a:solidFill>
                            <a:srgbClr val="FF0000"/>
                          </a:solidFill>
                          <a:latin typeface="Cambria Math" panose="02040503050406030204" pitchFamily="18" charset="0"/>
                        </a:rPr>
                        <m:t>𝐸</m:t>
                      </m:r>
                      <m:d>
                        <m:dPr>
                          <m:begChr m:val="["/>
                          <m:endChr m:val="]"/>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𝐴</m:t>
                          </m:r>
                        </m:e>
                      </m:d>
                    </m:oMath>
                  </a14:m>
                  <a:r>
                    <a:rPr lang="en-US" sz="1600" dirty="0"/>
                    <a:t> </a:t>
                  </a:r>
                </a:p>
              </p:txBody>
            </p:sp>
          </mc:Choice>
          <mc:Fallback xmlns="">
            <p:sp>
              <p:nvSpPr>
                <p:cNvPr id="48" name="TextBox 47">
                  <a:extLst>
                    <a:ext uri="{FF2B5EF4-FFF2-40B4-BE49-F238E27FC236}">
                      <a16:creationId xmlns:a16="http://schemas.microsoft.com/office/drawing/2014/main" id="{8F69A34A-B2A8-2F47-B115-5B1044BA28D6}"/>
                    </a:ext>
                  </a:extLst>
                </p:cNvPr>
                <p:cNvSpPr txBox="1">
                  <a:spLocks noRot="1" noChangeAspect="1" noMove="1" noResize="1" noEditPoints="1" noAdjustHandles="1" noChangeArrowheads="1" noChangeShapeType="1" noTextEdit="1"/>
                </p:cNvSpPr>
                <p:nvPr/>
              </p:nvSpPr>
              <p:spPr>
                <a:xfrm>
                  <a:off x="96243" y="3317241"/>
                  <a:ext cx="2103076" cy="338554"/>
                </a:xfrm>
                <a:prstGeom prst="rect">
                  <a:avLst/>
                </a:prstGeom>
                <a:blipFill>
                  <a:blip r:embed="rId4"/>
                  <a:stretch>
                    <a:fillRect l="-1807" t="-3571" b="-21429"/>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570817AD-6533-A241-A091-BEBEF99B1A00}"/>
              </a:ext>
            </a:extLst>
          </p:cNvPr>
          <p:cNvGrpSpPr/>
          <p:nvPr/>
        </p:nvGrpSpPr>
        <p:grpSpPr>
          <a:xfrm>
            <a:off x="2971800" y="3334813"/>
            <a:ext cx="3316503" cy="1685828"/>
            <a:chOff x="3080543" y="3334813"/>
            <a:chExt cx="3316503" cy="1685828"/>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617DF884-DF5D-6D44-88DC-1F96B9940807}"/>
                    </a:ext>
                  </a:extLst>
                </p:cNvPr>
                <p:cNvSpPr txBox="1"/>
                <p:nvPr/>
              </p:nvSpPr>
              <p:spPr>
                <a:xfrm>
                  <a:off x="3169047" y="3621412"/>
                  <a:ext cx="3227999" cy="1399229"/>
                </a:xfrm>
                <a:prstGeom prst="rect">
                  <a:avLst/>
                </a:prstGeom>
                <a:solidFill>
                  <a:schemeClr val="accent1"/>
                </a:solidFill>
              </p:spPr>
              <p:txBody>
                <a:bodyPr wrap="none" lIns="91440" tIns="0" rIns="0" bIns="0" rtlCol="0">
                  <a:noAutofit/>
                </a:bodyPr>
                <a:lstStyle/>
                <a:p>
                  <a:r>
                    <a:rPr lang="en-US" sz="1200" b="0" dirty="0"/>
                    <a:t>Segments sent during</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𝐴</m:t>
                          </m:r>
                        </m:e>
                        <m:sub>
                          <m:r>
                            <a:rPr lang="en-US" sz="1400" i="1">
                              <a:latin typeface="Cambria Math" panose="02040503050406030204" pitchFamily="18" charset="0"/>
                            </a:rPr>
                            <m:t>2</m:t>
                          </m:r>
                        </m:sub>
                      </m:sSub>
                      <m:r>
                        <a:rPr lang="en-US" sz="1400" b="0" i="1" smtClean="0">
                          <a:latin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𝑇</m:t>
                          </m:r>
                        </m:e>
                        <m:sub>
                          <m:r>
                            <a:rPr lang="en-US" sz="1400" i="1">
                              <a:latin typeface="Cambria Math" panose="02040503050406030204" pitchFamily="18" charset="0"/>
                            </a:rPr>
                            <m:t>2</m:t>
                          </m:r>
                        </m:sub>
                      </m:sSub>
                      <m:r>
                        <a:rPr lang="en-US" sz="1400" b="0" i="1" smtClean="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2</m:t>
                              </m:r>
                            </m:sub>
                          </m:sSub>
                        </m:num>
                        <m:den>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1</m:t>
                              </m:r>
                            </m:sub>
                          </m:sSub>
                          <m:r>
                            <a:rPr lang="en-US" sz="1400" b="0" i="1" smtClean="0">
                              <a:latin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𝑅𝑇𝑇</m:t>
                          </m:r>
                        </m:den>
                      </m:f>
                    </m:oMath>
                  </a14:m>
                  <a:endParaRPr lang="en-US" sz="1200" dirty="0"/>
                </a:p>
                <a:p>
                  <a:pPr/>
                  <a14:m>
                    <m:oMathPara xmlns:m="http://schemas.openxmlformats.org/officeDocument/2006/math">
                      <m:oMathParaPr>
                        <m:jc m:val="right"/>
                      </m:oMathParaPr>
                      <m:oMath xmlns:m="http://schemas.openxmlformats.org/officeDocument/2006/math">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sSup>
                              <m:sSupPr>
                                <m:ctrlPr>
                                  <a:rPr lang="en-US" sz="1200" i="1">
                                    <a:latin typeface="Cambria Math" panose="02040503050406030204" pitchFamily="18" charset="0"/>
                                  </a:rPr>
                                </m:ctrlPr>
                              </m:sSupPr>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2</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1</m:t>
                                    </m:r>
                                  </m:sub>
                                </m:sSub>
                                <m:r>
                                  <a:rPr lang="en-US" sz="1200" i="1">
                                    <a:latin typeface="Cambria Math" panose="02040503050406030204" pitchFamily="18" charset="0"/>
                                  </a:rPr>
                                  <m:t>)</m:t>
                                </m:r>
                              </m:e>
                              <m:sup>
                                <m:r>
                                  <a:rPr lang="en-US" sz="1200" i="1">
                                    <a:latin typeface="Cambria Math" panose="02040503050406030204" pitchFamily="18" charset="0"/>
                                  </a:rPr>
                                  <m:t>2</m:t>
                                </m:r>
                              </m:sup>
                            </m:sSup>
                          </m:num>
                          <m:den>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2</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𝑅𝑇𝑇</m:t>
                            </m:r>
                          </m:den>
                        </m:f>
                      </m:oMath>
                    </m:oMathPara>
                  </a14:m>
                  <a:endParaRPr lang="en-US" sz="1200" dirty="0"/>
                </a:p>
                <a:p>
                  <a:endParaRPr lang="en-US" sz="1200" b="0" dirty="0"/>
                </a:p>
                <a:p>
                  <a:r>
                    <a:rPr lang="en-US" sz="1200" b="0" dirty="0"/>
                    <a:t>Throughput: </a:t>
                  </a:r>
                  <a14:m>
                    <m:oMath xmlns:m="http://schemas.openxmlformats.org/officeDocument/2006/math">
                      <m:r>
                        <a:rPr lang="en-US" sz="1200" b="0" i="0" smtClean="0">
                          <a:latin typeface="Cambria Math" panose="02040503050406030204" pitchFamily="18" charset="0"/>
                        </a:rPr>
                        <m:t>  </m:t>
                      </m:r>
                      <m:r>
                        <a:rPr lang="en-US" sz="1200" b="0" i="1" smtClean="0">
                          <a:solidFill>
                            <a:srgbClr val="FF0000"/>
                          </a:solidFill>
                          <a:latin typeface="Cambria Math" panose="02040503050406030204" pitchFamily="18" charset="0"/>
                        </a:rPr>
                        <m:t>𝐸</m:t>
                      </m:r>
                      <m:d>
                        <m:dPr>
                          <m:begChr m:val="["/>
                          <m:endChr m:val="]"/>
                          <m:ctrlPr>
                            <a:rPr lang="en-US" sz="1200" b="0" i="1" smtClean="0">
                              <a:solidFill>
                                <a:srgbClr val="FF0000"/>
                              </a:solidFill>
                              <a:latin typeface="Cambria Math" panose="02040503050406030204" pitchFamily="18" charset="0"/>
                            </a:rPr>
                          </m:ctrlPr>
                        </m:dPr>
                        <m:e>
                          <m:r>
                            <a:rPr lang="en-US" sz="1200" b="0" i="1" smtClean="0">
                              <a:solidFill>
                                <a:srgbClr val="FF0000"/>
                              </a:solidFill>
                              <a:latin typeface="Cambria Math" panose="02040503050406030204" pitchFamily="18" charset="0"/>
                            </a:rPr>
                            <m:t>𝑇</m:t>
                          </m:r>
                        </m:e>
                      </m:d>
                      <m:r>
                        <a:rPr lang="en-US" sz="1200" b="0" i="0" smtClean="0">
                          <a:solidFill>
                            <a:srgbClr val="FF0000"/>
                          </a:solidFill>
                          <a:latin typeface="Cambria Math" panose="02040503050406030204" pitchFamily="18" charset="0"/>
                        </a:rPr>
                        <m:t>=</m:t>
                      </m:r>
                      <m:f>
                        <m:fPr>
                          <m:ctrlPr>
                            <a:rPr lang="en-US" sz="1200" i="1">
                              <a:solidFill>
                                <a:srgbClr val="FF0000"/>
                              </a:solidFill>
                              <a:latin typeface="Cambria Math" panose="02040503050406030204" pitchFamily="18" charset="0"/>
                            </a:rPr>
                          </m:ctrlPr>
                        </m:fPr>
                        <m:num>
                          <m:r>
                            <a:rPr lang="en-US" sz="1200" i="1">
                              <a:solidFill>
                                <a:srgbClr val="FF0000"/>
                              </a:solidFill>
                              <a:latin typeface="Cambria Math" panose="02040503050406030204" pitchFamily="18" charset="0"/>
                            </a:rPr>
                            <m:t>1</m:t>
                          </m:r>
                        </m:num>
                        <m:den>
                          <m:r>
                            <a:rPr lang="en-US" sz="1200" b="0" i="1" smtClean="0">
                              <a:solidFill>
                                <a:srgbClr val="FF0000"/>
                              </a:solidFill>
                              <a:latin typeface="Cambria Math" panose="02040503050406030204" pitchFamily="18" charset="0"/>
                            </a:rPr>
                            <m:t>4</m:t>
                          </m:r>
                          <m:r>
                            <a:rPr lang="en-US" sz="1200" b="0" i="1" smtClean="0">
                              <a:solidFill>
                                <a:srgbClr val="FF0000"/>
                              </a:solidFill>
                              <a:latin typeface="Cambria Math" panose="02040503050406030204" pitchFamily="18" charset="0"/>
                              <a:ea typeface="Cambria Math" panose="02040503050406030204" pitchFamily="18" charset="0"/>
                            </a:rPr>
                            <m:t>∙</m:t>
                          </m:r>
                          <m:r>
                            <a:rPr lang="en-US" sz="1200" b="0" i="1" smtClean="0">
                              <a:solidFill>
                                <a:srgbClr val="FF0000"/>
                              </a:solidFill>
                              <a:latin typeface="Cambria Math" panose="02040503050406030204" pitchFamily="18" charset="0"/>
                              <a:ea typeface="Cambria Math" panose="02040503050406030204" pitchFamily="18" charset="0"/>
                            </a:rPr>
                            <m:t>𝑅𝑇𝑇</m:t>
                          </m:r>
                        </m:den>
                      </m:f>
                      <m:r>
                        <a:rPr lang="en-US" sz="1200" i="1">
                          <a:solidFill>
                            <a:srgbClr val="FF0000"/>
                          </a:solidFill>
                          <a:latin typeface="Cambria Math" panose="02040503050406030204" pitchFamily="18" charset="0"/>
                        </a:rPr>
                        <m:t>𝐸</m:t>
                      </m:r>
                      <m:d>
                        <m:dPr>
                          <m:begChr m:val="["/>
                          <m:endChr m:val="]"/>
                          <m:ctrlPr>
                            <a:rPr lang="en-US" sz="1200" i="1">
                              <a:solidFill>
                                <a:srgbClr val="FF0000"/>
                              </a:solidFill>
                              <a:latin typeface="Cambria Math" panose="02040503050406030204" pitchFamily="18" charset="0"/>
                            </a:rPr>
                          </m:ctrlPr>
                        </m:dPr>
                        <m:e>
                          <m:r>
                            <a:rPr lang="en-US" sz="1200" i="1" smtClean="0">
                              <a:solidFill>
                                <a:srgbClr val="FF0000"/>
                              </a:solidFill>
                              <a:latin typeface="Cambria Math" panose="02040503050406030204" pitchFamily="18" charset="0"/>
                            </a:rPr>
                            <m:t>𝑊</m:t>
                          </m:r>
                        </m:e>
                      </m:d>
                    </m:oMath>
                  </a14:m>
                  <a:endParaRPr lang="en-US" sz="1200" dirty="0"/>
                </a:p>
              </p:txBody>
            </p:sp>
          </mc:Choice>
          <mc:Fallback xmlns="">
            <p:sp>
              <p:nvSpPr>
                <p:cNvPr id="88" name="TextBox 87">
                  <a:extLst>
                    <a:ext uri="{FF2B5EF4-FFF2-40B4-BE49-F238E27FC236}">
                      <a16:creationId xmlns:a16="http://schemas.microsoft.com/office/drawing/2014/main" id="{617DF884-DF5D-6D44-88DC-1F96B9940807}"/>
                    </a:ext>
                  </a:extLst>
                </p:cNvPr>
                <p:cNvSpPr txBox="1">
                  <a:spLocks noRot="1" noChangeAspect="1" noMove="1" noResize="1" noEditPoints="1" noAdjustHandles="1" noChangeArrowheads="1" noChangeShapeType="1" noTextEdit="1"/>
                </p:cNvSpPr>
                <p:nvPr/>
              </p:nvSpPr>
              <p:spPr>
                <a:xfrm>
                  <a:off x="3169047" y="3621412"/>
                  <a:ext cx="3227999" cy="1399229"/>
                </a:xfrm>
                <a:prstGeom prst="rect">
                  <a:avLst/>
                </a:prstGeom>
                <a:blipFill>
                  <a:blip r:embed="rId5"/>
                  <a:stretch>
                    <a:fillRect r="-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8789BF4-FA33-864B-8E46-C8F5DB9C349B}"/>
                    </a:ext>
                  </a:extLst>
                </p:cNvPr>
                <p:cNvSpPr txBox="1"/>
                <p:nvPr/>
              </p:nvSpPr>
              <p:spPr>
                <a:xfrm>
                  <a:off x="3080543" y="3334813"/>
                  <a:ext cx="1754648" cy="338554"/>
                </a:xfrm>
                <a:prstGeom prst="rect">
                  <a:avLst/>
                </a:prstGeom>
                <a:noFill/>
              </p:spPr>
              <p:txBody>
                <a:bodyPr wrap="none" rtlCol="0">
                  <a:spAutoFit/>
                </a:bodyPr>
                <a:lstStyle/>
                <a:p>
                  <a:r>
                    <a:rPr lang="en-US" sz="1600" dirty="0"/>
                    <a:t>Throughput, </a:t>
                  </a:r>
                  <a14:m>
                    <m:oMath xmlns:m="http://schemas.openxmlformats.org/officeDocument/2006/math">
                      <m:r>
                        <a:rPr lang="en-US" sz="1600" i="1">
                          <a:solidFill>
                            <a:srgbClr val="FF0000"/>
                          </a:solidFill>
                          <a:latin typeface="Cambria Math" panose="02040503050406030204" pitchFamily="18" charset="0"/>
                        </a:rPr>
                        <m:t>𝐸</m:t>
                      </m:r>
                      <m:d>
                        <m:dPr>
                          <m:begChr m:val="["/>
                          <m:endChr m:val="]"/>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𝑇</m:t>
                          </m:r>
                        </m:e>
                      </m:d>
                    </m:oMath>
                  </a14:m>
                  <a:endParaRPr lang="en-US" sz="1600" dirty="0"/>
                </a:p>
              </p:txBody>
            </p:sp>
          </mc:Choice>
          <mc:Fallback xmlns="">
            <p:sp>
              <p:nvSpPr>
                <p:cNvPr id="95" name="TextBox 94">
                  <a:extLst>
                    <a:ext uri="{FF2B5EF4-FFF2-40B4-BE49-F238E27FC236}">
                      <a16:creationId xmlns:a16="http://schemas.microsoft.com/office/drawing/2014/main" id="{B8789BF4-FA33-864B-8E46-C8F5DB9C349B}"/>
                    </a:ext>
                  </a:extLst>
                </p:cNvPr>
                <p:cNvSpPr txBox="1">
                  <a:spLocks noRot="1" noChangeAspect="1" noMove="1" noResize="1" noEditPoints="1" noAdjustHandles="1" noChangeArrowheads="1" noChangeShapeType="1" noTextEdit="1"/>
                </p:cNvSpPr>
                <p:nvPr/>
              </p:nvSpPr>
              <p:spPr>
                <a:xfrm>
                  <a:off x="3080543" y="3334813"/>
                  <a:ext cx="1754648" cy="338554"/>
                </a:xfrm>
                <a:prstGeom prst="rect">
                  <a:avLst/>
                </a:prstGeom>
                <a:blipFill>
                  <a:blip r:embed="rId6"/>
                  <a:stretch>
                    <a:fillRect l="-1439" t="-3704" b="-25926"/>
                  </a:stretch>
                </a:blipFill>
              </p:spPr>
              <p:txBody>
                <a:bodyPr/>
                <a:lstStyle/>
                <a:p>
                  <a:r>
                    <a:rPr lang="en-US">
                      <a:noFill/>
                    </a:rPr>
                    <a:t> </a:t>
                  </a:r>
                </a:p>
              </p:txBody>
            </p:sp>
          </mc:Fallback>
        </mc:AlternateContent>
      </p:grpSp>
      <p:grpSp>
        <p:nvGrpSpPr>
          <p:cNvPr id="21504" name="Group 21503">
            <a:extLst>
              <a:ext uri="{FF2B5EF4-FFF2-40B4-BE49-F238E27FC236}">
                <a16:creationId xmlns:a16="http://schemas.microsoft.com/office/drawing/2014/main" id="{4911464C-1087-574F-B5B3-5021A5C19906}"/>
              </a:ext>
            </a:extLst>
          </p:cNvPr>
          <p:cNvGrpSpPr/>
          <p:nvPr/>
        </p:nvGrpSpPr>
        <p:grpSpPr>
          <a:xfrm>
            <a:off x="6336905" y="3324540"/>
            <a:ext cx="2482922" cy="1696101"/>
            <a:chOff x="6336905" y="3324540"/>
            <a:chExt cx="2482922" cy="1696101"/>
          </a:xfrm>
        </p:grpSpPr>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AFFF7C9-8A5D-9D4F-9B67-0447F4B8D911}"/>
                    </a:ext>
                  </a:extLst>
                </p:cNvPr>
                <p:cNvSpPr txBox="1"/>
                <p:nvPr/>
              </p:nvSpPr>
              <p:spPr>
                <a:xfrm>
                  <a:off x="6426353" y="3621412"/>
                  <a:ext cx="2393474" cy="1399229"/>
                </a:xfrm>
                <a:prstGeom prst="rect">
                  <a:avLst/>
                </a:prstGeom>
                <a:solidFill>
                  <a:schemeClr val="accent1"/>
                </a:solidFill>
              </p:spPr>
              <p:txBody>
                <a:bodyPr wrap="none" lIns="91440" tIns="0" rIns="0" bIns="0" rtlCol="0">
                  <a:noAutofit/>
                </a:bodyPr>
                <a:lstStyle/>
                <a:p>
                  <a:r>
                    <a:rPr lang="en-US" sz="1200" dirty="0"/>
                    <a:t>Drop rate, </a:t>
                  </a: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𝐴</m:t>
                              </m:r>
                            </m:e>
                          </m:d>
                        </m:den>
                      </m:f>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f>
                            <m:fPr>
                              <m:ctrlPr>
                                <a:rPr lang="en-US" sz="1600" i="1">
                                  <a:latin typeface="Cambria Math" panose="02040503050406030204" pitchFamily="18" charset="0"/>
                                </a:rPr>
                              </m:ctrlPr>
                            </m:fPr>
                            <m:num>
                              <m:r>
                                <a:rPr lang="en-US" sz="1600" i="1">
                                  <a:latin typeface="Cambria Math" panose="02040503050406030204" pitchFamily="18" charset="0"/>
                                </a:rPr>
                                <m:t>3</m:t>
                              </m:r>
                            </m:num>
                            <m:den>
                              <m:r>
                                <a:rPr lang="en-US" sz="1600" i="1">
                                  <a:latin typeface="Cambria Math" panose="02040503050406030204" pitchFamily="18" charset="0"/>
                                </a:rPr>
                                <m:t>8</m:t>
                              </m:r>
                            </m:den>
                          </m:f>
                          <m:sSup>
                            <m:sSupPr>
                              <m:ctrlPr>
                                <a:rPr lang="en-US" sz="1600" i="1">
                                  <a:latin typeface="Cambria Math" panose="02040503050406030204" pitchFamily="18" charset="0"/>
                                </a:rPr>
                              </m:ctrlPr>
                            </m:sSupPr>
                            <m:e>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𝑊</m:t>
                                  </m:r>
                                </m:e>
                              </m:d>
                            </m:e>
                            <m:sup>
                              <m:r>
                                <a:rPr lang="en-US" sz="1600" i="1">
                                  <a:latin typeface="Cambria Math" panose="02040503050406030204" pitchFamily="18" charset="0"/>
                                </a:rPr>
                                <m:t>2</m:t>
                              </m:r>
                            </m:sup>
                          </m:sSup>
                        </m:den>
                      </m:f>
                    </m:oMath>
                  </a14:m>
                  <a:endParaRPr lang="en-US" sz="1200" dirty="0"/>
                </a:p>
                <a:p>
                  <a:r>
                    <a:rPr lang="en-US" sz="1200" dirty="0"/>
                    <a:t>Combining…</a:t>
                  </a:r>
                </a:p>
                <a:p>
                  <a:endParaRPr lang="en-US" sz="1600" i="1" dirty="0">
                    <a:solidFill>
                      <a:srgbClr val="FF0000"/>
                    </a:solidFill>
                    <a:latin typeface="Cambria Math" panose="02040503050406030204" pitchFamily="18" charset="0"/>
                  </a:endParaRPr>
                </a:p>
                <a:p>
                  <a14:m>
                    <m:oMath xmlns:m="http://schemas.openxmlformats.org/officeDocument/2006/math">
                      <m:r>
                        <a:rPr lang="en-US" sz="1600" i="1">
                          <a:solidFill>
                            <a:srgbClr val="FF0000"/>
                          </a:solidFill>
                          <a:latin typeface="Cambria Math" panose="02040503050406030204" pitchFamily="18" charset="0"/>
                        </a:rPr>
                        <m:t>𝐸</m:t>
                      </m:r>
                      <m:d>
                        <m:dPr>
                          <m:begChr m:val="["/>
                          <m:endChr m:val="]"/>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𝑇</m:t>
                          </m:r>
                        </m:e>
                      </m:d>
                      <m:r>
                        <a:rPr lang="en-US" sz="1600" b="0" i="1" smtClean="0">
                          <a:solidFill>
                            <a:srgbClr val="FF0000"/>
                          </a:solidFill>
                          <a:latin typeface="Cambria Math" panose="02040503050406030204" pitchFamily="18" charset="0"/>
                        </a:rPr>
                        <m:t>=</m:t>
                      </m:r>
                      <m:f>
                        <m:fPr>
                          <m:ctrlPr>
                            <a:rPr lang="en-US" sz="1600" b="0" i="1" smtClean="0">
                              <a:solidFill>
                                <a:srgbClr val="FF0000"/>
                              </a:solidFill>
                              <a:latin typeface="Cambria Math" panose="02040503050406030204" pitchFamily="18" charset="0"/>
                            </a:rPr>
                          </m:ctrlPr>
                        </m:fPr>
                        <m:num>
                          <m:r>
                            <a:rPr lang="en-US" sz="1600" b="0" i="1" smtClean="0">
                              <a:solidFill>
                                <a:srgbClr val="FF0000"/>
                              </a:solidFill>
                              <a:latin typeface="Cambria Math" panose="02040503050406030204" pitchFamily="18" charset="0"/>
                            </a:rPr>
                            <m:t>𝑘</m:t>
                          </m:r>
                        </m:num>
                        <m:den>
                          <m:rad>
                            <m:radPr>
                              <m:degHide m:val="on"/>
                              <m:ctrlPr>
                                <a:rPr lang="en-US" sz="1600" b="0" i="1" smtClean="0">
                                  <a:solidFill>
                                    <a:srgbClr val="FF0000"/>
                                  </a:solidFill>
                                  <a:latin typeface="Cambria Math" panose="02040503050406030204" pitchFamily="18" charset="0"/>
                                </a:rPr>
                              </m:ctrlPr>
                            </m:radPr>
                            <m:deg/>
                            <m:e>
                              <m:r>
                                <a:rPr lang="en-US" sz="1600" b="0" i="1" smtClean="0">
                                  <a:solidFill>
                                    <a:srgbClr val="FF0000"/>
                                  </a:solidFill>
                                  <a:latin typeface="Cambria Math" panose="02040503050406030204" pitchFamily="18" charset="0"/>
                                </a:rPr>
                                <m:t>𝑝</m:t>
                              </m:r>
                            </m:e>
                          </m:rad>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𝑅𝑇𝑇</m:t>
                          </m:r>
                        </m:den>
                      </m:f>
                    </m:oMath>
                  </a14:m>
                  <a:r>
                    <a:rPr lang="en-US" sz="1600" dirty="0">
                      <a:solidFill>
                        <a:srgbClr val="FF0000"/>
                      </a:solidFill>
                    </a:rPr>
                    <a:t> </a:t>
                  </a:r>
                  <a:r>
                    <a:rPr lang="en-US" sz="1200" dirty="0">
                      <a:solidFill>
                        <a:srgbClr val="FF0000"/>
                      </a:solidFill>
                    </a:rPr>
                    <a:t>segments/sec</a:t>
                  </a:r>
                  <a:endParaRPr lang="en-US" sz="1600" dirty="0">
                    <a:solidFill>
                      <a:srgbClr val="FF0000"/>
                    </a:solidFill>
                  </a:endParaRPr>
                </a:p>
              </p:txBody>
            </p:sp>
          </mc:Choice>
          <mc:Fallback xmlns="">
            <p:sp>
              <p:nvSpPr>
                <p:cNvPr id="93" name="TextBox 92">
                  <a:extLst>
                    <a:ext uri="{FF2B5EF4-FFF2-40B4-BE49-F238E27FC236}">
                      <a16:creationId xmlns:a16="http://schemas.microsoft.com/office/drawing/2014/main" id="{0AFFF7C9-8A5D-9D4F-9B67-0447F4B8D911}"/>
                    </a:ext>
                  </a:extLst>
                </p:cNvPr>
                <p:cNvSpPr txBox="1">
                  <a:spLocks noRot="1" noChangeAspect="1" noMove="1" noResize="1" noEditPoints="1" noAdjustHandles="1" noChangeArrowheads="1" noChangeShapeType="1" noTextEdit="1"/>
                </p:cNvSpPr>
                <p:nvPr/>
              </p:nvSpPr>
              <p:spPr>
                <a:xfrm>
                  <a:off x="6426353" y="3621412"/>
                  <a:ext cx="2393474" cy="1399229"/>
                </a:xfrm>
                <a:prstGeom prst="rect">
                  <a:avLst/>
                </a:prstGeom>
                <a:blipFill>
                  <a:blip r:embed="rId7"/>
                  <a:stretch>
                    <a:fillRect/>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F6432171-EE8E-5B49-827B-6CAFCD586681}"/>
                </a:ext>
              </a:extLst>
            </p:cNvPr>
            <p:cNvSpPr txBox="1"/>
            <p:nvPr/>
          </p:nvSpPr>
          <p:spPr>
            <a:xfrm>
              <a:off x="6336905" y="3324540"/>
              <a:ext cx="1162498" cy="338554"/>
            </a:xfrm>
            <a:prstGeom prst="rect">
              <a:avLst/>
            </a:prstGeom>
            <a:noFill/>
          </p:spPr>
          <p:txBody>
            <a:bodyPr wrap="none" rtlCol="0">
              <a:spAutoFit/>
            </a:bodyPr>
            <a:lstStyle/>
            <a:p>
              <a:r>
                <a:rPr lang="en-US" sz="1600" dirty="0"/>
                <a:t>Combining</a:t>
              </a:r>
            </a:p>
          </p:txBody>
        </p:sp>
      </p:grpSp>
      <p:sp>
        <p:nvSpPr>
          <p:cNvPr id="2" name="TextBox 1">
            <a:extLst>
              <a:ext uri="{FF2B5EF4-FFF2-40B4-BE49-F238E27FC236}">
                <a16:creationId xmlns:a16="http://schemas.microsoft.com/office/drawing/2014/main" id="{6B4840B0-628F-814B-90BB-0BCDAC21BBCC}"/>
              </a:ext>
            </a:extLst>
          </p:cNvPr>
          <p:cNvSpPr txBox="1"/>
          <p:nvPr/>
        </p:nvSpPr>
        <p:spPr>
          <a:xfrm rot="16200000">
            <a:off x="7242415" y="1884231"/>
            <a:ext cx="3246402" cy="400110"/>
          </a:xfrm>
          <a:prstGeom prst="rect">
            <a:avLst/>
          </a:prstGeom>
          <a:solidFill>
            <a:schemeClr val="bg1">
              <a:lumMod val="95000"/>
            </a:schemeClr>
          </a:solidFill>
          <a:ln>
            <a:noFill/>
          </a:ln>
        </p:spPr>
        <p:txBody>
          <a:bodyPr wrap="none">
            <a:spAutoFit/>
          </a:bodyPr>
          <a:lstStyle/>
          <a:p>
            <a:pPr>
              <a:defRPr/>
            </a:pPr>
            <a:r>
              <a:rPr lang="en-US" sz="1000" b="1" dirty="0">
                <a:latin typeface="+mj-lt"/>
                <a:ea typeface="ＭＳ Ｐゴシック" charset="0"/>
                <a:cs typeface="ＭＳ Ｐゴシック" charset="0"/>
              </a:rPr>
              <a:t>Note</a:t>
            </a:r>
            <a:r>
              <a:rPr lang="en-US" sz="1000" dirty="0">
                <a:latin typeface="+mj-lt"/>
                <a:ea typeface="ＭＳ Ｐゴシック" charset="0"/>
                <a:cs typeface="ＭＳ Ｐゴシック" charset="0"/>
              </a:rPr>
              <a:t>: To convert from packets/second to bits/second, </a:t>
            </a:r>
            <a:br>
              <a:rPr lang="en-US" sz="1000" dirty="0">
                <a:latin typeface="+mj-lt"/>
                <a:ea typeface="ＭＳ Ｐゴシック" charset="0"/>
                <a:cs typeface="ＭＳ Ｐゴシック" charset="0"/>
              </a:rPr>
            </a:br>
            <a:r>
              <a:rPr lang="en-US" sz="1000" dirty="0">
                <a:latin typeface="+mj-lt"/>
                <a:ea typeface="ＭＳ Ｐゴシック" charset="0"/>
                <a:cs typeface="ＭＳ Ｐゴシック" charset="0"/>
              </a:rPr>
              <a:t>multiply throughput by the packet size (e.g. MSS)</a:t>
            </a:r>
          </a:p>
        </p:txBody>
      </p:sp>
      <p:cxnSp>
        <p:nvCxnSpPr>
          <p:cNvPr id="21507" name="Straight Arrow Connector 21506">
            <a:extLst>
              <a:ext uri="{FF2B5EF4-FFF2-40B4-BE49-F238E27FC236}">
                <a16:creationId xmlns:a16="http://schemas.microsoft.com/office/drawing/2014/main" id="{98CF66DB-0751-0D44-A90E-0DC78B5A3EF1}"/>
              </a:ext>
            </a:extLst>
          </p:cNvPr>
          <p:cNvCxnSpPr/>
          <p:nvPr/>
        </p:nvCxnSpPr>
        <p:spPr bwMode="auto">
          <a:xfrm>
            <a:off x="3169048" y="3159920"/>
            <a:ext cx="1764902" cy="15083"/>
          </a:xfrm>
          <a:prstGeom prst="straightConnector1">
            <a:avLst/>
          </a:prstGeom>
          <a:solidFill>
            <a:srgbClr val="808080"/>
          </a:solidFill>
          <a:ln w="9525" cap="flat" cmpd="sng" algn="ctr">
            <a:solidFill>
              <a:srgbClr val="FF0000"/>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505" name="TextBox 21504">
                <a:extLst>
                  <a:ext uri="{FF2B5EF4-FFF2-40B4-BE49-F238E27FC236}">
                    <a16:creationId xmlns:a16="http://schemas.microsoft.com/office/drawing/2014/main" id="{EFDCD6AE-915F-4A47-A3A4-9645F1A4BCFB}"/>
                  </a:ext>
                </a:extLst>
              </p:cNvPr>
              <p:cNvSpPr txBox="1"/>
              <p:nvPr/>
            </p:nvSpPr>
            <p:spPr>
              <a:xfrm>
                <a:off x="3429992" y="3105150"/>
                <a:ext cx="1141851" cy="18466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2</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1</m:t>
                              </m:r>
                            </m:sub>
                          </m:sSub>
                        </m:e>
                      </m:d>
                      <m:r>
                        <a:rPr lang="en-US"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𝑅𝑇𝑇</m:t>
                      </m:r>
                    </m:oMath>
                  </m:oMathPara>
                </a14:m>
                <a:endParaRPr lang="en-US" sz="1200" dirty="0"/>
              </a:p>
            </p:txBody>
          </p:sp>
        </mc:Choice>
        <mc:Fallback xmlns="">
          <p:sp>
            <p:nvSpPr>
              <p:cNvPr id="21505" name="TextBox 21504">
                <a:extLst>
                  <a:ext uri="{FF2B5EF4-FFF2-40B4-BE49-F238E27FC236}">
                    <a16:creationId xmlns:a16="http://schemas.microsoft.com/office/drawing/2014/main" id="{EFDCD6AE-915F-4A47-A3A4-9645F1A4BCFB}"/>
                  </a:ext>
                </a:extLst>
              </p:cNvPr>
              <p:cNvSpPr txBox="1">
                <a:spLocks noRot="1" noChangeAspect="1" noMove="1" noResize="1" noEditPoints="1" noAdjustHandles="1" noChangeArrowheads="1" noChangeShapeType="1" noTextEdit="1"/>
              </p:cNvSpPr>
              <p:nvPr/>
            </p:nvSpPr>
            <p:spPr>
              <a:xfrm>
                <a:off x="3429992" y="3105150"/>
                <a:ext cx="1141851" cy="184666"/>
              </a:xfrm>
              <a:prstGeom prst="rect">
                <a:avLst/>
              </a:prstGeom>
              <a:blipFill>
                <a:blip r:embed="rId8"/>
                <a:stretch>
                  <a:fillRect r="-1099" b="-20000"/>
                </a:stretch>
              </a:blipFill>
            </p:spPr>
            <p:txBody>
              <a:bodyPr/>
              <a:lstStyle/>
              <a:p>
                <a:r>
                  <a:rPr lang="en-US">
                    <a:noFill/>
                  </a:rPr>
                  <a:t> </a:t>
                </a:r>
              </a:p>
            </p:txBody>
          </p:sp>
        </mc:Fallback>
      </mc:AlternateContent>
      <p:sp>
        <p:nvSpPr>
          <p:cNvPr id="21524" name="Rectangle 21523">
            <a:extLst>
              <a:ext uri="{FF2B5EF4-FFF2-40B4-BE49-F238E27FC236}">
                <a16:creationId xmlns:a16="http://schemas.microsoft.com/office/drawing/2014/main" id="{F8832807-EFBB-3A46-B4B9-7D1E26D40029}"/>
              </a:ext>
            </a:extLst>
          </p:cNvPr>
          <p:cNvSpPr/>
          <p:nvPr/>
        </p:nvSpPr>
        <p:spPr bwMode="auto">
          <a:xfrm>
            <a:off x="3453979" y="3095550"/>
            <a:ext cx="1144522" cy="19426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pitchFamily="-65" charset="0"/>
              </a:rPr>
              <a:t>?</a:t>
            </a:r>
          </a:p>
        </p:txBody>
      </p:sp>
    </p:spTree>
    <p:extLst>
      <p:ext uri="{BB962C8B-B14F-4D97-AF65-F5344CB8AC3E}">
        <p14:creationId xmlns:p14="http://schemas.microsoft.com/office/powerpoint/2010/main" val="410061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152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15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5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505" grpId="0" animBg="1"/>
      <p:bldP spid="21524" grpId="0" animBg="1"/>
      <p:bldP spid="2152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EA6C973D-14B0-0349-8B4A-DFA4C27B6217}"/>
              </a:ext>
            </a:extLst>
          </p:cNvPr>
          <p:cNvSpPr>
            <a:spLocks noGrp="1"/>
          </p:cNvSpPr>
          <p:nvPr>
            <p:ph type="title"/>
          </p:nvPr>
        </p:nvSpPr>
        <p:spPr/>
        <p:txBody>
          <a:bodyPr/>
          <a:lstStyle/>
          <a:p>
            <a:r>
              <a:rPr lang="en-US" altLang="en-US" dirty="0">
                <a:latin typeface="Calibri" panose="020F0502020204030204" pitchFamily="34" charset="0"/>
                <a:ea typeface="ＭＳ Ｐゴシック" panose="020B0600070205080204" pitchFamily="34" charset="-128"/>
              </a:rPr>
              <a:t>Interpreting the throughput equation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8600BCC-8DFE-0743-AF04-DD4433D1F989}"/>
                  </a:ext>
                </a:extLst>
              </p:cNvPr>
              <p:cNvSpPr txBox="1"/>
              <p:nvPr/>
            </p:nvSpPr>
            <p:spPr>
              <a:xfrm>
                <a:off x="2209800" y="1504950"/>
                <a:ext cx="5139612" cy="1540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solidFill>
                            <a:srgbClr val="FF0000"/>
                          </a:solidFill>
                          <a:latin typeface="Cambria Math" panose="02040503050406030204" pitchFamily="18" charset="0"/>
                        </a:rPr>
                        <m:t>𝐸</m:t>
                      </m:r>
                      <m:d>
                        <m:dPr>
                          <m:begChr m:val="["/>
                          <m:endChr m:val="]"/>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𝑇</m:t>
                          </m:r>
                        </m:e>
                      </m:d>
                      <m:r>
                        <a:rPr lang="en-US" sz="3200" i="1">
                          <a:solidFill>
                            <a:srgbClr val="FF0000"/>
                          </a:solidFill>
                          <a:latin typeface="Cambria Math" panose="02040503050406030204" pitchFamily="18" charset="0"/>
                        </a:rPr>
                        <m:t>=</m:t>
                      </m:r>
                      <m:f>
                        <m:fPr>
                          <m:ctrlPr>
                            <a:rPr lang="en-US" sz="3200" i="1">
                              <a:solidFill>
                                <a:srgbClr val="FF0000"/>
                              </a:solidFill>
                              <a:latin typeface="Cambria Math" panose="02040503050406030204" pitchFamily="18" charset="0"/>
                            </a:rPr>
                          </m:ctrlPr>
                        </m:fPr>
                        <m:num>
                          <m:r>
                            <a:rPr lang="en-US" sz="3200" i="1">
                              <a:solidFill>
                                <a:srgbClr val="FF0000"/>
                              </a:solidFill>
                              <a:latin typeface="Cambria Math" panose="02040503050406030204" pitchFamily="18" charset="0"/>
                            </a:rPr>
                            <m:t>𝑘</m:t>
                          </m:r>
                        </m:num>
                        <m:den>
                          <m:rad>
                            <m:radPr>
                              <m:degHide m:val="on"/>
                              <m:ctrlPr>
                                <a:rPr lang="en-US" sz="3200" i="1">
                                  <a:solidFill>
                                    <a:srgbClr val="FF0000"/>
                                  </a:solidFill>
                                  <a:latin typeface="Cambria Math" panose="02040503050406030204" pitchFamily="18" charset="0"/>
                                </a:rPr>
                              </m:ctrlPr>
                            </m:radPr>
                            <m:deg/>
                            <m:e>
                              <m:r>
                                <a:rPr lang="en-US" sz="3200" i="1">
                                  <a:solidFill>
                                    <a:srgbClr val="FF0000"/>
                                  </a:solidFill>
                                  <a:latin typeface="Cambria Math" panose="02040503050406030204" pitchFamily="18" charset="0"/>
                                </a:rPr>
                                <m:t>𝑝</m:t>
                              </m:r>
                            </m:e>
                          </m:rad>
                          <m:r>
                            <a:rPr lang="en-US" sz="3200" i="1">
                              <a:solidFill>
                                <a:srgbClr val="FF0000"/>
                              </a:solidFill>
                              <a:latin typeface="Cambria Math" panose="02040503050406030204" pitchFamily="18" charset="0"/>
                              <a:ea typeface="Cambria Math" panose="02040503050406030204" pitchFamily="18" charset="0"/>
                            </a:rPr>
                            <m:t>∙</m:t>
                          </m:r>
                          <m:r>
                            <a:rPr lang="en-US" sz="3200" i="1">
                              <a:solidFill>
                                <a:srgbClr val="FF0000"/>
                              </a:solidFill>
                              <a:latin typeface="Cambria Math" panose="02040503050406030204" pitchFamily="18" charset="0"/>
                              <a:ea typeface="Cambria Math" panose="02040503050406030204" pitchFamily="18" charset="0"/>
                            </a:rPr>
                            <m:t>𝑅𝑇𝑇</m:t>
                          </m:r>
                        </m:den>
                      </m:f>
                      <m:r>
                        <m:rPr>
                          <m:nor/>
                        </m:rPr>
                        <a:rPr lang="en-US" sz="3200" dirty="0">
                          <a:solidFill>
                            <a:srgbClr val="FF0000"/>
                          </a:solidFill>
                        </a:rPr>
                        <m:t> </m:t>
                      </m:r>
                      <m:r>
                        <m:rPr>
                          <m:nor/>
                        </m:rPr>
                        <a:rPr lang="en-US" sz="2400" dirty="0">
                          <a:solidFill>
                            <a:srgbClr val="FF0000"/>
                          </a:solidFill>
                        </a:rPr>
                        <m:t>segments</m:t>
                      </m:r>
                      <m:r>
                        <m:rPr>
                          <m:nor/>
                        </m:rPr>
                        <a:rPr lang="en-US" sz="2400" dirty="0">
                          <a:solidFill>
                            <a:srgbClr val="FF0000"/>
                          </a:solidFill>
                        </a:rPr>
                        <m:t>/</m:t>
                      </m:r>
                      <m:r>
                        <m:rPr>
                          <m:nor/>
                        </m:rPr>
                        <a:rPr lang="en-US" sz="2400" dirty="0">
                          <a:solidFill>
                            <a:srgbClr val="FF0000"/>
                          </a:solidFill>
                        </a:rPr>
                        <m:t>sec</m:t>
                      </m:r>
                    </m:oMath>
                  </m:oMathPara>
                </a14:m>
                <a:endParaRPr lang="en-US" sz="3200" dirty="0">
                  <a:solidFill>
                    <a:srgbClr val="FF0000"/>
                  </a:solidFill>
                </a:endParaRPr>
              </a:p>
              <a:p>
                <a:endParaRPr lang="en-US" sz="3200" dirty="0"/>
              </a:p>
            </p:txBody>
          </p:sp>
        </mc:Choice>
        <mc:Fallback xmlns="">
          <p:sp>
            <p:nvSpPr>
              <p:cNvPr id="2" name="TextBox 1">
                <a:extLst>
                  <a:ext uri="{FF2B5EF4-FFF2-40B4-BE49-F238E27FC236}">
                    <a16:creationId xmlns:a16="http://schemas.microsoft.com/office/drawing/2014/main" id="{18600BCC-8DFE-0743-AF04-DD4433D1F989}"/>
                  </a:ext>
                </a:extLst>
              </p:cNvPr>
              <p:cNvSpPr txBox="1">
                <a:spLocks noRot="1" noChangeAspect="1" noMove="1" noResize="1" noEditPoints="1" noAdjustHandles="1" noChangeArrowheads="1" noChangeShapeType="1" noTextEdit="1"/>
              </p:cNvSpPr>
              <p:nvPr/>
            </p:nvSpPr>
            <p:spPr>
              <a:xfrm>
                <a:off x="2209800" y="1504950"/>
                <a:ext cx="5139612" cy="1540615"/>
              </a:xfrm>
              <a:prstGeom prst="rect">
                <a:avLst/>
              </a:prstGeom>
              <a:blipFill>
                <a:blip r:embed="rId3"/>
                <a:stretch>
                  <a:fillRect l="-739" t="-820" r="-7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46BA9E-05E9-7C49-8901-EEF787A700C1}"/>
              </a:ext>
            </a:extLst>
          </p:cNvPr>
          <p:cNvSpPr txBox="1"/>
          <p:nvPr/>
        </p:nvSpPr>
        <p:spPr>
          <a:xfrm>
            <a:off x="974079" y="3132947"/>
            <a:ext cx="7699544" cy="707886"/>
          </a:xfrm>
          <a:prstGeom prst="rect">
            <a:avLst/>
          </a:prstGeom>
          <a:solidFill>
            <a:schemeClr val="accent6">
              <a:lumMod val="20000"/>
              <a:lumOff val="80000"/>
            </a:schemeClr>
          </a:solidFill>
        </p:spPr>
        <p:txBody>
          <a:bodyPr wrap="none" rtlCol="0">
            <a:spAutoFit/>
          </a:bodyPr>
          <a:lstStyle/>
          <a:p>
            <a:pPr marL="233363" indent="-233363">
              <a:buFont typeface="Wingdings" pitchFamily="2" charset="2"/>
              <a:buChar char="§"/>
            </a:pPr>
            <a:r>
              <a:rPr lang="en-US" dirty="0">
                <a:solidFill>
                  <a:schemeClr val="accent2"/>
                </a:solidFill>
              </a:rPr>
              <a:t>If RTT doubles, throughput halves.</a:t>
            </a:r>
          </a:p>
          <a:p>
            <a:pPr marL="233363" indent="-233363">
              <a:buFont typeface="Wingdings" pitchFamily="2" charset="2"/>
              <a:buChar char="§"/>
            </a:pPr>
            <a:r>
              <a:rPr lang="en-US" dirty="0">
                <a:solidFill>
                  <a:schemeClr val="accent2"/>
                </a:solidFill>
              </a:rPr>
              <a:t>If packet drop rate increases from 1% to 4%, throughput halves.</a:t>
            </a:r>
          </a:p>
        </p:txBody>
      </p:sp>
    </p:spTree>
    <p:extLst>
      <p:ext uri="{BB962C8B-B14F-4D97-AF65-F5344CB8AC3E}">
        <p14:creationId xmlns:p14="http://schemas.microsoft.com/office/powerpoint/2010/main" val="116889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2240D2-F26E-294B-8A18-2A4645A4C609}"/>
              </a:ext>
            </a:extLst>
          </p:cNvPr>
          <p:cNvSpPr>
            <a:spLocks noGrp="1"/>
          </p:cNvSpPr>
          <p:nvPr>
            <p:ph type="ctrTitle"/>
          </p:nvPr>
        </p:nvSpPr>
        <p:spPr/>
        <p:txBody>
          <a:bodyPr>
            <a:normAutofit/>
          </a:bodyPr>
          <a:lstStyle/>
          <a:p>
            <a:r>
              <a:rPr lang="en-US" dirty="0">
                <a:solidFill>
                  <a:schemeClr val="tx1"/>
                </a:solidFill>
              </a:rPr>
              <a:t>One reason to care</a:t>
            </a:r>
            <a:r>
              <a:rPr lang="en-US" sz="4050" dirty="0">
                <a:solidFill>
                  <a:schemeClr val="tx1"/>
                </a:solidFill>
              </a:rPr>
              <a:t> </a:t>
            </a:r>
            <a:r>
              <a:rPr lang="en-US" dirty="0">
                <a:solidFill>
                  <a:schemeClr val="tx1"/>
                </a:solidFill>
              </a:rPr>
              <a:t>about buffer size</a:t>
            </a:r>
            <a:endParaRPr lang="en-US" sz="4050" dirty="0">
              <a:solidFill>
                <a:schemeClr val="tx1"/>
              </a:solidFill>
            </a:endParaRPr>
          </a:p>
        </p:txBody>
      </p:sp>
      <p:sp>
        <p:nvSpPr>
          <p:cNvPr id="6" name="Subtitle 5">
            <a:extLst>
              <a:ext uri="{FF2B5EF4-FFF2-40B4-BE49-F238E27FC236}">
                <a16:creationId xmlns:a16="http://schemas.microsoft.com/office/drawing/2014/main" id="{3B0275B8-CC3A-6D48-9A45-D980474B8088}"/>
              </a:ext>
            </a:extLst>
          </p:cNvPr>
          <p:cNvSpPr>
            <a:spLocks noGrp="1"/>
          </p:cNvSpPr>
          <p:nvPr>
            <p:ph type="subTitle" idx="1"/>
          </p:nvPr>
        </p:nvSpPr>
        <p:spPr>
          <a:xfrm>
            <a:off x="762000" y="2914650"/>
            <a:ext cx="7010400" cy="1314450"/>
          </a:xfrm>
        </p:spPr>
        <p:txBody>
          <a:bodyPr>
            <a:normAutofit/>
          </a:bodyPr>
          <a:lstStyle/>
          <a:p>
            <a:r>
              <a:rPr lang="en-US" sz="2100" dirty="0">
                <a:solidFill>
                  <a:schemeClr val="accent2"/>
                </a:solidFill>
              </a:rPr>
              <a:t>With on-chip buffers we can build </a:t>
            </a:r>
          </a:p>
          <a:p>
            <a:r>
              <a:rPr lang="en-US" sz="2100" dirty="0">
                <a:solidFill>
                  <a:schemeClr val="accent2"/>
                </a:solidFill>
              </a:rPr>
              <a:t>higher capacity switch ASICs</a:t>
            </a:r>
          </a:p>
        </p:txBody>
      </p:sp>
    </p:spTree>
    <p:extLst>
      <p:ext uri="{BB962C8B-B14F-4D97-AF65-F5344CB8AC3E}">
        <p14:creationId xmlns:p14="http://schemas.microsoft.com/office/powerpoint/2010/main" val="19167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5C3B-CC83-A04F-98B0-7F7FB2B4D11C}"/>
              </a:ext>
            </a:extLst>
          </p:cNvPr>
          <p:cNvSpPr>
            <a:spLocks noGrp="1"/>
          </p:cNvSpPr>
          <p:nvPr>
            <p:ph type="title"/>
          </p:nvPr>
        </p:nvSpPr>
        <p:spPr>
          <a:xfrm>
            <a:off x="628650" y="273844"/>
            <a:ext cx="8083514" cy="994172"/>
          </a:xfrm>
        </p:spPr>
        <p:txBody>
          <a:bodyPr/>
          <a:lstStyle/>
          <a:p>
            <a:r>
              <a:rPr lang="en-US" dirty="0"/>
              <a:t>Switch Chips are Limited by </a:t>
            </a:r>
            <a:br>
              <a:rPr lang="en-US" dirty="0"/>
            </a:br>
            <a:r>
              <a:rPr lang="en-US" dirty="0"/>
              <a:t>Serial I/O Capacity to the outside world</a:t>
            </a:r>
          </a:p>
        </p:txBody>
      </p:sp>
      <p:sp>
        <p:nvSpPr>
          <p:cNvPr id="36" name="Cube 35">
            <a:extLst>
              <a:ext uri="{FF2B5EF4-FFF2-40B4-BE49-F238E27FC236}">
                <a16:creationId xmlns:a16="http://schemas.microsoft.com/office/drawing/2014/main" id="{D3C7CF22-6E09-EB46-B437-EB5B59AE7322}"/>
              </a:ext>
            </a:extLst>
          </p:cNvPr>
          <p:cNvSpPr/>
          <p:nvPr/>
        </p:nvSpPr>
        <p:spPr>
          <a:xfrm>
            <a:off x="1594561" y="2438150"/>
            <a:ext cx="2233246" cy="624254"/>
          </a:xfrm>
          <a:prstGeom prst="cube">
            <a:avLst>
              <a:gd name="adj" fmla="val 8838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72" name="Straight Arrow Connector 71">
            <a:extLst>
              <a:ext uri="{FF2B5EF4-FFF2-40B4-BE49-F238E27FC236}">
                <a16:creationId xmlns:a16="http://schemas.microsoft.com/office/drawing/2014/main" id="{1D5A458E-EE25-AC4B-916E-148E6520C000}"/>
              </a:ext>
            </a:extLst>
          </p:cNvPr>
          <p:cNvCxnSpPr>
            <a:cxnSpLocks/>
          </p:cNvCxnSpPr>
          <p:nvPr/>
        </p:nvCxnSpPr>
        <p:spPr>
          <a:xfrm flipH="1">
            <a:off x="1195194"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1C7842B-E503-8143-8348-12FD94B4B589}"/>
              </a:ext>
            </a:extLst>
          </p:cNvPr>
          <p:cNvCxnSpPr>
            <a:cxnSpLocks/>
          </p:cNvCxnSpPr>
          <p:nvPr/>
        </p:nvCxnSpPr>
        <p:spPr>
          <a:xfrm flipH="1">
            <a:off x="1293212"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330431D-63DD-A240-B64A-FBD5AE6683E4}"/>
              </a:ext>
            </a:extLst>
          </p:cNvPr>
          <p:cNvCxnSpPr>
            <a:cxnSpLocks/>
          </p:cNvCxnSpPr>
          <p:nvPr/>
        </p:nvCxnSpPr>
        <p:spPr>
          <a:xfrm flipH="1">
            <a:off x="1391229"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2A0214-D3AE-AF41-B420-AB846E8EE070}"/>
              </a:ext>
            </a:extLst>
          </p:cNvPr>
          <p:cNvCxnSpPr>
            <a:cxnSpLocks/>
          </p:cNvCxnSpPr>
          <p:nvPr/>
        </p:nvCxnSpPr>
        <p:spPr>
          <a:xfrm flipH="1">
            <a:off x="1489247"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C5406AB-45FB-314B-A9FD-3B9EACD83FC5}"/>
              </a:ext>
            </a:extLst>
          </p:cNvPr>
          <p:cNvCxnSpPr>
            <a:cxnSpLocks/>
          </p:cNvCxnSpPr>
          <p:nvPr/>
        </p:nvCxnSpPr>
        <p:spPr>
          <a:xfrm flipH="1">
            <a:off x="1587264"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AEE1FC3-67F8-1543-BC1E-F84CB39F8D81}"/>
              </a:ext>
            </a:extLst>
          </p:cNvPr>
          <p:cNvCxnSpPr>
            <a:cxnSpLocks/>
          </p:cNvCxnSpPr>
          <p:nvPr/>
        </p:nvCxnSpPr>
        <p:spPr>
          <a:xfrm flipH="1">
            <a:off x="1685282"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F98D8C4-DC25-9B43-8D7F-F99A8208F4F6}"/>
              </a:ext>
            </a:extLst>
          </p:cNvPr>
          <p:cNvCxnSpPr>
            <a:cxnSpLocks/>
          </p:cNvCxnSpPr>
          <p:nvPr/>
        </p:nvCxnSpPr>
        <p:spPr>
          <a:xfrm flipH="1">
            <a:off x="1783299"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5EE43A1-4614-E04E-87A5-391FBABCB7C7}"/>
              </a:ext>
            </a:extLst>
          </p:cNvPr>
          <p:cNvCxnSpPr>
            <a:cxnSpLocks/>
          </p:cNvCxnSpPr>
          <p:nvPr/>
        </p:nvCxnSpPr>
        <p:spPr>
          <a:xfrm flipH="1">
            <a:off x="1881317"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B59EA91-261F-644D-922D-29074989C6C1}"/>
              </a:ext>
            </a:extLst>
          </p:cNvPr>
          <p:cNvCxnSpPr>
            <a:cxnSpLocks/>
          </p:cNvCxnSpPr>
          <p:nvPr/>
        </p:nvCxnSpPr>
        <p:spPr>
          <a:xfrm flipH="1">
            <a:off x="1979334"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DAC4B6A-A991-8D46-A382-48E13ABBCFD4}"/>
              </a:ext>
            </a:extLst>
          </p:cNvPr>
          <p:cNvCxnSpPr>
            <a:cxnSpLocks/>
          </p:cNvCxnSpPr>
          <p:nvPr/>
        </p:nvCxnSpPr>
        <p:spPr>
          <a:xfrm flipH="1">
            <a:off x="2077352"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B2B47B8-855C-C44E-A387-5C2F3365836C}"/>
              </a:ext>
            </a:extLst>
          </p:cNvPr>
          <p:cNvCxnSpPr>
            <a:cxnSpLocks/>
          </p:cNvCxnSpPr>
          <p:nvPr/>
        </p:nvCxnSpPr>
        <p:spPr>
          <a:xfrm flipH="1">
            <a:off x="2175369"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FF7C2D8-C85D-1E4E-836A-25B56E406F09}"/>
              </a:ext>
            </a:extLst>
          </p:cNvPr>
          <p:cNvCxnSpPr>
            <a:cxnSpLocks/>
          </p:cNvCxnSpPr>
          <p:nvPr/>
        </p:nvCxnSpPr>
        <p:spPr>
          <a:xfrm flipH="1">
            <a:off x="2273387"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F0B2D64-3AB5-2843-932E-3166C24918B8}"/>
              </a:ext>
            </a:extLst>
          </p:cNvPr>
          <p:cNvCxnSpPr>
            <a:cxnSpLocks/>
          </p:cNvCxnSpPr>
          <p:nvPr/>
        </p:nvCxnSpPr>
        <p:spPr>
          <a:xfrm flipH="1">
            <a:off x="2371404"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68BD5CF-A44D-D44D-90FC-DFC1331477D6}"/>
              </a:ext>
            </a:extLst>
          </p:cNvPr>
          <p:cNvCxnSpPr>
            <a:cxnSpLocks/>
          </p:cNvCxnSpPr>
          <p:nvPr/>
        </p:nvCxnSpPr>
        <p:spPr>
          <a:xfrm flipH="1">
            <a:off x="2469422"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F41F2BD-2435-C343-A7A7-FE3078EC4C10}"/>
              </a:ext>
            </a:extLst>
          </p:cNvPr>
          <p:cNvCxnSpPr>
            <a:cxnSpLocks/>
          </p:cNvCxnSpPr>
          <p:nvPr/>
        </p:nvCxnSpPr>
        <p:spPr>
          <a:xfrm flipH="1">
            <a:off x="2567439" y="3051860"/>
            <a:ext cx="550620" cy="587984"/>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B29F67-CFBE-494C-8D2D-8C7EF829619B}"/>
              </a:ext>
            </a:extLst>
          </p:cNvPr>
          <p:cNvSpPr txBox="1"/>
          <p:nvPr/>
        </p:nvSpPr>
        <p:spPr>
          <a:xfrm>
            <a:off x="1636850" y="2921372"/>
            <a:ext cx="232756" cy="196208"/>
          </a:xfrm>
          <a:prstGeom prst="rect">
            <a:avLst/>
          </a:prstGeom>
          <a:noFill/>
        </p:spPr>
        <p:txBody>
          <a:bodyPr wrap="none" rtlCol="0">
            <a:spAutoFit/>
          </a:bodyPr>
          <a:lstStyle/>
          <a:p>
            <a:r>
              <a:rPr lang="en-US" sz="675" i="1" dirty="0">
                <a:latin typeface="Cambria Math" panose="02040503050406030204" pitchFamily="18" charset="0"/>
                <a:ea typeface="Cambria Math" panose="02040503050406030204" pitchFamily="18" charset="0"/>
                <a:cs typeface="Times New Roman" panose="02020603050405020304" pitchFamily="18" charset="0"/>
              </a:rPr>
              <a:t>1</a:t>
            </a:r>
          </a:p>
        </p:txBody>
      </p:sp>
      <p:sp>
        <p:nvSpPr>
          <p:cNvPr id="89" name="TextBox 88">
            <a:extLst>
              <a:ext uri="{FF2B5EF4-FFF2-40B4-BE49-F238E27FC236}">
                <a16:creationId xmlns:a16="http://schemas.microsoft.com/office/drawing/2014/main" id="{253091BD-3249-F549-9AE2-5B5AFAD61E95}"/>
              </a:ext>
            </a:extLst>
          </p:cNvPr>
          <p:cNvSpPr txBox="1"/>
          <p:nvPr/>
        </p:nvSpPr>
        <p:spPr>
          <a:xfrm>
            <a:off x="1734827" y="2921372"/>
            <a:ext cx="232756" cy="196208"/>
          </a:xfrm>
          <a:prstGeom prst="rect">
            <a:avLst/>
          </a:prstGeom>
          <a:noFill/>
        </p:spPr>
        <p:txBody>
          <a:bodyPr wrap="none" rtlCol="0">
            <a:spAutoFit/>
          </a:bodyPr>
          <a:lstStyle/>
          <a:p>
            <a:r>
              <a:rPr lang="en-US" sz="675" i="1" dirty="0">
                <a:latin typeface="Cambria Math" panose="02040503050406030204" pitchFamily="18" charset="0"/>
                <a:ea typeface="Cambria Math" panose="02040503050406030204" pitchFamily="18" charset="0"/>
                <a:cs typeface="Times New Roman" panose="02020603050405020304" pitchFamily="18" charset="0"/>
              </a:rPr>
              <a:t>2</a:t>
            </a:r>
          </a:p>
        </p:txBody>
      </p:sp>
      <p:sp>
        <p:nvSpPr>
          <p:cNvPr id="90" name="TextBox 89">
            <a:extLst>
              <a:ext uri="{FF2B5EF4-FFF2-40B4-BE49-F238E27FC236}">
                <a16:creationId xmlns:a16="http://schemas.microsoft.com/office/drawing/2014/main" id="{869D55FE-D656-7A46-A81D-13F013D4BA0F}"/>
              </a:ext>
            </a:extLst>
          </p:cNvPr>
          <p:cNvSpPr txBox="1"/>
          <p:nvPr/>
        </p:nvSpPr>
        <p:spPr>
          <a:xfrm>
            <a:off x="1832804" y="2921372"/>
            <a:ext cx="232756" cy="196208"/>
          </a:xfrm>
          <a:prstGeom prst="rect">
            <a:avLst/>
          </a:prstGeom>
          <a:noFill/>
        </p:spPr>
        <p:txBody>
          <a:bodyPr wrap="none" rtlCol="0">
            <a:spAutoFit/>
          </a:bodyPr>
          <a:lstStyle/>
          <a:p>
            <a:r>
              <a:rPr lang="en-US" sz="675" i="1" dirty="0">
                <a:latin typeface="Cambria Math" panose="02040503050406030204" pitchFamily="18" charset="0"/>
                <a:ea typeface="Cambria Math" panose="02040503050406030204" pitchFamily="18" charset="0"/>
                <a:cs typeface="Times New Roman" panose="02020603050405020304" pitchFamily="18" charset="0"/>
              </a:rPr>
              <a:t>3</a:t>
            </a:r>
          </a:p>
        </p:txBody>
      </p:sp>
      <p:sp>
        <p:nvSpPr>
          <p:cNvPr id="102" name="TextBox 101">
            <a:extLst>
              <a:ext uri="{FF2B5EF4-FFF2-40B4-BE49-F238E27FC236}">
                <a16:creationId xmlns:a16="http://schemas.microsoft.com/office/drawing/2014/main" id="{E02DBB56-4F60-5849-946C-B8EEB8F07A6D}"/>
              </a:ext>
            </a:extLst>
          </p:cNvPr>
          <p:cNvSpPr txBox="1"/>
          <p:nvPr/>
        </p:nvSpPr>
        <p:spPr>
          <a:xfrm>
            <a:off x="3008533" y="2921372"/>
            <a:ext cx="243978" cy="196208"/>
          </a:xfrm>
          <a:prstGeom prst="rect">
            <a:avLst/>
          </a:prstGeom>
          <a:noFill/>
        </p:spPr>
        <p:txBody>
          <a:bodyPr wrap="none" rtlCol="0">
            <a:spAutoFit/>
          </a:bodyPr>
          <a:lstStyle/>
          <a:p>
            <a:r>
              <a:rPr lang="en-US" sz="675" i="1" dirty="0">
                <a:latin typeface="Cambria Math" panose="02040503050406030204" pitchFamily="18" charset="0"/>
                <a:ea typeface="Cambria Math" panose="02040503050406030204" pitchFamily="18" charset="0"/>
              </a:rPr>
              <a:t>N</a:t>
            </a:r>
          </a:p>
        </p:txBody>
      </p:sp>
      <p:sp>
        <p:nvSpPr>
          <p:cNvPr id="103" name="TextBox 102">
            <a:extLst>
              <a:ext uri="{FF2B5EF4-FFF2-40B4-BE49-F238E27FC236}">
                <a16:creationId xmlns:a16="http://schemas.microsoft.com/office/drawing/2014/main" id="{70ED7273-520F-0446-84EC-F3180B2992E9}"/>
              </a:ext>
            </a:extLst>
          </p:cNvPr>
          <p:cNvSpPr txBox="1"/>
          <p:nvPr/>
        </p:nvSpPr>
        <p:spPr>
          <a:xfrm>
            <a:off x="1950647"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04" name="TextBox 103">
            <a:extLst>
              <a:ext uri="{FF2B5EF4-FFF2-40B4-BE49-F238E27FC236}">
                <a16:creationId xmlns:a16="http://schemas.microsoft.com/office/drawing/2014/main" id="{2CC4FE76-7421-0F4A-A597-8F19BAE8F1F8}"/>
              </a:ext>
            </a:extLst>
          </p:cNvPr>
          <p:cNvSpPr txBox="1"/>
          <p:nvPr/>
        </p:nvSpPr>
        <p:spPr>
          <a:xfrm>
            <a:off x="2048697"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05" name="TextBox 104">
            <a:extLst>
              <a:ext uri="{FF2B5EF4-FFF2-40B4-BE49-F238E27FC236}">
                <a16:creationId xmlns:a16="http://schemas.microsoft.com/office/drawing/2014/main" id="{91305539-7191-724A-B8E0-9884C6258A7C}"/>
              </a:ext>
            </a:extLst>
          </p:cNvPr>
          <p:cNvSpPr txBox="1"/>
          <p:nvPr/>
        </p:nvSpPr>
        <p:spPr>
          <a:xfrm>
            <a:off x="2146747"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06" name="TextBox 105">
            <a:extLst>
              <a:ext uri="{FF2B5EF4-FFF2-40B4-BE49-F238E27FC236}">
                <a16:creationId xmlns:a16="http://schemas.microsoft.com/office/drawing/2014/main" id="{47CD523C-6BC0-BA48-8FA0-78C57D7A25FE}"/>
              </a:ext>
            </a:extLst>
          </p:cNvPr>
          <p:cNvSpPr txBox="1"/>
          <p:nvPr/>
        </p:nvSpPr>
        <p:spPr>
          <a:xfrm>
            <a:off x="2244796"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07" name="TextBox 106">
            <a:extLst>
              <a:ext uri="{FF2B5EF4-FFF2-40B4-BE49-F238E27FC236}">
                <a16:creationId xmlns:a16="http://schemas.microsoft.com/office/drawing/2014/main" id="{B048C7D0-B57C-7D47-8DF0-AA2078354D67}"/>
              </a:ext>
            </a:extLst>
          </p:cNvPr>
          <p:cNvSpPr txBox="1"/>
          <p:nvPr/>
        </p:nvSpPr>
        <p:spPr>
          <a:xfrm>
            <a:off x="2342846"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08" name="TextBox 107">
            <a:extLst>
              <a:ext uri="{FF2B5EF4-FFF2-40B4-BE49-F238E27FC236}">
                <a16:creationId xmlns:a16="http://schemas.microsoft.com/office/drawing/2014/main" id="{1C837981-F685-C647-BA4C-4E5556A57CA5}"/>
              </a:ext>
            </a:extLst>
          </p:cNvPr>
          <p:cNvSpPr txBox="1"/>
          <p:nvPr/>
        </p:nvSpPr>
        <p:spPr>
          <a:xfrm>
            <a:off x="2440896"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09" name="TextBox 108">
            <a:extLst>
              <a:ext uri="{FF2B5EF4-FFF2-40B4-BE49-F238E27FC236}">
                <a16:creationId xmlns:a16="http://schemas.microsoft.com/office/drawing/2014/main" id="{62F1DB3F-B15B-D64B-9334-E00B05AB3983}"/>
              </a:ext>
            </a:extLst>
          </p:cNvPr>
          <p:cNvSpPr txBox="1"/>
          <p:nvPr/>
        </p:nvSpPr>
        <p:spPr>
          <a:xfrm>
            <a:off x="2538946"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10" name="TextBox 109">
            <a:extLst>
              <a:ext uri="{FF2B5EF4-FFF2-40B4-BE49-F238E27FC236}">
                <a16:creationId xmlns:a16="http://schemas.microsoft.com/office/drawing/2014/main" id="{53EFBB72-72CF-EF4F-A196-BCAED4715209}"/>
              </a:ext>
            </a:extLst>
          </p:cNvPr>
          <p:cNvSpPr txBox="1"/>
          <p:nvPr/>
        </p:nvSpPr>
        <p:spPr>
          <a:xfrm>
            <a:off x="2636995"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11" name="TextBox 110">
            <a:extLst>
              <a:ext uri="{FF2B5EF4-FFF2-40B4-BE49-F238E27FC236}">
                <a16:creationId xmlns:a16="http://schemas.microsoft.com/office/drawing/2014/main" id="{F679A2E0-C47E-6943-A815-0D33AE1E6A5B}"/>
              </a:ext>
            </a:extLst>
          </p:cNvPr>
          <p:cNvSpPr txBox="1"/>
          <p:nvPr/>
        </p:nvSpPr>
        <p:spPr>
          <a:xfrm>
            <a:off x="2735045"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12" name="TextBox 111">
            <a:extLst>
              <a:ext uri="{FF2B5EF4-FFF2-40B4-BE49-F238E27FC236}">
                <a16:creationId xmlns:a16="http://schemas.microsoft.com/office/drawing/2014/main" id="{43BC2651-B1EE-9E49-9D77-462EAE86B0D4}"/>
              </a:ext>
            </a:extLst>
          </p:cNvPr>
          <p:cNvSpPr txBox="1"/>
          <p:nvPr/>
        </p:nvSpPr>
        <p:spPr>
          <a:xfrm>
            <a:off x="2833095"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13" name="TextBox 112">
            <a:extLst>
              <a:ext uri="{FF2B5EF4-FFF2-40B4-BE49-F238E27FC236}">
                <a16:creationId xmlns:a16="http://schemas.microsoft.com/office/drawing/2014/main" id="{0A00F245-0438-AA43-8E5D-3A2B6DF75B56}"/>
              </a:ext>
            </a:extLst>
          </p:cNvPr>
          <p:cNvSpPr txBox="1"/>
          <p:nvPr/>
        </p:nvSpPr>
        <p:spPr>
          <a:xfrm>
            <a:off x="2931147" y="2933745"/>
            <a:ext cx="202299" cy="196208"/>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cxnSp>
        <p:nvCxnSpPr>
          <p:cNvPr id="115" name="Straight Connector 114">
            <a:extLst>
              <a:ext uri="{FF2B5EF4-FFF2-40B4-BE49-F238E27FC236}">
                <a16:creationId xmlns:a16="http://schemas.microsoft.com/office/drawing/2014/main" id="{FF6C69F6-B1D5-414A-AFC5-610B1427CC9E}"/>
              </a:ext>
            </a:extLst>
          </p:cNvPr>
          <p:cNvCxnSpPr/>
          <p:nvPr/>
        </p:nvCxnSpPr>
        <p:spPr>
          <a:xfrm flipV="1">
            <a:off x="1348511" y="3402650"/>
            <a:ext cx="110870" cy="318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AE64621-58C6-F54B-A87F-7AE1D97AECF0}"/>
              </a:ext>
            </a:extLst>
          </p:cNvPr>
          <p:cNvSpPr txBox="1"/>
          <p:nvPr/>
        </p:nvSpPr>
        <p:spPr>
          <a:xfrm>
            <a:off x="1241711" y="3263108"/>
            <a:ext cx="256802" cy="230832"/>
          </a:xfrm>
          <a:prstGeom prst="rect">
            <a:avLst/>
          </a:prstGeom>
          <a:noFill/>
        </p:spPr>
        <p:txBody>
          <a:bodyPr wrap="none" rtlCol="0">
            <a:spAutoFit/>
          </a:bodyPr>
          <a:lstStyle/>
          <a:p>
            <a:r>
              <a:rPr lang="en-US" sz="900" i="1" dirty="0">
                <a:latin typeface="Cambria Math" panose="02040503050406030204" pitchFamily="18" charset="0"/>
                <a:ea typeface="Cambria Math" panose="02040503050406030204" pitchFamily="18" charset="0"/>
              </a:rPr>
              <a:t>R</a:t>
            </a:r>
          </a:p>
        </p:txBody>
      </p:sp>
      <p:grpSp>
        <p:nvGrpSpPr>
          <p:cNvPr id="185" name="Group 184">
            <a:extLst>
              <a:ext uri="{FF2B5EF4-FFF2-40B4-BE49-F238E27FC236}">
                <a16:creationId xmlns:a16="http://schemas.microsoft.com/office/drawing/2014/main" id="{253D61D3-166B-5D4A-A599-2C4F164B9CA5}"/>
              </a:ext>
            </a:extLst>
          </p:cNvPr>
          <p:cNvGrpSpPr/>
          <p:nvPr/>
        </p:nvGrpSpPr>
        <p:grpSpPr>
          <a:xfrm>
            <a:off x="1195194" y="3672973"/>
            <a:ext cx="1380810" cy="308335"/>
            <a:chOff x="1593592" y="4897298"/>
            <a:chExt cx="1841080" cy="411113"/>
          </a:xfrm>
        </p:grpSpPr>
        <p:sp>
          <p:nvSpPr>
            <p:cNvPr id="117" name="Right Brace 116">
              <a:extLst>
                <a:ext uri="{FF2B5EF4-FFF2-40B4-BE49-F238E27FC236}">
                  <a16:creationId xmlns:a16="http://schemas.microsoft.com/office/drawing/2014/main" id="{D7344F4A-405D-0F40-AD2D-F006D39FE9B7}"/>
                </a:ext>
              </a:extLst>
            </p:cNvPr>
            <p:cNvSpPr/>
            <p:nvPr/>
          </p:nvSpPr>
          <p:spPr>
            <a:xfrm rot="5400000">
              <a:off x="2456245" y="4034645"/>
              <a:ext cx="115773" cy="1841080"/>
            </a:xfrm>
            <a:prstGeom prst="rightBrace">
              <a:avLst>
                <a:gd name="adj1" fmla="val 30807"/>
                <a:gd name="adj2" fmla="val 5262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A87D610-B218-6D40-809D-4C719BC003D4}"/>
                    </a:ext>
                  </a:extLst>
                </p:cNvPr>
                <p:cNvSpPr txBox="1"/>
                <p:nvPr/>
              </p:nvSpPr>
              <p:spPr>
                <a:xfrm>
                  <a:off x="1964559" y="5000635"/>
                  <a:ext cx="1103636" cy="307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Cambria Math" panose="02040503050406030204" pitchFamily="18" charset="0"/>
                          </a:rPr>
                          <m:t>𝐶</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𝑁</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𝑅</m:t>
                        </m:r>
                      </m:oMath>
                    </m:oMathPara>
                  </a14:m>
                  <a:endParaRPr lang="en-US" sz="1500" dirty="0">
                    <a:latin typeface="Cambria Math" panose="02040503050406030204" pitchFamily="18" charset="0"/>
                    <a:ea typeface="Cambria Math" panose="02040503050406030204" pitchFamily="18" charset="0"/>
                  </a:endParaRPr>
                </a:p>
              </p:txBody>
            </p:sp>
          </mc:Choice>
          <mc:Fallback xmlns="">
            <p:sp>
              <p:nvSpPr>
                <p:cNvPr id="119" name="TextBox 118">
                  <a:extLst>
                    <a:ext uri="{FF2B5EF4-FFF2-40B4-BE49-F238E27FC236}">
                      <a16:creationId xmlns:a16="http://schemas.microsoft.com/office/drawing/2014/main" id="{AA87D610-B218-6D40-809D-4C719BC003D4}"/>
                    </a:ext>
                  </a:extLst>
                </p:cNvPr>
                <p:cNvSpPr txBox="1">
                  <a:spLocks noRot="1" noChangeAspect="1" noMove="1" noResize="1" noEditPoints="1" noAdjustHandles="1" noChangeArrowheads="1" noChangeShapeType="1" noTextEdit="1"/>
                </p:cNvSpPr>
                <p:nvPr/>
              </p:nvSpPr>
              <p:spPr>
                <a:xfrm>
                  <a:off x="1964559" y="5000635"/>
                  <a:ext cx="1103636" cy="307776"/>
                </a:xfrm>
                <a:prstGeom prst="rect">
                  <a:avLst/>
                </a:prstGeom>
                <a:blipFill>
                  <a:blip r:embed="rId2"/>
                  <a:stretch>
                    <a:fillRect l="-4545" r="-3030" b="-5263"/>
                  </a:stretch>
                </a:blipFill>
              </p:spPr>
              <p:txBody>
                <a:bodyPr/>
                <a:lstStyle/>
                <a:p>
                  <a:r>
                    <a:rPr lang="en-US">
                      <a:noFill/>
                    </a:rPr>
                    <a:t> </a:t>
                  </a:r>
                </a:p>
              </p:txBody>
            </p:sp>
          </mc:Fallback>
        </mc:AlternateContent>
      </p:grpSp>
      <p:sp>
        <p:nvSpPr>
          <p:cNvPr id="120" name="TextBox 119">
            <a:extLst>
              <a:ext uri="{FF2B5EF4-FFF2-40B4-BE49-F238E27FC236}">
                <a16:creationId xmlns:a16="http://schemas.microsoft.com/office/drawing/2014/main" id="{34ED08F2-D165-6240-A39F-CBFDDF7F866E}"/>
              </a:ext>
            </a:extLst>
          </p:cNvPr>
          <p:cNvSpPr txBox="1"/>
          <p:nvPr/>
        </p:nvSpPr>
        <p:spPr>
          <a:xfrm>
            <a:off x="628650" y="4017473"/>
            <a:ext cx="2826158" cy="323165"/>
          </a:xfrm>
          <a:prstGeom prst="rect">
            <a:avLst/>
          </a:prstGeom>
          <a:noFill/>
        </p:spPr>
        <p:txBody>
          <a:bodyPr wrap="none" rtlCol="0">
            <a:spAutoFit/>
          </a:bodyPr>
          <a:lstStyle/>
          <a:p>
            <a:r>
              <a:rPr lang="en-US" sz="1500" dirty="0">
                <a:solidFill>
                  <a:schemeClr val="bg1">
                    <a:lumMod val="50000"/>
                  </a:schemeClr>
                </a:solidFill>
              </a:rPr>
              <a:t>e.g. 12.8 Tb/s = 128 x 100Gb/s</a:t>
            </a:r>
          </a:p>
        </p:txBody>
      </p:sp>
      <p:grpSp>
        <p:nvGrpSpPr>
          <p:cNvPr id="186" name="Group 185">
            <a:extLst>
              <a:ext uri="{FF2B5EF4-FFF2-40B4-BE49-F238E27FC236}">
                <a16:creationId xmlns:a16="http://schemas.microsoft.com/office/drawing/2014/main" id="{5F3357FA-1E41-E441-A3DB-81CDE75ED799}"/>
              </a:ext>
            </a:extLst>
          </p:cNvPr>
          <p:cNvGrpSpPr/>
          <p:nvPr/>
        </p:nvGrpSpPr>
        <p:grpSpPr>
          <a:xfrm>
            <a:off x="5141834" y="3717439"/>
            <a:ext cx="859787" cy="508196"/>
            <a:chOff x="6855780" y="4956587"/>
            <a:chExt cx="1146383" cy="677594"/>
          </a:xfrm>
        </p:grpSpPr>
        <p:sp>
          <p:nvSpPr>
            <p:cNvPr id="155" name="Right Brace 154">
              <a:extLst>
                <a:ext uri="{FF2B5EF4-FFF2-40B4-BE49-F238E27FC236}">
                  <a16:creationId xmlns:a16="http://schemas.microsoft.com/office/drawing/2014/main" id="{5F6C883F-DE42-E04B-BC91-5BDF4E6D7FD3}"/>
                </a:ext>
              </a:extLst>
            </p:cNvPr>
            <p:cNvSpPr/>
            <p:nvPr/>
          </p:nvSpPr>
          <p:spPr>
            <a:xfrm rot="5400000">
              <a:off x="7383998" y="4557059"/>
              <a:ext cx="115773" cy="914830"/>
            </a:xfrm>
            <a:prstGeom prst="rightBrace">
              <a:avLst>
                <a:gd name="adj1" fmla="val 30807"/>
                <a:gd name="adj2" fmla="val 5262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232894E0-0E83-3C4E-8E3B-D4E15063BB45}"/>
                    </a:ext>
                  </a:extLst>
                </p:cNvPr>
                <p:cNvSpPr txBox="1"/>
                <p:nvPr/>
              </p:nvSpPr>
              <p:spPr>
                <a:xfrm>
                  <a:off x="6855780" y="5059922"/>
                  <a:ext cx="1146383" cy="574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Cambria Math" panose="02040503050406030204" pitchFamily="18" charset="0"/>
                          </a:rPr>
                          <m:t>𝐶</m:t>
                        </m:r>
                        <m:r>
                          <a:rPr lang="en-US" sz="1500" i="1">
                            <a:latin typeface="Cambria Math" panose="02040503050406030204" pitchFamily="18" charset="0"/>
                            <a:ea typeface="Cambria Math" panose="02040503050406030204" pitchFamily="18" charset="0"/>
                          </a:rPr>
                          <m:t>=</m:t>
                        </m:r>
                        <m:f>
                          <m:fPr>
                            <m:ctrlPr>
                              <a:rPr lang="en-US" sz="1500" i="1">
                                <a:latin typeface="Cambria Math" panose="02040503050406030204" pitchFamily="18" charset="0"/>
                                <a:ea typeface="Cambria Math" panose="02040503050406030204" pitchFamily="18" charset="0"/>
                              </a:rPr>
                            </m:ctrlPr>
                          </m:fPr>
                          <m:num>
                            <m:r>
                              <a:rPr lang="en-US" sz="1500" i="1">
                                <a:latin typeface="Cambria Math" panose="02040503050406030204" pitchFamily="18" charset="0"/>
                                <a:ea typeface="Cambria Math" panose="02040503050406030204" pitchFamily="18" charset="0"/>
                              </a:rPr>
                              <m:t>𝑁</m:t>
                            </m:r>
                          </m:num>
                          <m:den>
                            <m:r>
                              <a:rPr lang="en-US" sz="1500" i="1">
                                <a:latin typeface="Cambria Math" panose="02040503050406030204" pitchFamily="18" charset="0"/>
                                <a:ea typeface="Cambria Math" panose="02040503050406030204" pitchFamily="18" charset="0"/>
                              </a:rPr>
                              <m:t>2</m:t>
                            </m:r>
                          </m:den>
                        </m:f>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𝑅</m:t>
                        </m:r>
                      </m:oMath>
                    </m:oMathPara>
                  </a14:m>
                  <a:endParaRPr lang="en-US" sz="1500" dirty="0">
                    <a:latin typeface="Cambria Math" panose="02040503050406030204" pitchFamily="18" charset="0"/>
                    <a:ea typeface="Cambria Math" panose="02040503050406030204" pitchFamily="18" charset="0"/>
                  </a:endParaRPr>
                </a:p>
              </p:txBody>
            </p:sp>
          </mc:Choice>
          <mc:Fallback xmlns="">
            <p:sp>
              <p:nvSpPr>
                <p:cNvPr id="156" name="TextBox 155">
                  <a:extLst>
                    <a:ext uri="{FF2B5EF4-FFF2-40B4-BE49-F238E27FC236}">
                      <a16:creationId xmlns:a16="http://schemas.microsoft.com/office/drawing/2014/main" id="{232894E0-0E83-3C4E-8E3B-D4E15063BB45}"/>
                    </a:ext>
                  </a:extLst>
                </p:cNvPr>
                <p:cNvSpPr txBox="1">
                  <a:spLocks noRot="1" noChangeAspect="1" noMove="1" noResize="1" noEditPoints="1" noAdjustHandles="1" noChangeArrowheads="1" noChangeShapeType="1" noTextEdit="1"/>
                </p:cNvSpPr>
                <p:nvPr/>
              </p:nvSpPr>
              <p:spPr>
                <a:xfrm>
                  <a:off x="6855780" y="5059922"/>
                  <a:ext cx="1146383" cy="574259"/>
                </a:xfrm>
                <a:prstGeom prst="rect">
                  <a:avLst/>
                </a:prstGeom>
                <a:blipFill>
                  <a:blip r:embed="rId3"/>
                  <a:stretch>
                    <a:fillRect l="-4348" r="-2899" b="-114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5506C58B-B6A8-4449-BE45-F007A5B28615}"/>
                  </a:ext>
                </a:extLst>
              </p:cNvPr>
              <p:cNvSpPr txBox="1"/>
              <p:nvPr/>
            </p:nvSpPr>
            <p:spPr>
              <a:xfrm>
                <a:off x="7600497" y="2318581"/>
                <a:ext cx="484813" cy="4306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500" i="1">
                              <a:latin typeface="Cambria Math" panose="02040503050406030204" pitchFamily="18" charset="0"/>
                              <a:ea typeface="Cambria Math" panose="02040503050406030204" pitchFamily="18" charset="0"/>
                            </a:rPr>
                          </m:ctrlPr>
                        </m:fPr>
                        <m:num>
                          <m:r>
                            <a:rPr lang="en-US" sz="1500" i="1">
                              <a:latin typeface="Cambria Math" panose="02040503050406030204" pitchFamily="18" charset="0"/>
                              <a:ea typeface="Cambria Math" panose="02040503050406030204" pitchFamily="18" charset="0"/>
                            </a:rPr>
                            <m:t>𝑁</m:t>
                          </m:r>
                        </m:num>
                        <m:den>
                          <m:r>
                            <a:rPr lang="en-US" sz="1500" i="1">
                              <a:latin typeface="Cambria Math" panose="02040503050406030204" pitchFamily="18" charset="0"/>
                              <a:ea typeface="Cambria Math" panose="02040503050406030204" pitchFamily="18" charset="0"/>
                            </a:rPr>
                            <m:t>2</m:t>
                          </m:r>
                        </m:den>
                      </m:f>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𝑅</m:t>
                      </m:r>
                    </m:oMath>
                  </m:oMathPara>
                </a14:m>
                <a:endParaRPr lang="en-US" sz="1500" dirty="0">
                  <a:latin typeface="Cambria Math" panose="02040503050406030204" pitchFamily="18" charset="0"/>
                  <a:ea typeface="Cambria Math" panose="02040503050406030204" pitchFamily="18" charset="0"/>
                </a:endParaRPr>
              </a:p>
            </p:txBody>
          </p:sp>
        </mc:Choice>
        <mc:Fallback xmlns="">
          <p:sp>
            <p:nvSpPr>
              <p:cNvPr id="178" name="TextBox 177">
                <a:extLst>
                  <a:ext uri="{FF2B5EF4-FFF2-40B4-BE49-F238E27FC236}">
                    <a16:creationId xmlns:a16="http://schemas.microsoft.com/office/drawing/2014/main" id="{5506C58B-B6A8-4449-BE45-F007A5B28615}"/>
                  </a:ext>
                </a:extLst>
              </p:cNvPr>
              <p:cNvSpPr txBox="1">
                <a:spLocks noRot="1" noChangeAspect="1" noMove="1" noResize="1" noEditPoints="1" noAdjustHandles="1" noChangeArrowheads="1" noChangeShapeType="1" noTextEdit="1"/>
              </p:cNvSpPr>
              <p:nvPr/>
            </p:nvSpPr>
            <p:spPr>
              <a:xfrm>
                <a:off x="7600497" y="2318581"/>
                <a:ext cx="484813" cy="430695"/>
              </a:xfrm>
              <a:prstGeom prst="rect">
                <a:avLst/>
              </a:prstGeom>
              <a:blipFill>
                <a:blip r:embed="rId4"/>
                <a:stretch>
                  <a:fillRect l="-5000" r="-5000" b="-14706"/>
                </a:stretch>
              </a:blipFill>
            </p:spPr>
            <p:txBody>
              <a:bodyPr/>
              <a:lstStyle/>
              <a:p>
                <a:r>
                  <a:rPr lang="en-US">
                    <a:noFill/>
                  </a:rPr>
                  <a:t> </a:t>
                </a:r>
              </a:p>
            </p:txBody>
          </p:sp>
        </mc:Fallback>
      </mc:AlternateContent>
      <p:sp>
        <p:nvSpPr>
          <p:cNvPr id="180" name="TextBox 179">
            <a:extLst>
              <a:ext uri="{FF2B5EF4-FFF2-40B4-BE49-F238E27FC236}">
                <a16:creationId xmlns:a16="http://schemas.microsoft.com/office/drawing/2014/main" id="{4A2463A8-C595-224E-9CFB-B871EB368263}"/>
              </a:ext>
            </a:extLst>
          </p:cNvPr>
          <p:cNvSpPr txBox="1"/>
          <p:nvPr/>
        </p:nvSpPr>
        <p:spPr>
          <a:xfrm>
            <a:off x="1867108" y="1697250"/>
            <a:ext cx="2364045" cy="784830"/>
          </a:xfrm>
          <a:prstGeom prst="rect">
            <a:avLst/>
          </a:prstGeom>
          <a:noFill/>
        </p:spPr>
        <p:txBody>
          <a:bodyPr wrap="none" rtlCol="0">
            <a:spAutoFit/>
          </a:bodyPr>
          <a:lstStyle/>
          <a:p>
            <a:pPr algn="ctr"/>
            <a:r>
              <a:rPr lang="en-US" sz="1500" b="1" dirty="0"/>
              <a:t>Single chip switch ASIC</a:t>
            </a:r>
          </a:p>
          <a:p>
            <a:pPr algn="ctr"/>
            <a:r>
              <a:rPr lang="en-US" sz="1500" dirty="0"/>
              <a:t>Small on-chip buffering</a:t>
            </a:r>
          </a:p>
          <a:p>
            <a:pPr algn="ctr"/>
            <a:r>
              <a:rPr lang="en-US" sz="1500" dirty="0">
                <a:solidFill>
                  <a:schemeClr val="bg1">
                    <a:lumMod val="50000"/>
                  </a:schemeClr>
                </a:solidFill>
              </a:rPr>
              <a:t>e.g. 64 Mbytes</a:t>
            </a:r>
          </a:p>
        </p:txBody>
      </p:sp>
      <p:grpSp>
        <p:nvGrpSpPr>
          <p:cNvPr id="188" name="Group 187">
            <a:extLst>
              <a:ext uri="{FF2B5EF4-FFF2-40B4-BE49-F238E27FC236}">
                <a16:creationId xmlns:a16="http://schemas.microsoft.com/office/drawing/2014/main" id="{3E1698A1-62CA-AA4D-A067-147771870F80}"/>
              </a:ext>
            </a:extLst>
          </p:cNvPr>
          <p:cNvGrpSpPr/>
          <p:nvPr/>
        </p:nvGrpSpPr>
        <p:grpSpPr>
          <a:xfrm>
            <a:off x="5115818" y="1697250"/>
            <a:ext cx="3596346" cy="1987059"/>
            <a:chOff x="6821091" y="2263000"/>
            <a:chExt cx="4795128" cy="2649412"/>
          </a:xfrm>
        </p:grpSpPr>
        <p:sp>
          <p:nvSpPr>
            <p:cNvPr id="121" name="Cube 120">
              <a:extLst>
                <a:ext uri="{FF2B5EF4-FFF2-40B4-BE49-F238E27FC236}">
                  <a16:creationId xmlns:a16="http://schemas.microsoft.com/office/drawing/2014/main" id="{5CACC3F4-4A15-0B40-90BD-D08EC87FF8FC}"/>
                </a:ext>
              </a:extLst>
            </p:cNvPr>
            <p:cNvSpPr/>
            <p:nvPr/>
          </p:nvSpPr>
          <p:spPr>
            <a:xfrm>
              <a:off x="7049963" y="3310154"/>
              <a:ext cx="2977661" cy="832338"/>
            </a:xfrm>
            <a:prstGeom prst="cube">
              <a:avLst>
                <a:gd name="adj" fmla="val 8838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23" name="Straight Arrow Connector 122">
              <a:extLst>
                <a:ext uri="{FF2B5EF4-FFF2-40B4-BE49-F238E27FC236}">
                  <a16:creationId xmlns:a16="http://schemas.microsoft.com/office/drawing/2014/main" id="{14ADD6A1-CBBF-3041-8F16-2277B82EC261}"/>
                </a:ext>
              </a:extLst>
            </p:cNvPr>
            <p:cNvCxnSpPr>
              <a:cxnSpLocks/>
            </p:cNvCxnSpPr>
            <p:nvPr/>
          </p:nvCxnSpPr>
          <p:spPr>
            <a:xfrm flipH="1">
              <a:off x="6984470" y="4128433"/>
              <a:ext cx="734160" cy="783979"/>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D90125E-0D88-534A-BA4C-0BBD880FDD5F}"/>
                </a:ext>
              </a:extLst>
            </p:cNvPr>
            <p:cNvCxnSpPr>
              <a:cxnSpLocks/>
            </p:cNvCxnSpPr>
            <p:nvPr/>
          </p:nvCxnSpPr>
          <p:spPr>
            <a:xfrm flipH="1">
              <a:off x="7115160" y="4128433"/>
              <a:ext cx="734160" cy="783979"/>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6205F80-5BA9-6544-A7DB-D4E486B845E6}"/>
                </a:ext>
              </a:extLst>
            </p:cNvPr>
            <p:cNvCxnSpPr>
              <a:cxnSpLocks/>
            </p:cNvCxnSpPr>
            <p:nvPr/>
          </p:nvCxnSpPr>
          <p:spPr>
            <a:xfrm flipH="1">
              <a:off x="7245850" y="4128433"/>
              <a:ext cx="734160" cy="783979"/>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0330CAE-A2A9-E341-B9ED-1FD440950A9B}"/>
                </a:ext>
              </a:extLst>
            </p:cNvPr>
            <p:cNvCxnSpPr>
              <a:cxnSpLocks/>
            </p:cNvCxnSpPr>
            <p:nvPr/>
          </p:nvCxnSpPr>
          <p:spPr>
            <a:xfrm flipH="1">
              <a:off x="7376540" y="4128433"/>
              <a:ext cx="734160" cy="783979"/>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12AC5C8-558B-584C-8550-03948BE2B018}"/>
                </a:ext>
              </a:extLst>
            </p:cNvPr>
            <p:cNvCxnSpPr>
              <a:cxnSpLocks/>
            </p:cNvCxnSpPr>
            <p:nvPr/>
          </p:nvCxnSpPr>
          <p:spPr>
            <a:xfrm flipH="1">
              <a:off x="7507230" y="4128433"/>
              <a:ext cx="734160" cy="783979"/>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AD63CCE-6BE2-3C46-80A5-9EF87DA068E9}"/>
                </a:ext>
              </a:extLst>
            </p:cNvPr>
            <p:cNvCxnSpPr>
              <a:cxnSpLocks/>
            </p:cNvCxnSpPr>
            <p:nvPr/>
          </p:nvCxnSpPr>
          <p:spPr>
            <a:xfrm flipH="1">
              <a:off x="7637920" y="4128433"/>
              <a:ext cx="734160" cy="783979"/>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967506B-66BE-F042-81DB-842B858DAA30}"/>
                </a:ext>
              </a:extLst>
            </p:cNvPr>
            <p:cNvCxnSpPr>
              <a:cxnSpLocks/>
            </p:cNvCxnSpPr>
            <p:nvPr/>
          </p:nvCxnSpPr>
          <p:spPr>
            <a:xfrm flipH="1">
              <a:off x="7768610" y="4128433"/>
              <a:ext cx="734160" cy="783979"/>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D0E88BC-655E-E74D-886A-158B397DA527}"/>
                </a:ext>
              </a:extLst>
            </p:cNvPr>
            <p:cNvCxnSpPr>
              <a:cxnSpLocks/>
            </p:cNvCxnSpPr>
            <p:nvPr/>
          </p:nvCxnSpPr>
          <p:spPr>
            <a:xfrm flipH="1">
              <a:off x="7899300" y="4128433"/>
              <a:ext cx="734160" cy="783979"/>
            </a:xfrm>
            <a:prstGeom prst="straightConnector1">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FA4B2B6-244A-494D-97C4-60449282F234}"/>
                </a:ext>
              </a:extLst>
            </p:cNvPr>
            <p:cNvSpPr txBox="1"/>
            <p:nvPr/>
          </p:nvSpPr>
          <p:spPr>
            <a:xfrm>
              <a:off x="7573345" y="3954451"/>
              <a:ext cx="310341" cy="261611"/>
            </a:xfrm>
            <a:prstGeom prst="rect">
              <a:avLst/>
            </a:prstGeom>
            <a:noFill/>
          </p:spPr>
          <p:txBody>
            <a:bodyPr wrap="none" rtlCol="0">
              <a:spAutoFit/>
            </a:bodyPr>
            <a:lstStyle/>
            <a:p>
              <a:r>
                <a:rPr lang="en-US" sz="675" i="1" dirty="0">
                  <a:latin typeface="Cambria Math" panose="02040503050406030204" pitchFamily="18" charset="0"/>
                  <a:ea typeface="Cambria Math" panose="02040503050406030204" pitchFamily="18" charset="0"/>
                  <a:cs typeface="Times New Roman" panose="02020603050405020304" pitchFamily="18" charset="0"/>
                </a:rPr>
                <a:t>1</a:t>
              </a:r>
            </a:p>
          </p:txBody>
        </p:sp>
        <p:sp>
          <p:nvSpPr>
            <p:cNvPr id="139" name="TextBox 138">
              <a:extLst>
                <a:ext uri="{FF2B5EF4-FFF2-40B4-BE49-F238E27FC236}">
                  <a16:creationId xmlns:a16="http://schemas.microsoft.com/office/drawing/2014/main" id="{09CDEB72-A559-1040-B170-01B8C6AF8842}"/>
                </a:ext>
              </a:extLst>
            </p:cNvPr>
            <p:cNvSpPr txBox="1"/>
            <p:nvPr/>
          </p:nvSpPr>
          <p:spPr>
            <a:xfrm>
              <a:off x="7703981" y="3954451"/>
              <a:ext cx="310341" cy="261611"/>
            </a:xfrm>
            <a:prstGeom prst="rect">
              <a:avLst/>
            </a:prstGeom>
            <a:noFill/>
          </p:spPr>
          <p:txBody>
            <a:bodyPr wrap="none" rtlCol="0">
              <a:spAutoFit/>
            </a:bodyPr>
            <a:lstStyle/>
            <a:p>
              <a:r>
                <a:rPr lang="en-US" sz="675" i="1" dirty="0">
                  <a:latin typeface="Cambria Math" panose="02040503050406030204" pitchFamily="18" charset="0"/>
                  <a:ea typeface="Cambria Math" panose="02040503050406030204" pitchFamily="18" charset="0"/>
                  <a:cs typeface="Times New Roman" panose="02020603050405020304" pitchFamily="18" charset="0"/>
                </a:rPr>
                <a:t>2</a:t>
              </a:r>
            </a:p>
          </p:txBody>
        </p:sp>
        <p:sp>
          <p:nvSpPr>
            <p:cNvPr id="140" name="TextBox 139">
              <a:extLst>
                <a:ext uri="{FF2B5EF4-FFF2-40B4-BE49-F238E27FC236}">
                  <a16:creationId xmlns:a16="http://schemas.microsoft.com/office/drawing/2014/main" id="{03C32173-A534-1C49-9105-EDEEC96CFFC2}"/>
                </a:ext>
              </a:extLst>
            </p:cNvPr>
            <p:cNvSpPr txBox="1"/>
            <p:nvPr/>
          </p:nvSpPr>
          <p:spPr>
            <a:xfrm>
              <a:off x="7834617" y="3954451"/>
              <a:ext cx="310341" cy="261611"/>
            </a:xfrm>
            <a:prstGeom prst="rect">
              <a:avLst/>
            </a:prstGeom>
            <a:noFill/>
          </p:spPr>
          <p:txBody>
            <a:bodyPr wrap="none" rtlCol="0">
              <a:spAutoFit/>
            </a:bodyPr>
            <a:lstStyle/>
            <a:p>
              <a:r>
                <a:rPr lang="en-US" sz="675" i="1" dirty="0">
                  <a:latin typeface="Cambria Math" panose="02040503050406030204" pitchFamily="18" charset="0"/>
                  <a:ea typeface="Cambria Math" panose="02040503050406030204" pitchFamily="18" charset="0"/>
                  <a:cs typeface="Times New Roman" panose="02020603050405020304" pitchFamily="18" charset="0"/>
                </a:rPr>
                <a:t>3</a:t>
              </a:r>
            </a:p>
          </p:txBody>
        </p:sp>
        <p:sp>
          <p:nvSpPr>
            <p:cNvPr id="141" name="TextBox 140">
              <a:extLst>
                <a:ext uri="{FF2B5EF4-FFF2-40B4-BE49-F238E27FC236}">
                  <a16:creationId xmlns:a16="http://schemas.microsoft.com/office/drawing/2014/main" id="{987148D9-6857-0C46-84A4-6D291BB45188}"/>
                </a:ext>
              </a:extLst>
            </p:cNvPr>
            <p:cNvSpPr txBox="1"/>
            <p:nvPr/>
          </p:nvSpPr>
          <p:spPr>
            <a:xfrm>
              <a:off x="8478550" y="3965627"/>
              <a:ext cx="444995" cy="261611"/>
            </a:xfrm>
            <a:prstGeom prst="rect">
              <a:avLst/>
            </a:prstGeom>
            <a:noFill/>
          </p:spPr>
          <p:txBody>
            <a:bodyPr wrap="none" rtlCol="0">
              <a:spAutoFit/>
            </a:bodyPr>
            <a:lstStyle/>
            <a:p>
              <a:r>
                <a:rPr lang="en-US" sz="675" i="1" dirty="0">
                  <a:latin typeface="Cambria Math" panose="02040503050406030204" pitchFamily="18" charset="0"/>
                  <a:ea typeface="Cambria Math" panose="02040503050406030204" pitchFamily="18" charset="0"/>
                </a:rPr>
                <a:t>N/2</a:t>
              </a:r>
            </a:p>
          </p:txBody>
        </p:sp>
        <p:sp>
          <p:nvSpPr>
            <p:cNvPr id="142" name="TextBox 141">
              <a:extLst>
                <a:ext uri="{FF2B5EF4-FFF2-40B4-BE49-F238E27FC236}">
                  <a16:creationId xmlns:a16="http://schemas.microsoft.com/office/drawing/2014/main" id="{13E95361-2553-0244-B526-28F3FE3A5CFE}"/>
                </a:ext>
              </a:extLst>
            </p:cNvPr>
            <p:cNvSpPr txBox="1"/>
            <p:nvPr/>
          </p:nvSpPr>
          <p:spPr>
            <a:xfrm>
              <a:off x="7991741" y="3970947"/>
              <a:ext cx="269732" cy="261611"/>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43" name="TextBox 142">
              <a:extLst>
                <a:ext uri="{FF2B5EF4-FFF2-40B4-BE49-F238E27FC236}">
                  <a16:creationId xmlns:a16="http://schemas.microsoft.com/office/drawing/2014/main" id="{10CCC513-C47B-2C4D-BE56-F11706294539}"/>
                </a:ext>
              </a:extLst>
            </p:cNvPr>
            <p:cNvSpPr txBox="1"/>
            <p:nvPr/>
          </p:nvSpPr>
          <p:spPr>
            <a:xfrm>
              <a:off x="8122473" y="3970947"/>
              <a:ext cx="269732" cy="261611"/>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44" name="TextBox 143">
              <a:extLst>
                <a:ext uri="{FF2B5EF4-FFF2-40B4-BE49-F238E27FC236}">
                  <a16:creationId xmlns:a16="http://schemas.microsoft.com/office/drawing/2014/main" id="{9F17C8C9-6FC3-7745-9CD5-D2DD78DA3F1D}"/>
                </a:ext>
              </a:extLst>
            </p:cNvPr>
            <p:cNvSpPr txBox="1"/>
            <p:nvPr/>
          </p:nvSpPr>
          <p:spPr>
            <a:xfrm>
              <a:off x="8253206" y="3970947"/>
              <a:ext cx="269732" cy="261611"/>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sp>
          <p:nvSpPr>
            <p:cNvPr id="145" name="TextBox 144">
              <a:extLst>
                <a:ext uri="{FF2B5EF4-FFF2-40B4-BE49-F238E27FC236}">
                  <a16:creationId xmlns:a16="http://schemas.microsoft.com/office/drawing/2014/main" id="{46F135AC-1EAF-C643-8DE7-1C2C8DBD49B2}"/>
                </a:ext>
              </a:extLst>
            </p:cNvPr>
            <p:cNvSpPr txBox="1"/>
            <p:nvPr/>
          </p:nvSpPr>
          <p:spPr>
            <a:xfrm>
              <a:off x="8383939" y="3970947"/>
              <a:ext cx="269732" cy="261611"/>
            </a:xfrm>
            <a:prstGeom prst="rect">
              <a:avLst/>
            </a:prstGeom>
            <a:noFill/>
          </p:spPr>
          <p:txBody>
            <a:bodyPr wrap="none" rtlCol="0">
              <a:spAutoFit/>
            </a:bodyPr>
            <a:lstStyle/>
            <a:p>
              <a:r>
                <a:rPr lang="en-US" sz="675" dirty="0">
                  <a:latin typeface="Cambria Math" panose="02040503050406030204" pitchFamily="18" charset="0"/>
                  <a:ea typeface="Cambria Math" panose="02040503050406030204" pitchFamily="18" charset="0"/>
                </a:rPr>
                <a:t>.</a:t>
              </a:r>
            </a:p>
          </p:txBody>
        </p:sp>
        <p:cxnSp>
          <p:nvCxnSpPr>
            <p:cNvPr id="153" name="Straight Connector 152">
              <a:extLst>
                <a:ext uri="{FF2B5EF4-FFF2-40B4-BE49-F238E27FC236}">
                  <a16:creationId xmlns:a16="http://schemas.microsoft.com/office/drawing/2014/main" id="{01CD1644-42DB-954D-8120-14F5F965DBAC}"/>
                </a:ext>
              </a:extLst>
            </p:cNvPr>
            <p:cNvCxnSpPr/>
            <p:nvPr/>
          </p:nvCxnSpPr>
          <p:spPr>
            <a:xfrm flipV="1">
              <a:off x="7188893" y="4596154"/>
              <a:ext cx="147826" cy="42480"/>
            </a:xfrm>
            <a:prstGeom prst="line">
              <a:avLst/>
            </a:prstGeom>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B0AF439-01ED-4F4C-8CCC-17D8D6DEC1E2}"/>
                </a:ext>
              </a:extLst>
            </p:cNvPr>
            <p:cNvSpPr txBox="1"/>
            <p:nvPr/>
          </p:nvSpPr>
          <p:spPr>
            <a:xfrm>
              <a:off x="7046493" y="4410099"/>
              <a:ext cx="342403" cy="307776"/>
            </a:xfrm>
            <a:prstGeom prst="rect">
              <a:avLst/>
            </a:prstGeom>
            <a:noFill/>
          </p:spPr>
          <p:txBody>
            <a:bodyPr wrap="none" rtlCol="0">
              <a:spAutoFit/>
            </a:bodyPr>
            <a:lstStyle/>
            <a:p>
              <a:r>
                <a:rPr lang="en-US" sz="900" i="1" dirty="0">
                  <a:latin typeface="Cambria Math" panose="02040503050406030204" pitchFamily="18" charset="0"/>
                  <a:ea typeface="Cambria Math" panose="02040503050406030204" pitchFamily="18" charset="0"/>
                </a:rPr>
                <a:t>R</a:t>
              </a:r>
            </a:p>
          </p:txBody>
        </p:sp>
        <p:cxnSp>
          <p:nvCxnSpPr>
            <p:cNvPr id="165" name="Straight Arrow Connector 164">
              <a:extLst>
                <a:ext uri="{FF2B5EF4-FFF2-40B4-BE49-F238E27FC236}">
                  <a16:creationId xmlns:a16="http://schemas.microsoft.com/office/drawing/2014/main" id="{595F07EB-0925-9545-9BF6-F050A26CAA5F}"/>
                </a:ext>
              </a:extLst>
            </p:cNvPr>
            <p:cNvCxnSpPr>
              <a:cxnSpLocks/>
            </p:cNvCxnSpPr>
            <p:nvPr/>
          </p:nvCxnSpPr>
          <p:spPr>
            <a:xfrm flipH="1">
              <a:off x="9637820" y="3733800"/>
              <a:ext cx="1060651" cy="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A59625C1-547A-6842-AF9D-78A454C8B574}"/>
                </a:ext>
              </a:extLst>
            </p:cNvPr>
            <p:cNvSpPr txBox="1"/>
            <p:nvPr/>
          </p:nvSpPr>
          <p:spPr>
            <a:xfrm>
              <a:off x="6821091" y="2263000"/>
              <a:ext cx="4453697" cy="1046440"/>
            </a:xfrm>
            <a:prstGeom prst="rect">
              <a:avLst/>
            </a:prstGeom>
            <a:noFill/>
          </p:spPr>
          <p:txBody>
            <a:bodyPr wrap="none" rtlCol="0">
              <a:spAutoFit/>
            </a:bodyPr>
            <a:lstStyle/>
            <a:p>
              <a:pPr algn="ctr"/>
              <a:r>
                <a:rPr lang="en-US" sz="1500" b="1" dirty="0"/>
                <a:t>Switch ASIC with external memory</a:t>
              </a:r>
            </a:p>
            <a:p>
              <a:pPr algn="ctr"/>
              <a:r>
                <a:rPr lang="en-US" sz="1500" dirty="0"/>
                <a:t>Large off-chip buffering</a:t>
              </a:r>
            </a:p>
            <a:p>
              <a:pPr algn="ctr"/>
              <a:r>
                <a:rPr lang="en-US" sz="1500" dirty="0">
                  <a:solidFill>
                    <a:schemeClr val="bg1">
                      <a:lumMod val="50000"/>
                    </a:schemeClr>
                  </a:solidFill>
                </a:rPr>
                <a:t>e.g. 8 </a:t>
              </a:r>
              <a:r>
                <a:rPr lang="en-US" sz="1500" dirty="0" err="1">
                  <a:solidFill>
                    <a:schemeClr val="bg1">
                      <a:lumMod val="50000"/>
                    </a:schemeClr>
                  </a:solidFill>
                </a:rPr>
                <a:t>Gbytes</a:t>
              </a:r>
              <a:endParaRPr lang="en-US" sz="1500" dirty="0">
                <a:solidFill>
                  <a:schemeClr val="bg1">
                    <a:lumMod val="50000"/>
                  </a:schemeClr>
                </a:solidFill>
              </a:endParaRPr>
            </a:p>
          </p:txBody>
        </p:sp>
        <p:sp>
          <p:nvSpPr>
            <p:cNvPr id="183" name="Cube 182">
              <a:extLst>
                <a:ext uri="{FF2B5EF4-FFF2-40B4-BE49-F238E27FC236}">
                  <a16:creationId xmlns:a16="http://schemas.microsoft.com/office/drawing/2014/main" id="{53949DCA-F350-EB41-8075-54323E9AF18A}"/>
                </a:ext>
              </a:extLst>
            </p:cNvPr>
            <p:cNvSpPr/>
            <p:nvPr/>
          </p:nvSpPr>
          <p:spPr>
            <a:xfrm>
              <a:off x="10396287" y="3309939"/>
              <a:ext cx="1219932" cy="832338"/>
            </a:xfrm>
            <a:prstGeom prst="cube">
              <a:avLst>
                <a:gd name="adj" fmla="val 88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4" name="TextBox 183">
              <a:extLst>
                <a:ext uri="{FF2B5EF4-FFF2-40B4-BE49-F238E27FC236}">
                  <a16:creationId xmlns:a16="http://schemas.microsoft.com/office/drawing/2014/main" id="{D64F193B-E006-B648-865D-F8C5C9BED410}"/>
                </a:ext>
              </a:extLst>
            </p:cNvPr>
            <p:cNvSpPr txBox="1"/>
            <p:nvPr/>
          </p:nvSpPr>
          <p:spPr>
            <a:xfrm rot="18791212">
              <a:off x="10504834" y="3485575"/>
              <a:ext cx="1002839" cy="430887"/>
            </a:xfrm>
            <a:prstGeom prst="rect">
              <a:avLst/>
            </a:prstGeom>
            <a:noFill/>
          </p:spPr>
          <p:txBody>
            <a:bodyPr wrap="none" rtlCol="0">
              <a:spAutoFit/>
            </a:bodyPr>
            <a:lstStyle/>
            <a:p>
              <a:r>
                <a:rPr lang="en-US" sz="1500" dirty="0"/>
                <a:t>DRAM</a:t>
              </a:r>
            </a:p>
          </p:txBody>
        </p:sp>
      </p:grpSp>
      <p:sp>
        <p:nvSpPr>
          <p:cNvPr id="70" name="TextBox 69">
            <a:extLst>
              <a:ext uri="{FF2B5EF4-FFF2-40B4-BE49-F238E27FC236}">
                <a16:creationId xmlns:a16="http://schemas.microsoft.com/office/drawing/2014/main" id="{EC63C17F-B48E-7F42-A530-18C39EB10439}"/>
              </a:ext>
            </a:extLst>
          </p:cNvPr>
          <p:cNvSpPr txBox="1"/>
          <p:nvPr/>
        </p:nvSpPr>
        <p:spPr>
          <a:xfrm>
            <a:off x="1725712" y="2466270"/>
            <a:ext cx="1894365" cy="553998"/>
          </a:xfrm>
          <a:prstGeom prst="rect">
            <a:avLst/>
          </a:prstGeom>
          <a:noFill/>
        </p:spPr>
        <p:txBody>
          <a:bodyPr wrap="none" rtlCol="0">
            <a:spAutoFit/>
          </a:bodyPr>
          <a:lstStyle/>
          <a:p>
            <a:pPr algn="ctr"/>
            <a:r>
              <a:rPr lang="en-US" sz="1500" dirty="0"/>
              <a:t>      </a:t>
            </a:r>
            <a:r>
              <a:rPr lang="en-US" sz="1500" b="1" dirty="0">
                <a:solidFill>
                  <a:schemeClr val="bg1"/>
                </a:solidFill>
              </a:rPr>
              <a:t>Switch ASIC #1</a:t>
            </a:r>
          </a:p>
          <a:p>
            <a:pPr algn="ctr"/>
            <a:r>
              <a:rPr lang="en-US" sz="1500" dirty="0">
                <a:solidFill>
                  <a:srgbClr val="FFFF00"/>
                </a:solidFill>
              </a:rPr>
              <a:t>I/O Capacity: </a:t>
            </a:r>
            <a:r>
              <a:rPr lang="en-US" sz="1500" b="1" i="1" dirty="0">
                <a:solidFill>
                  <a:srgbClr val="FFFF00"/>
                </a:solidFill>
                <a:latin typeface="Cambria Math" panose="02040503050406030204" pitchFamily="18" charset="0"/>
                <a:ea typeface="Cambria Math" panose="02040503050406030204" pitchFamily="18" charset="0"/>
              </a:rPr>
              <a:t>C</a:t>
            </a:r>
            <a:endParaRPr lang="en-US" sz="1500" dirty="0">
              <a:solidFill>
                <a:srgbClr val="FFFF00"/>
              </a:solidFill>
            </a:endParaRPr>
          </a:p>
        </p:txBody>
      </p:sp>
      <p:sp>
        <p:nvSpPr>
          <p:cNvPr id="122" name="TextBox 121">
            <a:extLst>
              <a:ext uri="{FF2B5EF4-FFF2-40B4-BE49-F238E27FC236}">
                <a16:creationId xmlns:a16="http://schemas.microsoft.com/office/drawing/2014/main" id="{7CC03A1D-D51F-044A-9101-77A130972A60}"/>
              </a:ext>
            </a:extLst>
          </p:cNvPr>
          <p:cNvSpPr txBox="1"/>
          <p:nvPr/>
        </p:nvSpPr>
        <p:spPr>
          <a:xfrm>
            <a:off x="5334000" y="2510595"/>
            <a:ext cx="1894365" cy="553998"/>
          </a:xfrm>
          <a:prstGeom prst="rect">
            <a:avLst/>
          </a:prstGeom>
          <a:noFill/>
        </p:spPr>
        <p:txBody>
          <a:bodyPr wrap="none" rtlCol="0">
            <a:spAutoFit/>
          </a:bodyPr>
          <a:lstStyle/>
          <a:p>
            <a:pPr algn="ctr"/>
            <a:r>
              <a:rPr lang="en-US" sz="1500" dirty="0">
                <a:solidFill>
                  <a:schemeClr val="bg1"/>
                </a:solidFill>
              </a:rPr>
              <a:t>      </a:t>
            </a:r>
            <a:r>
              <a:rPr lang="en-US" sz="1500" b="1" dirty="0">
                <a:solidFill>
                  <a:schemeClr val="bg1"/>
                </a:solidFill>
              </a:rPr>
              <a:t>Switch ASIC #2</a:t>
            </a:r>
          </a:p>
          <a:p>
            <a:pPr algn="ctr"/>
            <a:r>
              <a:rPr lang="en-US" sz="1500" dirty="0">
                <a:solidFill>
                  <a:srgbClr val="FFFF00"/>
                </a:solidFill>
              </a:rPr>
              <a:t>I/O Capacity: </a:t>
            </a:r>
            <a:r>
              <a:rPr lang="en-US" sz="1500" b="1" i="1" dirty="0">
                <a:solidFill>
                  <a:srgbClr val="FFFF00"/>
                </a:solidFill>
                <a:latin typeface="Cambria Math" panose="02040503050406030204" pitchFamily="18" charset="0"/>
                <a:ea typeface="Cambria Math" panose="02040503050406030204" pitchFamily="18" charset="0"/>
              </a:rPr>
              <a:t>C/2</a:t>
            </a:r>
            <a:endParaRPr lang="en-US" sz="1500" dirty="0">
              <a:solidFill>
                <a:srgbClr val="FFFF00"/>
              </a:solidFill>
            </a:endParaRPr>
          </a:p>
        </p:txBody>
      </p:sp>
    </p:spTree>
    <p:extLst>
      <p:ext uri="{BB962C8B-B14F-4D97-AF65-F5344CB8AC3E}">
        <p14:creationId xmlns:p14="http://schemas.microsoft.com/office/powerpoint/2010/main" val="338715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78" grpId="0"/>
      <p:bldP spid="70" grpId="0"/>
      <p:bldP spid="1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5C3B-CC83-A04F-98B0-7F7FB2B4D11C}"/>
              </a:ext>
            </a:extLst>
          </p:cNvPr>
          <p:cNvSpPr>
            <a:spLocks noGrp="1"/>
          </p:cNvSpPr>
          <p:nvPr>
            <p:ph type="title"/>
          </p:nvPr>
        </p:nvSpPr>
        <p:spPr>
          <a:xfrm>
            <a:off x="628650" y="273844"/>
            <a:ext cx="8083514" cy="994172"/>
          </a:xfrm>
        </p:spPr>
        <p:txBody>
          <a:bodyPr/>
          <a:lstStyle/>
          <a:p>
            <a:r>
              <a:rPr lang="en-US" dirty="0"/>
              <a:t>Switch Chips are Limited by Serial I/O Capacity</a:t>
            </a:r>
          </a:p>
        </p:txBody>
      </p:sp>
      <p:sp>
        <p:nvSpPr>
          <p:cNvPr id="36" name="Cube 35">
            <a:extLst>
              <a:ext uri="{FF2B5EF4-FFF2-40B4-BE49-F238E27FC236}">
                <a16:creationId xmlns:a16="http://schemas.microsoft.com/office/drawing/2014/main" id="{D3C7CF22-6E09-EB46-B437-EB5B59AE7322}"/>
              </a:ext>
            </a:extLst>
          </p:cNvPr>
          <p:cNvSpPr/>
          <p:nvPr/>
        </p:nvSpPr>
        <p:spPr>
          <a:xfrm>
            <a:off x="1594561" y="2438150"/>
            <a:ext cx="2233246" cy="624254"/>
          </a:xfrm>
          <a:prstGeom prst="cube">
            <a:avLst>
              <a:gd name="adj" fmla="val 8838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0" name="TextBox 69">
            <a:extLst>
              <a:ext uri="{FF2B5EF4-FFF2-40B4-BE49-F238E27FC236}">
                <a16:creationId xmlns:a16="http://schemas.microsoft.com/office/drawing/2014/main" id="{EC63C17F-B48E-7F42-A530-18C39EB10439}"/>
              </a:ext>
            </a:extLst>
          </p:cNvPr>
          <p:cNvSpPr txBox="1"/>
          <p:nvPr/>
        </p:nvSpPr>
        <p:spPr>
          <a:xfrm>
            <a:off x="1721049" y="2564153"/>
            <a:ext cx="1721946" cy="323165"/>
          </a:xfrm>
          <a:prstGeom prst="rect">
            <a:avLst/>
          </a:prstGeom>
          <a:noFill/>
        </p:spPr>
        <p:txBody>
          <a:bodyPr wrap="none" rtlCol="0">
            <a:spAutoFit/>
          </a:bodyPr>
          <a:lstStyle/>
          <a:p>
            <a:pPr algn="ctr"/>
            <a:r>
              <a:rPr lang="en-US" sz="1500" dirty="0"/>
              <a:t>     </a:t>
            </a:r>
            <a:r>
              <a:rPr lang="en-US" sz="1500" dirty="0">
                <a:solidFill>
                  <a:srgbClr val="FFFF00"/>
                </a:solidFill>
              </a:rPr>
              <a:t>I/O Capacity: </a:t>
            </a:r>
            <a:r>
              <a:rPr lang="en-US" sz="1500" b="1" i="1" dirty="0">
                <a:solidFill>
                  <a:srgbClr val="FFFF00"/>
                </a:solidFill>
                <a:latin typeface="Cambria Math" panose="02040503050406030204" pitchFamily="18" charset="0"/>
                <a:ea typeface="Cambria Math" panose="02040503050406030204" pitchFamily="18" charset="0"/>
              </a:rPr>
              <a:t>C</a:t>
            </a:r>
            <a:endParaRPr lang="en-US" sz="1500" dirty="0">
              <a:solidFill>
                <a:srgbClr val="FFFF00"/>
              </a:solidFill>
            </a:endParaRPr>
          </a:p>
        </p:txBody>
      </p:sp>
      <p:sp>
        <p:nvSpPr>
          <p:cNvPr id="121" name="Cube 120">
            <a:extLst>
              <a:ext uri="{FF2B5EF4-FFF2-40B4-BE49-F238E27FC236}">
                <a16:creationId xmlns:a16="http://schemas.microsoft.com/office/drawing/2014/main" id="{5CACC3F4-4A15-0B40-90BD-D08EC87FF8FC}"/>
              </a:ext>
            </a:extLst>
          </p:cNvPr>
          <p:cNvSpPr/>
          <p:nvPr/>
        </p:nvSpPr>
        <p:spPr>
          <a:xfrm>
            <a:off x="5287473" y="2482615"/>
            <a:ext cx="2233246" cy="624254"/>
          </a:xfrm>
          <a:prstGeom prst="cube">
            <a:avLst>
              <a:gd name="adj" fmla="val 8838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30" name="Straight Arrow Connector 129">
            <a:extLst>
              <a:ext uri="{FF2B5EF4-FFF2-40B4-BE49-F238E27FC236}">
                <a16:creationId xmlns:a16="http://schemas.microsoft.com/office/drawing/2014/main" id="{CD0E88BC-655E-E74D-886A-158B397DA527}"/>
              </a:ext>
            </a:extLst>
          </p:cNvPr>
          <p:cNvCxnSpPr>
            <a:cxnSpLocks/>
          </p:cNvCxnSpPr>
          <p:nvPr/>
        </p:nvCxnSpPr>
        <p:spPr>
          <a:xfrm flipH="1">
            <a:off x="1918581" y="3052400"/>
            <a:ext cx="550620" cy="587984"/>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CFAC2D3-5147-F64E-81B7-57296F833AE6}"/>
              </a:ext>
            </a:extLst>
          </p:cNvPr>
          <p:cNvGrpSpPr/>
          <p:nvPr/>
        </p:nvGrpSpPr>
        <p:grpSpPr>
          <a:xfrm>
            <a:off x="7797215" y="2399699"/>
            <a:ext cx="914949" cy="752129"/>
            <a:chOff x="10396287" y="3185900"/>
            <a:chExt cx="1219932" cy="1002838"/>
          </a:xfrm>
        </p:grpSpPr>
        <p:sp>
          <p:nvSpPr>
            <p:cNvPr id="64" name="Cube 63">
              <a:extLst>
                <a:ext uri="{FF2B5EF4-FFF2-40B4-BE49-F238E27FC236}">
                  <a16:creationId xmlns:a16="http://schemas.microsoft.com/office/drawing/2014/main" id="{EC20CC77-F6AF-4D43-85DB-EB3585CE6631}"/>
                </a:ext>
              </a:extLst>
            </p:cNvPr>
            <p:cNvSpPr/>
            <p:nvPr/>
          </p:nvSpPr>
          <p:spPr>
            <a:xfrm>
              <a:off x="10396287" y="3296239"/>
              <a:ext cx="1219932" cy="832338"/>
            </a:xfrm>
            <a:prstGeom prst="cube">
              <a:avLst>
                <a:gd name="adj" fmla="val 88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2" name="TextBox 181">
              <a:extLst>
                <a:ext uri="{FF2B5EF4-FFF2-40B4-BE49-F238E27FC236}">
                  <a16:creationId xmlns:a16="http://schemas.microsoft.com/office/drawing/2014/main" id="{74A70364-584F-044B-A0E3-F80BC9156A48}"/>
                </a:ext>
              </a:extLst>
            </p:cNvPr>
            <p:cNvSpPr txBox="1"/>
            <p:nvPr/>
          </p:nvSpPr>
          <p:spPr>
            <a:xfrm rot="18791212">
              <a:off x="10504834" y="3471875"/>
              <a:ext cx="1002838" cy="430887"/>
            </a:xfrm>
            <a:prstGeom prst="rect">
              <a:avLst/>
            </a:prstGeom>
            <a:noFill/>
          </p:spPr>
          <p:txBody>
            <a:bodyPr wrap="none" rtlCol="0">
              <a:spAutoFit/>
            </a:bodyPr>
            <a:lstStyle/>
            <a:p>
              <a:r>
                <a:rPr lang="en-US" sz="1500" dirty="0"/>
                <a:t>DRAM</a:t>
              </a:r>
            </a:p>
          </p:txBody>
        </p:sp>
      </p:grpSp>
      <p:sp>
        <p:nvSpPr>
          <p:cNvPr id="68" name="TextBox 67">
            <a:extLst>
              <a:ext uri="{FF2B5EF4-FFF2-40B4-BE49-F238E27FC236}">
                <a16:creationId xmlns:a16="http://schemas.microsoft.com/office/drawing/2014/main" id="{129F5532-D5C1-D940-AD42-6E60444ED7F0}"/>
              </a:ext>
            </a:extLst>
          </p:cNvPr>
          <p:cNvSpPr txBox="1"/>
          <p:nvPr/>
        </p:nvSpPr>
        <p:spPr>
          <a:xfrm>
            <a:off x="5332188" y="2611778"/>
            <a:ext cx="1923925" cy="323165"/>
          </a:xfrm>
          <a:prstGeom prst="rect">
            <a:avLst/>
          </a:prstGeom>
          <a:noFill/>
        </p:spPr>
        <p:txBody>
          <a:bodyPr wrap="none" rtlCol="0">
            <a:spAutoFit/>
          </a:bodyPr>
          <a:lstStyle/>
          <a:p>
            <a:pPr algn="ctr"/>
            <a:r>
              <a:rPr lang="en-US" sz="1500" dirty="0"/>
              <a:t>     </a:t>
            </a:r>
            <a:r>
              <a:rPr lang="en-US" sz="1500" dirty="0">
                <a:solidFill>
                  <a:srgbClr val="FFFF00"/>
                </a:solidFill>
              </a:rPr>
              <a:t>I/O Capacity: </a:t>
            </a:r>
            <a:r>
              <a:rPr lang="en-US" sz="1500" b="1" i="1" dirty="0">
                <a:solidFill>
                  <a:srgbClr val="FFFF00"/>
                </a:solidFill>
                <a:latin typeface="Cambria Math" panose="02040503050406030204" pitchFamily="18" charset="0"/>
                <a:ea typeface="Cambria Math" panose="02040503050406030204" pitchFamily="18" charset="0"/>
              </a:rPr>
              <a:t>C/2</a:t>
            </a:r>
            <a:endParaRPr lang="en-US" sz="1500" dirty="0">
              <a:solidFill>
                <a:srgbClr val="FFFF00"/>
              </a:solidFill>
            </a:endParaRPr>
          </a:p>
        </p:txBody>
      </p:sp>
      <p:sp>
        <p:nvSpPr>
          <p:cNvPr id="4" name="TextBox 3">
            <a:extLst>
              <a:ext uri="{FF2B5EF4-FFF2-40B4-BE49-F238E27FC236}">
                <a16:creationId xmlns:a16="http://schemas.microsoft.com/office/drawing/2014/main" id="{DA45C663-17C3-5647-882C-085B2B89B86C}"/>
              </a:ext>
            </a:extLst>
          </p:cNvPr>
          <p:cNvSpPr txBox="1"/>
          <p:nvPr/>
        </p:nvSpPr>
        <p:spPr>
          <a:xfrm>
            <a:off x="2143125" y="3261658"/>
            <a:ext cx="293670" cy="323165"/>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a:t>
            </a:r>
          </a:p>
        </p:txBody>
      </p:sp>
      <p:cxnSp>
        <p:nvCxnSpPr>
          <p:cNvPr id="71" name="Straight Arrow Connector 70">
            <a:extLst>
              <a:ext uri="{FF2B5EF4-FFF2-40B4-BE49-F238E27FC236}">
                <a16:creationId xmlns:a16="http://schemas.microsoft.com/office/drawing/2014/main" id="{4ECF191D-D674-BF49-910C-E685C5704746}"/>
              </a:ext>
            </a:extLst>
          </p:cNvPr>
          <p:cNvCxnSpPr>
            <a:cxnSpLocks/>
          </p:cNvCxnSpPr>
          <p:nvPr/>
        </p:nvCxnSpPr>
        <p:spPr>
          <a:xfrm flipH="1">
            <a:off x="5653124" y="3062404"/>
            <a:ext cx="550620" cy="587984"/>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6957393-C7D4-F049-8A9A-9939A4D5428E}"/>
              </a:ext>
            </a:extLst>
          </p:cNvPr>
          <p:cNvSpPr txBox="1"/>
          <p:nvPr/>
        </p:nvSpPr>
        <p:spPr>
          <a:xfrm>
            <a:off x="5877667" y="3271662"/>
            <a:ext cx="494046" cy="323165"/>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C/2</a:t>
            </a:r>
          </a:p>
        </p:txBody>
      </p:sp>
      <p:grpSp>
        <p:nvGrpSpPr>
          <p:cNvPr id="91" name="Group 90">
            <a:extLst>
              <a:ext uri="{FF2B5EF4-FFF2-40B4-BE49-F238E27FC236}">
                <a16:creationId xmlns:a16="http://schemas.microsoft.com/office/drawing/2014/main" id="{231D5092-CFCC-B748-B062-45B2A57A364A}"/>
              </a:ext>
            </a:extLst>
          </p:cNvPr>
          <p:cNvGrpSpPr/>
          <p:nvPr/>
        </p:nvGrpSpPr>
        <p:grpSpPr>
          <a:xfrm>
            <a:off x="7026005" y="2403711"/>
            <a:ext cx="914949" cy="752129"/>
            <a:chOff x="10367712" y="3255749"/>
            <a:chExt cx="1219932" cy="1002838"/>
          </a:xfrm>
        </p:grpSpPr>
        <p:sp>
          <p:nvSpPr>
            <p:cNvPr id="92" name="Cube 91">
              <a:extLst>
                <a:ext uri="{FF2B5EF4-FFF2-40B4-BE49-F238E27FC236}">
                  <a16:creationId xmlns:a16="http://schemas.microsoft.com/office/drawing/2014/main" id="{03227A82-0CF5-F146-A545-161194A4C81F}"/>
                </a:ext>
              </a:extLst>
            </p:cNvPr>
            <p:cNvSpPr/>
            <p:nvPr/>
          </p:nvSpPr>
          <p:spPr>
            <a:xfrm>
              <a:off x="10367712" y="3362914"/>
              <a:ext cx="1219932" cy="832338"/>
            </a:xfrm>
            <a:prstGeom prst="cube">
              <a:avLst>
                <a:gd name="adj" fmla="val 88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 name="TextBox 92">
              <a:extLst>
                <a:ext uri="{FF2B5EF4-FFF2-40B4-BE49-F238E27FC236}">
                  <a16:creationId xmlns:a16="http://schemas.microsoft.com/office/drawing/2014/main" id="{A289C179-B838-3F42-B38D-3B1D08F3A9EA}"/>
                </a:ext>
              </a:extLst>
            </p:cNvPr>
            <p:cNvSpPr txBox="1"/>
            <p:nvPr/>
          </p:nvSpPr>
          <p:spPr>
            <a:xfrm rot="18791212">
              <a:off x="10476259" y="3541724"/>
              <a:ext cx="1002838" cy="430887"/>
            </a:xfrm>
            <a:prstGeom prst="rect">
              <a:avLst/>
            </a:prstGeom>
            <a:noFill/>
          </p:spPr>
          <p:txBody>
            <a:bodyPr wrap="none" rtlCol="0">
              <a:spAutoFit/>
            </a:bodyPr>
            <a:lstStyle/>
            <a:p>
              <a:r>
                <a:rPr lang="en-US" sz="1500" dirty="0"/>
                <a:t>DRAM</a:t>
              </a:r>
            </a:p>
          </p:txBody>
        </p:sp>
      </p:grpSp>
    </p:spTree>
    <p:extLst>
      <p:ext uri="{BB962C8B-B14F-4D97-AF65-F5344CB8AC3E}">
        <p14:creationId xmlns:p14="http://schemas.microsoft.com/office/powerpoint/2010/main" val="185802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375E-6 2.96296E-6 L -0.08619 0.00046 " pathEditMode="relative" rAng="0" ptsTypes="AA">
                                      <p:cBhvr>
                                        <p:cTn id="6" dur="2000" fill="hold"/>
                                        <p:tgtEl>
                                          <p:spTgt spid="3"/>
                                        </p:tgtEl>
                                        <p:attrNameLst>
                                          <p:attrName>ppt_x</p:attrName>
                                          <p:attrName>ppt_y</p:attrName>
                                        </p:attrNameLst>
                                      </p:cBhvr>
                                      <p:rCtr x="-4310" y="23"/>
                                    </p:animMotion>
                                  </p:childTnLst>
                                  <p:subTnLst>
                                    <p:set>
                                      <p:cBhvr override="childStyle">
                                        <p:cTn dur="1" fill="hold" display="0" masterRel="sameClick" afterEffect="1">
                                          <p:stCondLst>
                                            <p:cond evt="end" delay="0">
                                              <p:tn val="5"/>
                                            </p:cond>
                                          </p:stCondLst>
                                        </p:cTn>
                                        <p:tgtEl>
                                          <p:spTgt spid="3"/>
                                        </p:tgtEl>
                                        <p:attrNameLst>
                                          <p:attrName>style.visibility</p:attrName>
                                        </p:attrNameLst>
                                      </p:cBhvr>
                                      <p:to>
                                        <p:strVal val="hidden"/>
                                      </p:to>
                                    </p:set>
                                  </p:sub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BB5801-800E-BA4D-8010-6A063B9091D1}"/>
              </a:ext>
            </a:extLst>
          </p:cNvPr>
          <p:cNvPicPr>
            <a:picLocks noChangeAspect="1"/>
          </p:cNvPicPr>
          <p:nvPr/>
        </p:nvPicPr>
        <p:blipFill>
          <a:blip r:embed="rId2"/>
          <a:stretch>
            <a:fillRect/>
          </a:stretch>
        </p:blipFill>
        <p:spPr>
          <a:xfrm>
            <a:off x="-85725" y="1537163"/>
            <a:ext cx="2335260" cy="1384565"/>
          </a:xfrm>
          <a:prstGeom prst="rect">
            <a:avLst/>
          </a:prstGeom>
        </p:spPr>
      </p:pic>
      <p:sp>
        <p:nvSpPr>
          <p:cNvPr id="7" name="TextBox 6">
            <a:extLst>
              <a:ext uri="{FF2B5EF4-FFF2-40B4-BE49-F238E27FC236}">
                <a16:creationId xmlns:a16="http://schemas.microsoft.com/office/drawing/2014/main" id="{1BCD0708-C92F-8140-BDA7-65FE3A8F4435}"/>
              </a:ext>
            </a:extLst>
          </p:cNvPr>
          <p:cNvSpPr txBox="1"/>
          <p:nvPr/>
        </p:nvSpPr>
        <p:spPr>
          <a:xfrm>
            <a:off x="895350" y="1009650"/>
            <a:ext cx="423514" cy="600164"/>
          </a:xfrm>
          <a:prstGeom prst="rect">
            <a:avLst/>
          </a:prstGeom>
          <a:noFill/>
        </p:spPr>
        <p:txBody>
          <a:bodyPr wrap="none" rtlCol="0">
            <a:spAutoFit/>
          </a:bodyPr>
          <a:lstStyle/>
          <a:p>
            <a:r>
              <a:rPr lang="en-US" sz="3300" i="1" dirty="0">
                <a:solidFill>
                  <a:schemeClr val="accent2"/>
                </a:solidFill>
                <a:latin typeface="Cambria Math" panose="02040503050406030204" pitchFamily="18" charset="0"/>
                <a:ea typeface="Cambria Math" panose="02040503050406030204" pitchFamily="18" charset="0"/>
              </a:rPr>
              <a:t>C</a:t>
            </a:r>
          </a:p>
        </p:txBody>
      </p:sp>
      <p:sp>
        <p:nvSpPr>
          <p:cNvPr id="2" name="TextBox 1">
            <a:extLst>
              <a:ext uri="{FF2B5EF4-FFF2-40B4-BE49-F238E27FC236}">
                <a16:creationId xmlns:a16="http://schemas.microsoft.com/office/drawing/2014/main" id="{2A773286-F5DE-504C-88BB-4985C7BBC37B}"/>
              </a:ext>
            </a:extLst>
          </p:cNvPr>
          <p:cNvSpPr txBox="1"/>
          <p:nvPr/>
        </p:nvSpPr>
        <p:spPr>
          <a:xfrm>
            <a:off x="2821513" y="1109298"/>
            <a:ext cx="3962400" cy="1815882"/>
          </a:xfrm>
          <a:prstGeom prst="rect">
            <a:avLst/>
          </a:prstGeom>
          <a:noFill/>
        </p:spPr>
        <p:txBody>
          <a:bodyPr wrap="square" rtlCol="0">
            <a:spAutoFit/>
          </a:bodyPr>
          <a:lstStyle/>
          <a:p>
            <a:r>
              <a:rPr lang="en-US" sz="2800" dirty="0">
                <a:solidFill>
                  <a:schemeClr val="accent2"/>
                </a:solidFill>
                <a:latin typeface="Times New Roman" panose="02020603050405020304" pitchFamily="18" charset="0"/>
                <a:cs typeface="Times New Roman" panose="02020603050405020304" pitchFamily="18" charset="0"/>
              </a:rPr>
              <a:t>How many switch chips with capacity </a:t>
            </a:r>
            <a:r>
              <a:rPr lang="en-US" sz="2800" i="1" dirty="0">
                <a:solidFill>
                  <a:schemeClr val="accent2"/>
                </a:solidFill>
                <a:latin typeface="Times New Roman" panose="02020603050405020304" pitchFamily="18" charset="0"/>
                <a:ea typeface="Cambria Math" panose="02040503050406030204" pitchFamily="18" charset="0"/>
                <a:cs typeface="Times New Roman" panose="02020603050405020304" pitchFamily="18" charset="0"/>
              </a:rPr>
              <a:t>C/2</a:t>
            </a:r>
            <a:r>
              <a:rPr lang="en-US" sz="2800" dirty="0">
                <a:solidFill>
                  <a:schemeClr val="accent2"/>
                </a:solidFill>
                <a:latin typeface="Times New Roman" panose="02020603050405020304" pitchFamily="18" charset="0"/>
                <a:cs typeface="Times New Roman" panose="02020603050405020304" pitchFamily="18" charset="0"/>
              </a:rPr>
              <a:t> do we need to make a router with capacity</a:t>
            </a:r>
            <a:r>
              <a:rPr lang="en-US" sz="2800" i="1" dirty="0">
                <a:solidFill>
                  <a:schemeClr val="accent2"/>
                </a:solidFill>
                <a:latin typeface="Times New Roman" panose="02020603050405020304" pitchFamily="18" charset="0"/>
                <a:cs typeface="Times New Roman" panose="02020603050405020304" pitchFamily="18" charset="0"/>
              </a:rPr>
              <a:t> </a:t>
            </a:r>
            <a:r>
              <a:rPr lang="en-US" sz="2800" i="1" dirty="0">
                <a:solidFill>
                  <a:schemeClr val="accent2"/>
                </a:solidFill>
                <a:latin typeface="Times New Roman" panose="02020603050405020304" pitchFamily="18" charset="0"/>
                <a:ea typeface="Cambria Math" panose="02040503050406030204" pitchFamily="18" charset="0"/>
                <a:cs typeface="Times New Roman" panose="02020603050405020304" pitchFamily="18" charset="0"/>
              </a:rPr>
              <a:t>C</a:t>
            </a:r>
            <a:r>
              <a:rPr lang="en-US" sz="2800" dirty="0">
                <a:solidFill>
                  <a:schemeClr val="accent2"/>
                </a:solidFill>
                <a:latin typeface="Times New Roman" panose="02020603050405020304" pitchFamily="18" charset="0"/>
                <a:cs typeface="Times New Roman" panose="02020603050405020304" pitchFamily="18" charset="0"/>
              </a:rPr>
              <a:t>?</a:t>
            </a:r>
            <a:endParaRPr lang="en-US" sz="2800" dirty="0">
              <a:solidFill>
                <a:schemeClr val="accent2"/>
              </a:solidFill>
            </a:endParaRPr>
          </a:p>
        </p:txBody>
      </p:sp>
    </p:spTree>
    <p:extLst>
      <p:ext uri="{BB962C8B-B14F-4D97-AF65-F5344CB8AC3E}">
        <p14:creationId xmlns:p14="http://schemas.microsoft.com/office/powerpoint/2010/main" val="3901247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5C3B-CC83-A04F-98B0-7F7FB2B4D11C}"/>
              </a:ext>
            </a:extLst>
          </p:cNvPr>
          <p:cNvSpPr>
            <a:spLocks noGrp="1"/>
          </p:cNvSpPr>
          <p:nvPr>
            <p:ph type="title"/>
          </p:nvPr>
        </p:nvSpPr>
        <p:spPr/>
        <p:txBody>
          <a:bodyPr/>
          <a:lstStyle/>
          <a:p>
            <a:r>
              <a:rPr lang="en-US" dirty="0"/>
              <a:t>We need </a:t>
            </a:r>
            <a:r>
              <a:rPr lang="en-US" b="1" i="1" dirty="0">
                <a:solidFill>
                  <a:srgbClr val="FF0000"/>
                </a:solidFill>
              </a:rPr>
              <a:t>6</a:t>
            </a:r>
            <a:r>
              <a:rPr lang="en-US" dirty="0"/>
              <a:t> ASICs with capacity </a:t>
            </a:r>
            <a:r>
              <a:rPr lang="en-US" i="1" dirty="0">
                <a:solidFill>
                  <a:schemeClr val="accent2"/>
                </a:solidFill>
                <a:latin typeface="Cambria Math" panose="02040503050406030204" pitchFamily="18" charset="0"/>
                <a:ea typeface="Cambria Math" panose="02040503050406030204" pitchFamily="18" charset="0"/>
              </a:rPr>
              <a:t>C/2</a:t>
            </a:r>
          </a:p>
        </p:txBody>
      </p:sp>
      <p:sp>
        <p:nvSpPr>
          <p:cNvPr id="25" name="Cube 24">
            <a:extLst>
              <a:ext uri="{FF2B5EF4-FFF2-40B4-BE49-F238E27FC236}">
                <a16:creationId xmlns:a16="http://schemas.microsoft.com/office/drawing/2014/main" id="{290C8A5A-CD3F-7C4E-932F-139E29D813B3}"/>
              </a:ext>
            </a:extLst>
          </p:cNvPr>
          <p:cNvSpPr/>
          <p:nvPr/>
        </p:nvSpPr>
        <p:spPr>
          <a:xfrm>
            <a:off x="85725" y="3291817"/>
            <a:ext cx="2036902" cy="624254"/>
          </a:xfrm>
          <a:prstGeom prst="cube">
            <a:avLst>
              <a:gd name="adj" fmla="val 8838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6" name="TextBox 25">
            <a:extLst>
              <a:ext uri="{FF2B5EF4-FFF2-40B4-BE49-F238E27FC236}">
                <a16:creationId xmlns:a16="http://schemas.microsoft.com/office/drawing/2014/main" id="{AE959596-81D5-B549-9818-B86B860EBDB4}"/>
              </a:ext>
            </a:extLst>
          </p:cNvPr>
          <p:cNvSpPr txBox="1"/>
          <p:nvPr/>
        </p:nvSpPr>
        <p:spPr>
          <a:xfrm>
            <a:off x="77393" y="3416836"/>
            <a:ext cx="1757211" cy="307777"/>
          </a:xfrm>
          <a:prstGeom prst="rect">
            <a:avLst/>
          </a:prstGeom>
          <a:noFill/>
        </p:spPr>
        <p:txBody>
          <a:bodyPr wrap="none" rtlCol="0">
            <a:spAutoFit/>
          </a:bodyPr>
          <a:lstStyle/>
          <a:p>
            <a:pPr algn="ctr"/>
            <a:r>
              <a:rPr lang="en-US" sz="1400" dirty="0">
                <a:solidFill>
                  <a:srgbClr val="FFFF00"/>
                </a:solidFill>
              </a:rPr>
              <a:t>     I/O </a:t>
            </a:r>
            <a:r>
              <a:rPr lang="en-US" sz="1400" dirty="0" err="1">
                <a:solidFill>
                  <a:srgbClr val="FFFF00"/>
                </a:solidFill>
              </a:rPr>
              <a:t>Capacity:</a:t>
            </a:r>
            <a:r>
              <a:rPr lang="en-US" sz="1400" b="1" i="1" dirty="0" err="1">
                <a:solidFill>
                  <a:srgbClr val="FFFF00"/>
                </a:solidFill>
                <a:latin typeface="Cambria Math" panose="02040503050406030204" pitchFamily="18" charset="0"/>
                <a:ea typeface="Cambria Math" panose="02040503050406030204" pitchFamily="18" charset="0"/>
              </a:rPr>
              <a:t>C</a:t>
            </a:r>
            <a:r>
              <a:rPr lang="en-US" sz="1400" b="1" i="1" dirty="0">
                <a:solidFill>
                  <a:srgbClr val="FFFF00"/>
                </a:solidFill>
                <a:latin typeface="Cambria Math" panose="02040503050406030204" pitchFamily="18" charset="0"/>
                <a:ea typeface="Cambria Math" panose="02040503050406030204" pitchFamily="18" charset="0"/>
              </a:rPr>
              <a:t>/2</a:t>
            </a:r>
            <a:endParaRPr lang="en-US" sz="1400" dirty="0">
              <a:solidFill>
                <a:srgbClr val="FFFF00"/>
              </a:solidFill>
            </a:endParaRPr>
          </a:p>
        </p:txBody>
      </p:sp>
      <p:cxnSp>
        <p:nvCxnSpPr>
          <p:cNvPr id="27" name="Straight Arrow Connector 26">
            <a:extLst>
              <a:ext uri="{FF2B5EF4-FFF2-40B4-BE49-F238E27FC236}">
                <a16:creationId xmlns:a16="http://schemas.microsoft.com/office/drawing/2014/main" id="{80929650-848D-A749-8189-FB48E8A7CBE6}"/>
              </a:ext>
            </a:extLst>
          </p:cNvPr>
          <p:cNvCxnSpPr>
            <a:cxnSpLocks/>
          </p:cNvCxnSpPr>
          <p:nvPr/>
        </p:nvCxnSpPr>
        <p:spPr>
          <a:xfrm flipH="1">
            <a:off x="451376" y="3871606"/>
            <a:ext cx="550620" cy="587984"/>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24B5E2-E3AC-D941-A4A8-A33D287C0BF7}"/>
              </a:ext>
            </a:extLst>
          </p:cNvPr>
          <p:cNvSpPr txBox="1"/>
          <p:nvPr/>
        </p:nvSpPr>
        <p:spPr>
          <a:xfrm>
            <a:off x="675920" y="4080864"/>
            <a:ext cx="494046" cy="323165"/>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C/4</a:t>
            </a:r>
          </a:p>
        </p:txBody>
      </p:sp>
      <p:grpSp>
        <p:nvGrpSpPr>
          <p:cNvPr id="29" name="Group 28">
            <a:extLst>
              <a:ext uri="{FF2B5EF4-FFF2-40B4-BE49-F238E27FC236}">
                <a16:creationId xmlns:a16="http://schemas.microsoft.com/office/drawing/2014/main" id="{C67FF0A3-69B4-614E-B255-EB694560DE30}"/>
              </a:ext>
            </a:extLst>
          </p:cNvPr>
          <p:cNvGrpSpPr/>
          <p:nvPr/>
        </p:nvGrpSpPr>
        <p:grpSpPr>
          <a:xfrm>
            <a:off x="1605183" y="3212913"/>
            <a:ext cx="914949" cy="752129"/>
            <a:chOff x="10367712" y="3255749"/>
            <a:chExt cx="1219932" cy="1002838"/>
          </a:xfrm>
        </p:grpSpPr>
        <p:sp>
          <p:nvSpPr>
            <p:cNvPr id="30" name="Cube 29">
              <a:extLst>
                <a:ext uri="{FF2B5EF4-FFF2-40B4-BE49-F238E27FC236}">
                  <a16:creationId xmlns:a16="http://schemas.microsoft.com/office/drawing/2014/main" id="{7E4C5B51-AE0F-E048-9D12-835469D17E02}"/>
                </a:ext>
              </a:extLst>
            </p:cNvPr>
            <p:cNvSpPr/>
            <p:nvPr/>
          </p:nvSpPr>
          <p:spPr>
            <a:xfrm>
              <a:off x="10367712" y="3362914"/>
              <a:ext cx="1219932" cy="832338"/>
            </a:xfrm>
            <a:prstGeom prst="cube">
              <a:avLst>
                <a:gd name="adj" fmla="val 88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 name="TextBox 34">
              <a:extLst>
                <a:ext uri="{FF2B5EF4-FFF2-40B4-BE49-F238E27FC236}">
                  <a16:creationId xmlns:a16="http://schemas.microsoft.com/office/drawing/2014/main" id="{71C7D0BF-6010-5943-B8A4-2E41042F4B77}"/>
                </a:ext>
              </a:extLst>
            </p:cNvPr>
            <p:cNvSpPr txBox="1"/>
            <p:nvPr/>
          </p:nvSpPr>
          <p:spPr>
            <a:xfrm rot="18791212">
              <a:off x="10476259" y="3541724"/>
              <a:ext cx="1002838" cy="430887"/>
            </a:xfrm>
            <a:prstGeom prst="rect">
              <a:avLst/>
            </a:prstGeom>
            <a:noFill/>
          </p:spPr>
          <p:txBody>
            <a:bodyPr wrap="none" rtlCol="0">
              <a:spAutoFit/>
            </a:bodyPr>
            <a:lstStyle/>
            <a:p>
              <a:r>
                <a:rPr lang="en-US" sz="1500" dirty="0"/>
                <a:t>DRAM</a:t>
              </a:r>
            </a:p>
          </p:txBody>
        </p:sp>
      </p:grpSp>
      <p:sp>
        <p:nvSpPr>
          <p:cNvPr id="74" name="Cube 73">
            <a:extLst>
              <a:ext uri="{FF2B5EF4-FFF2-40B4-BE49-F238E27FC236}">
                <a16:creationId xmlns:a16="http://schemas.microsoft.com/office/drawing/2014/main" id="{1330551C-C605-E24D-AB84-7BEA7A3009DC}"/>
              </a:ext>
            </a:extLst>
          </p:cNvPr>
          <p:cNvSpPr/>
          <p:nvPr/>
        </p:nvSpPr>
        <p:spPr>
          <a:xfrm>
            <a:off x="2122627" y="3291817"/>
            <a:ext cx="2036902" cy="624254"/>
          </a:xfrm>
          <a:prstGeom prst="cube">
            <a:avLst>
              <a:gd name="adj" fmla="val 8838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5" name="TextBox 74">
            <a:extLst>
              <a:ext uri="{FF2B5EF4-FFF2-40B4-BE49-F238E27FC236}">
                <a16:creationId xmlns:a16="http://schemas.microsoft.com/office/drawing/2014/main" id="{CAB34DD1-4589-E645-AAD1-BEBAC2D85C47}"/>
              </a:ext>
            </a:extLst>
          </p:cNvPr>
          <p:cNvSpPr txBox="1"/>
          <p:nvPr/>
        </p:nvSpPr>
        <p:spPr>
          <a:xfrm>
            <a:off x="2159178" y="3420979"/>
            <a:ext cx="1806905" cy="307777"/>
          </a:xfrm>
          <a:prstGeom prst="rect">
            <a:avLst/>
          </a:prstGeom>
          <a:noFill/>
        </p:spPr>
        <p:txBody>
          <a:bodyPr wrap="none" rtlCol="0">
            <a:spAutoFit/>
          </a:bodyPr>
          <a:lstStyle/>
          <a:p>
            <a:pPr algn="ctr"/>
            <a:r>
              <a:rPr lang="en-US" sz="1400" dirty="0">
                <a:solidFill>
                  <a:srgbClr val="FFFF00"/>
                </a:solidFill>
              </a:rPr>
              <a:t>     I/O Capacity: </a:t>
            </a:r>
            <a:r>
              <a:rPr lang="en-US" sz="1400" b="1" i="1" dirty="0">
                <a:solidFill>
                  <a:srgbClr val="FFFF00"/>
                </a:solidFill>
                <a:latin typeface="Cambria Math" panose="02040503050406030204" pitchFamily="18" charset="0"/>
                <a:ea typeface="Cambria Math" panose="02040503050406030204" pitchFamily="18" charset="0"/>
              </a:rPr>
              <a:t>C/2</a:t>
            </a:r>
            <a:endParaRPr lang="en-US" sz="1400" dirty="0">
              <a:solidFill>
                <a:srgbClr val="FFFF00"/>
              </a:solidFill>
            </a:endParaRPr>
          </a:p>
        </p:txBody>
      </p:sp>
      <p:cxnSp>
        <p:nvCxnSpPr>
          <p:cNvPr id="76" name="Straight Arrow Connector 75">
            <a:extLst>
              <a:ext uri="{FF2B5EF4-FFF2-40B4-BE49-F238E27FC236}">
                <a16:creationId xmlns:a16="http://schemas.microsoft.com/office/drawing/2014/main" id="{AC3559A6-D1E4-D146-9EBB-A9E1E3F5D509}"/>
              </a:ext>
            </a:extLst>
          </p:cNvPr>
          <p:cNvCxnSpPr>
            <a:cxnSpLocks/>
          </p:cNvCxnSpPr>
          <p:nvPr/>
        </p:nvCxnSpPr>
        <p:spPr>
          <a:xfrm flipH="1">
            <a:off x="2488278" y="3871606"/>
            <a:ext cx="550620" cy="587984"/>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CE58B4A-E10C-1649-AA6B-1F667F23F65D}"/>
              </a:ext>
            </a:extLst>
          </p:cNvPr>
          <p:cNvSpPr txBox="1"/>
          <p:nvPr/>
        </p:nvSpPr>
        <p:spPr>
          <a:xfrm>
            <a:off x="2712822" y="4080864"/>
            <a:ext cx="494046" cy="323165"/>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C/4</a:t>
            </a:r>
          </a:p>
        </p:txBody>
      </p:sp>
      <p:grpSp>
        <p:nvGrpSpPr>
          <p:cNvPr id="78" name="Group 77">
            <a:extLst>
              <a:ext uri="{FF2B5EF4-FFF2-40B4-BE49-F238E27FC236}">
                <a16:creationId xmlns:a16="http://schemas.microsoft.com/office/drawing/2014/main" id="{0CF78F1A-8C24-5140-BF77-F743BE456586}"/>
              </a:ext>
            </a:extLst>
          </p:cNvPr>
          <p:cNvGrpSpPr/>
          <p:nvPr/>
        </p:nvGrpSpPr>
        <p:grpSpPr>
          <a:xfrm>
            <a:off x="3642085" y="3212913"/>
            <a:ext cx="914949" cy="752129"/>
            <a:chOff x="10367712" y="3255749"/>
            <a:chExt cx="1219932" cy="1002838"/>
          </a:xfrm>
        </p:grpSpPr>
        <p:sp>
          <p:nvSpPr>
            <p:cNvPr id="79" name="Cube 78">
              <a:extLst>
                <a:ext uri="{FF2B5EF4-FFF2-40B4-BE49-F238E27FC236}">
                  <a16:creationId xmlns:a16="http://schemas.microsoft.com/office/drawing/2014/main" id="{4C2E2EEB-F47B-D94D-951F-C03F419D21DA}"/>
                </a:ext>
              </a:extLst>
            </p:cNvPr>
            <p:cNvSpPr/>
            <p:nvPr/>
          </p:nvSpPr>
          <p:spPr>
            <a:xfrm>
              <a:off x="10367712" y="3362914"/>
              <a:ext cx="1219932" cy="832338"/>
            </a:xfrm>
            <a:prstGeom prst="cube">
              <a:avLst>
                <a:gd name="adj" fmla="val 88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0" name="TextBox 79">
              <a:extLst>
                <a:ext uri="{FF2B5EF4-FFF2-40B4-BE49-F238E27FC236}">
                  <a16:creationId xmlns:a16="http://schemas.microsoft.com/office/drawing/2014/main" id="{15799C3C-8F61-714F-8779-52445FA2DBEE}"/>
                </a:ext>
              </a:extLst>
            </p:cNvPr>
            <p:cNvSpPr txBox="1"/>
            <p:nvPr/>
          </p:nvSpPr>
          <p:spPr>
            <a:xfrm rot="18791212">
              <a:off x="10476259" y="3541724"/>
              <a:ext cx="1002838" cy="430887"/>
            </a:xfrm>
            <a:prstGeom prst="rect">
              <a:avLst/>
            </a:prstGeom>
            <a:noFill/>
          </p:spPr>
          <p:txBody>
            <a:bodyPr wrap="none" rtlCol="0">
              <a:spAutoFit/>
            </a:bodyPr>
            <a:lstStyle/>
            <a:p>
              <a:r>
                <a:rPr lang="en-US" sz="1500" dirty="0"/>
                <a:t>DRAM</a:t>
              </a:r>
            </a:p>
          </p:txBody>
        </p:sp>
      </p:grpSp>
      <p:sp>
        <p:nvSpPr>
          <p:cNvPr id="81" name="Cube 80">
            <a:extLst>
              <a:ext uri="{FF2B5EF4-FFF2-40B4-BE49-F238E27FC236}">
                <a16:creationId xmlns:a16="http://schemas.microsoft.com/office/drawing/2014/main" id="{3F96A6CF-F386-994E-A7FA-E53FF62AC867}"/>
              </a:ext>
            </a:extLst>
          </p:cNvPr>
          <p:cNvSpPr/>
          <p:nvPr/>
        </p:nvSpPr>
        <p:spPr>
          <a:xfrm>
            <a:off x="4159529" y="3291817"/>
            <a:ext cx="2036902" cy="624254"/>
          </a:xfrm>
          <a:prstGeom prst="cube">
            <a:avLst>
              <a:gd name="adj" fmla="val 8838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2" name="TextBox 81">
            <a:extLst>
              <a:ext uri="{FF2B5EF4-FFF2-40B4-BE49-F238E27FC236}">
                <a16:creationId xmlns:a16="http://schemas.microsoft.com/office/drawing/2014/main" id="{B7F39EF0-2205-3749-8467-B38A852B170B}"/>
              </a:ext>
            </a:extLst>
          </p:cNvPr>
          <p:cNvSpPr txBox="1"/>
          <p:nvPr/>
        </p:nvSpPr>
        <p:spPr>
          <a:xfrm>
            <a:off x="4196080" y="3420979"/>
            <a:ext cx="1806905" cy="307777"/>
          </a:xfrm>
          <a:prstGeom prst="rect">
            <a:avLst/>
          </a:prstGeom>
          <a:noFill/>
        </p:spPr>
        <p:txBody>
          <a:bodyPr wrap="none" rtlCol="0">
            <a:spAutoFit/>
          </a:bodyPr>
          <a:lstStyle/>
          <a:p>
            <a:pPr algn="ctr"/>
            <a:r>
              <a:rPr lang="en-US" sz="1400" dirty="0">
                <a:solidFill>
                  <a:srgbClr val="FFFF00"/>
                </a:solidFill>
              </a:rPr>
              <a:t>     I/O Capacity: </a:t>
            </a:r>
            <a:r>
              <a:rPr lang="en-US" sz="1400" b="1" i="1" dirty="0">
                <a:solidFill>
                  <a:srgbClr val="FFFF00"/>
                </a:solidFill>
                <a:latin typeface="Cambria Math" panose="02040503050406030204" pitchFamily="18" charset="0"/>
                <a:ea typeface="Cambria Math" panose="02040503050406030204" pitchFamily="18" charset="0"/>
              </a:rPr>
              <a:t>C/2</a:t>
            </a:r>
            <a:endParaRPr lang="en-US" sz="1400" dirty="0">
              <a:solidFill>
                <a:srgbClr val="FFFF00"/>
              </a:solidFill>
            </a:endParaRPr>
          </a:p>
        </p:txBody>
      </p:sp>
      <p:cxnSp>
        <p:nvCxnSpPr>
          <p:cNvPr id="83" name="Straight Arrow Connector 82">
            <a:extLst>
              <a:ext uri="{FF2B5EF4-FFF2-40B4-BE49-F238E27FC236}">
                <a16:creationId xmlns:a16="http://schemas.microsoft.com/office/drawing/2014/main" id="{68778377-E40A-F945-84C7-43BA1E7218CF}"/>
              </a:ext>
            </a:extLst>
          </p:cNvPr>
          <p:cNvCxnSpPr>
            <a:cxnSpLocks/>
          </p:cNvCxnSpPr>
          <p:nvPr/>
        </p:nvCxnSpPr>
        <p:spPr>
          <a:xfrm flipH="1">
            <a:off x="4525180" y="3871606"/>
            <a:ext cx="550620" cy="587984"/>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116BE58-A23C-6E47-9430-50016B9736AA}"/>
              </a:ext>
            </a:extLst>
          </p:cNvPr>
          <p:cNvSpPr txBox="1"/>
          <p:nvPr/>
        </p:nvSpPr>
        <p:spPr>
          <a:xfrm>
            <a:off x="4749724" y="4080864"/>
            <a:ext cx="494046" cy="323165"/>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C/4</a:t>
            </a:r>
          </a:p>
        </p:txBody>
      </p:sp>
      <p:grpSp>
        <p:nvGrpSpPr>
          <p:cNvPr id="85" name="Group 84">
            <a:extLst>
              <a:ext uri="{FF2B5EF4-FFF2-40B4-BE49-F238E27FC236}">
                <a16:creationId xmlns:a16="http://schemas.microsoft.com/office/drawing/2014/main" id="{E8FAF3C7-C05B-9540-9344-B9ADF5631274}"/>
              </a:ext>
            </a:extLst>
          </p:cNvPr>
          <p:cNvGrpSpPr/>
          <p:nvPr/>
        </p:nvGrpSpPr>
        <p:grpSpPr>
          <a:xfrm>
            <a:off x="5678987" y="3212913"/>
            <a:ext cx="914949" cy="752129"/>
            <a:chOff x="10367712" y="3255749"/>
            <a:chExt cx="1219932" cy="1002838"/>
          </a:xfrm>
        </p:grpSpPr>
        <p:sp>
          <p:nvSpPr>
            <p:cNvPr id="86" name="Cube 85">
              <a:extLst>
                <a:ext uri="{FF2B5EF4-FFF2-40B4-BE49-F238E27FC236}">
                  <a16:creationId xmlns:a16="http://schemas.microsoft.com/office/drawing/2014/main" id="{FE5F03E1-AA87-0D45-94AB-DD07443DB5C7}"/>
                </a:ext>
              </a:extLst>
            </p:cNvPr>
            <p:cNvSpPr/>
            <p:nvPr/>
          </p:nvSpPr>
          <p:spPr>
            <a:xfrm>
              <a:off x="10367712" y="3362914"/>
              <a:ext cx="1219932" cy="832338"/>
            </a:xfrm>
            <a:prstGeom prst="cube">
              <a:avLst>
                <a:gd name="adj" fmla="val 88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7" name="TextBox 86">
              <a:extLst>
                <a:ext uri="{FF2B5EF4-FFF2-40B4-BE49-F238E27FC236}">
                  <a16:creationId xmlns:a16="http://schemas.microsoft.com/office/drawing/2014/main" id="{FF0BFECE-F00C-6F4F-9B06-480865E000C1}"/>
                </a:ext>
              </a:extLst>
            </p:cNvPr>
            <p:cNvSpPr txBox="1"/>
            <p:nvPr/>
          </p:nvSpPr>
          <p:spPr>
            <a:xfrm rot="18791212">
              <a:off x="10476259" y="3541724"/>
              <a:ext cx="1002838" cy="430887"/>
            </a:xfrm>
            <a:prstGeom prst="rect">
              <a:avLst/>
            </a:prstGeom>
            <a:noFill/>
          </p:spPr>
          <p:txBody>
            <a:bodyPr wrap="none" rtlCol="0">
              <a:spAutoFit/>
            </a:bodyPr>
            <a:lstStyle/>
            <a:p>
              <a:r>
                <a:rPr lang="en-US" sz="1500" dirty="0"/>
                <a:t>DRAM</a:t>
              </a:r>
            </a:p>
          </p:txBody>
        </p:sp>
      </p:grpSp>
      <p:sp>
        <p:nvSpPr>
          <p:cNvPr id="88" name="Cube 87">
            <a:extLst>
              <a:ext uri="{FF2B5EF4-FFF2-40B4-BE49-F238E27FC236}">
                <a16:creationId xmlns:a16="http://schemas.microsoft.com/office/drawing/2014/main" id="{A89F2D25-48C6-9D4F-AA2F-42B7C49147FB}"/>
              </a:ext>
            </a:extLst>
          </p:cNvPr>
          <p:cNvSpPr/>
          <p:nvPr/>
        </p:nvSpPr>
        <p:spPr>
          <a:xfrm>
            <a:off x="6196431" y="3291817"/>
            <a:ext cx="2036902" cy="624254"/>
          </a:xfrm>
          <a:prstGeom prst="cube">
            <a:avLst>
              <a:gd name="adj" fmla="val 8838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9" name="TextBox 88">
            <a:extLst>
              <a:ext uri="{FF2B5EF4-FFF2-40B4-BE49-F238E27FC236}">
                <a16:creationId xmlns:a16="http://schemas.microsoft.com/office/drawing/2014/main" id="{D9A5ECA4-A319-B746-B40C-6C63AFB4C979}"/>
              </a:ext>
            </a:extLst>
          </p:cNvPr>
          <p:cNvSpPr txBox="1"/>
          <p:nvPr/>
        </p:nvSpPr>
        <p:spPr>
          <a:xfrm>
            <a:off x="6232981" y="3420979"/>
            <a:ext cx="1806905" cy="307777"/>
          </a:xfrm>
          <a:prstGeom prst="rect">
            <a:avLst/>
          </a:prstGeom>
          <a:noFill/>
        </p:spPr>
        <p:txBody>
          <a:bodyPr wrap="none" rtlCol="0">
            <a:spAutoFit/>
          </a:bodyPr>
          <a:lstStyle/>
          <a:p>
            <a:pPr algn="ctr"/>
            <a:r>
              <a:rPr lang="en-US" sz="1400" dirty="0">
                <a:solidFill>
                  <a:srgbClr val="FFFF00"/>
                </a:solidFill>
              </a:rPr>
              <a:t>     I/O Capacity: </a:t>
            </a:r>
            <a:r>
              <a:rPr lang="en-US" sz="1400" b="1" i="1" dirty="0">
                <a:solidFill>
                  <a:srgbClr val="FFFF00"/>
                </a:solidFill>
                <a:latin typeface="Cambria Math" panose="02040503050406030204" pitchFamily="18" charset="0"/>
                <a:ea typeface="Cambria Math" panose="02040503050406030204" pitchFamily="18" charset="0"/>
              </a:rPr>
              <a:t>C/2</a:t>
            </a:r>
            <a:endParaRPr lang="en-US" sz="1400" dirty="0">
              <a:solidFill>
                <a:srgbClr val="FFFF00"/>
              </a:solidFill>
            </a:endParaRPr>
          </a:p>
        </p:txBody>
      </p:sp>
      <p:cxnSp>
        <p:nvCxnSpPr>
          <p:cNvPr id="90" name="Straight Arrow Connector 89">
            <a:extLst>
              <a:ext uri="{FF2B5EF4-FFF2-40B4-BE49-F238E27FC236}">
                <a16:creationId xmlns:a16="http://schemas.microsoft.com/office/drawing/2014/main" id="{440BECD6-EA7B-624A-BC85-D1DE410C5C2D}"/>
              </a:ext>
            </a:extLst>
          </p:cNvPr>
          <p:cNvCxnSpPr>
            <a:cxnSpLocks/>
          </p:cNvCxnSpPr>
          <p:nvPr/>
        </p:nvCxnSpPr>
        <p:spPr>
          <a:xfrm flipH="1">
            <a:off x="6562082" y="3871606"/>
            <a:ext cx="550620" cy="587984"/>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2EA8176-4580-404F-A7B3-C25AB91071FE}"/>
              </a:ext>
            </a:extLst>
          </p:cNvPr>
          <p:cNvSpPr txBox="1"/>
          <p:nvPr/>
        </p:nvSpPr>
        <p:spPr>
          <a:xfrm>
            <a:off x="6786625" y="4080864"/>
            <a:ext cx="494046" cy="323165"/>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C/4</a:t>
            </a:r>
          </a:p>
        </p:txBody>
      </p:sp>
      <p:grpSp>
        <p:nvGrpSpPr>
          <p:cNvPr id="92" name="Group 91">
            <a:extLst>
              <a:ext uri="{FF2B5EF4-FFF2-40B4-BE49-F238E27FC236}">
                <a16:creationId xmlns:a16="http://schemas.microsoft.com/office/drawing/2014/main" id="{0D50B550-28B5-0540-A223-42CA453E50AC}"/>
              </a:ext>
            </a:extLst>
          </p:cNvPr>
          <p:cNvGrpSpPr/>
          <p:nvPr/>
        </p:nvGrpSpPr>
        <p:grpSpPr>
          <a:xfrm>
            <a:off x="7715888" y="3212913"/>
            <a:ext cx="914949" cy="752129"/>
            <a:chOff x="10367712" y="3255749"/>
            <a:chExt cx="1219932" cy="1002838"/>
          </a:xfrm>
        </p:grpSpPr>
        <p:sp>
          <p:nvSpPr>
            <p:cNvPr id="93" name="Cube 92">
              <a:extLst>
                <a:ext uri="{FF2B5EF4-FFF2-40B4-BE49-F238E27FC236}">
                  <a16:creationId xmlns:a16="http://schemas.microsoft.com/office/drawing/2014/main" id="{BD5F655C-D064-E74D-A197-3DFDF9BD71B7}"/>
                </a:ext>
              </a:extLst>
            </p:cNvPr>
            <p:cNvSpPr/>
            <p:nvPr/>
          </p:nvSpPr>
          <p:spPr>
            <a:xfrm>
              <a:off x="10367712" y="3362914"/>
              <a:ext cx="1219932" cy="832338"/>
            </a:xfrm>
            <a:prstGeom prst="cube">
              <a:avLst>
                <a:gd name="adj" fmla="val 88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4" name="TextBox 93">
              <a:extLst>
                <a:ext uri="{FF2B5EF4-FFF2-40B4-BE49-F238E27FC236}">
                  <a16:creationId xmlns:a16="http://schemas.microsoft.com/office/drawing/2014/main" id="{D27E0900-BDB8-9F4C-A3F3-5CF0B4605845}"/>
                </a:ext>
              </a:extLst>
            </p:cNvPr>
            <p:cNvSpPr txBox="1"/>
            <p:nvPr/>
          </p:nvSpPr>
          <p:spPr>
            <a:xfrm rot="18791212">
              <a:off x="10476259" y="3541724"/>
              <a:ext cx="1002838" cy="430887"/>
            </a:xfrm>
            <a:prstGeom prst="rect">
              <a:avLst/>
            </a:prstGeom>
            <a:noFill/>
          </p:spPr>
          <p:txBody>
            <a:bodyPr wrap="none" rtlCol="0">
              <a:spAutoFit/>
            </a:bodyPr>
            <a:lstStyle/>
            <a:p>
              <a:r>
                <a:rPr lang="en-US" sz="1500" dirty="0"/>
                <a:t>DRAM</a:t>
              </a:r>
            </a:p>
          </p:txBody>
        </p:sp>
      </p:grpSp>
      <p:grpSp>
        <p:nvGrpSpPr>
          <p:cNvPr id="130" name="Group 129">
            <a:extLst>
              <a:ext uri="{FF2B5EF4-FFF2-40B4-BE49-F238E27FC236}">
                <a16:creationId xmlns:a16="http://schemas.microsoft.com/office/drawing/2014/main" id="{9EBF8290-76EB-F248-86ED-59B881FA6611}"/>
              </a:ext>
            </a:extLst>
          </p:cNvPr>
          <p:cNvGrpSpPr/>
          <p:nvPr/>
        </p:nvGrpSpPr>
        <p:grpSpPr>
          <a:xfrm>
            <a:off x="3374149" y="1771685"/>
            <a:ext cx="4471309" cy="752129"/>
            <a:chOff x="4498865" y="2362247"/>
            <a:chExt cx="5961745" cy="1002838"/>
          </a:xfrm>
        </p:grpSpPr>
        <p:sp>
          <p:nvSpPr>
            <p:cNvPr id="95" name="Cube 94">
              <a:extLst>
                <a:ext uri="{FF2B5EF4-FFF2-40B4-BE49-F238E27FC236}">
                  <a16:creationId xmlns:a16="http://schemas.microsoft.com/office/drawing/2014/main" id="{5BDCE6FB-AFA4-8E42-98CD-61C13A68D082}"/>
                </a:ext>
              </a:extLst>
            </p:cNvPr>
            <p:cNvSpPr/>
            <p:nvPr/>
          </p:nvSpPr>
          <p:spPr>
            <a:xfrm>
              <a:off x="4498865" y="2467452"/>
              <a:ext cx="2715869" cy="832338"/>
            </a:xfrm>
            <a:prstGeom prst="cube">
              <a:avLst>
                <a:gd name="adj" fmla="val 8838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6" name="TextBox 95">
              <a:extLst>
                <a:ext uri="{FF2B5EF4-FFF2-40B4-BE49-F238E27FC236}">
                  <a16:creationId xmlns:a16="http://schemas.microsoft.com/office/drawing/2014/main" id="{7B00D662-D673-FE46-83D6-AB82DE2750B5}"/>
                </a:ext>
              </a:extLst>
            </p:cNvPr>
            <p:cNvSpPr txBox="1"/>
            <p:nvPr/>
          </p:nvSpPr>
          <p:spPr>
            <a:xfrm>
              <a:off x="4547599" y="2639668"/>
              <a:ext cx="2409207" cy="410369"/>
            </a:xfrm>
            <a:prstGeom prst="rect">
              <a:avLst/>
            </a:prstGeom>
            <a:noFill/>
          </p:spPr>
          <p:txBody>
            <a:bodyPr wrap="none" rtlCol="0">
              <a:spAutoFit/>
            </a:bodyPr>
            <a:lstStyle/>
            <a:p>
              <a:pPr algn="ctr"/>
              <a:r>
                <a:rPr lang="en-US" sz="1400" dirty="0">
                  <a:solidFill>
                    <a:srgbClr val="FFFF00"/>
                  </a:solidFill>
                </a:rPr>
                <a:t>     I/O Capacity: </a:t>
              </a:r>
              <a:r>
                <a:rPr lang="en-US" sz="1400" b="1" i="1" dirty="0">
                  <a:solidFill>
                    <a:srgbClr val="FFFF00"/>
                  </a:solidFill>
                  <a:latin typeface="Cambria Math" panose="02040503050406030204" pitchFamily="18" charset="0"/>
                  <a:ea typeface="Cambria Math" panose="02040503050406030204" pitchFamily="18" charset="0"/>
                </a:rPr>
                <a:t>C/2</a:t>
              </a:r>
              <a:endParaRPr lang="en-US" sz="1400" dirty="0">
                <a:solidFill>
                  <a:srgbClr val="FFFF00"/>
                </a:solidFill>
              </a:endParaRPr>
            </a:p>
          </p:txBody>
        </p:sp>
        <p:grpSp>
          <p:nvGrpSpPr>
            <p:cNvPr id="99" name="Group 98">
              <a:extLst>
                <a:ext uri="{FF2B5EF4-FFF2-40B4-BE49-F238E27FC236}">
                  <a16:creationId xmlns:a16="http://schemas.microsoft.com/office/drawing/2014/main" id="{20FCC519-6FC4-D747-A73B-D9B20CFE4704}"/>
                </a:ext>
              </a:extLst>
            </p:cNvPr>
            <p:cNvGrpSpPr/>
            <p:nvPr/>
          </p:nvGrpSpPr>
          <p:grpSpPr>
            <a:xfrm>
              <a:off x="6524809" y="2362247"/>
              <a:ext cx="1219932" cy="1002838"/>
              <a:chOff x="10367712" y="3255749"/>
              <a:chExt cx="1219932" cy="1002838"/>
            </a:xfrm>
          </p:grpSpPr>
          <p:sp>
            <p:nvSpPr>
              <p:cNvPr id="100" name="Cube 99">
                <a:extLst>
                  <a:ext uri="{FF2B5EF4-FFF2-40B4-BE49-F238E27FC236}">
                    <a16:creationId xmlns:a16="http://schemas.microsoft.com/office/drawing/2014/main" id="{6EE3A9B7-636B-9D4A-AE34-F2C88BE89FA0}"/>
                  </a:ext>
                </a:extLst>
              </p:cNvPr>
              <p:cNvSpPr/>
              <p:nvPr/>
            </p:nvSpPr>
            <p:spPr>
              <a:xfrm>
                <a:off x="10367712" y="3362914"/>
                <a:ext cx="1219932" cy="832338"/>
              </a:xfrm>
              <a:prstGeom prst="cube">
                <a:avLst>
                  <a:gd name="adj" fmla="val 88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1" name="TextBox 100">
                <a:extLst>
                  <a:ext uri="{FF2B5EF4-FFF2-40B4-BE49-F238E27FC236}">
                    <a16:creationId xmlns:a16="http://schemas.microsoft.com/office/drawing/2014/main" id="{D1905DDD-3226-F941-96F0-F71DEC254E4C}"/>
                  </a:ext>
                </a:extLst>
              </p:cNvPr>
              <p:cNvSpPr txBox="1"/>
              <p:nvPr/>
            </p:nvSpPr>
            <p:spPr>
              <a:xfrm rot="18791212">
                <a:off x="10476259" y="3541724"/>
                <a:ext cx="1002838" cy="430887"/>
              </a:xfrm>
              <a:prstGeom prst="rect">
                <a:avLst/>
              </a:prstGeom>
              <a:noFill/>
            </p:spPr>
            <p:txBody>
              <a:bodyPr wrap="none" rtlCol="0">
                <a:spAutoFit/>
              </a:bodyPr>
              <a:lstStyle/>
              <a:p>
                <a:r>
                  <a:rPr lang="en-US" sz="1500" dirty="0"/>
                  <a:t>DRAM</a:t>
                </a:r>
              </a:p>
            </p:txBody>
          </p:sp>
        </p:grpSp>
        <p:sp>
          <p:nvSpPr>
            <p:cNvPr id="102" name="Cube 101">
              <a:extLst>
                <a:ext uri="{FF2B5EF4-FFF2-40B4-BE49-F238E27FC236}">
                  <a16:creationId xmlns:a16="http://schemas.microsoft.com/office/drawing/2014/main" id="{84499543-7648-2249-BE10-5AFFE52F300D}"/>
                </a:ext>
              </a:extLst>
            </p:cNvPr>
            <p:cNvSpPr/>
            <p:nvPr/>
          </p:nvSpPr>
          <p:spPr>
            <a:xfrm>
              <a:off x="7214734" y="2467452"/>
              <a:ext cx="2715869" cy="832338"/>
            </a:xfrm>
            <a:prstGeom prst="cube">
              <a:avLst>
                <a:gd name="adj" fmla="val 8838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3" name="TextBox 102">
              <a:extLst>
                <a:ext uri="{FF2B5EF4-FFF2-40B4-BE49-F238E27FC236}">
                  <a16:creationId xmlns:a16="http://schemas.microsoft.com/office/drawing/2014/main" id="{99EEA194-CAD3-5C47-83DD-3E7E8FA2F7EE}"/>
                </a:ext>
              </a:extLst>
            </p:cNvPr>
            <p:cNvSpPr txBox="1"/>
            <p:nvPr/>
          </p:nvSpPr>
          <p:spPr>
            <a:xfrm>
              <a:off x="7263469" y="2639668"/>
              <a:ext cx="2409207" cy="410369"/>
            </a:xfrm>
            <a:prstGeom prst="rect">
              <a:avLst/>
            </a:prstGeom>
            <a:noFill/>
          </p:spPr>
          <p:txBody>
            <a:bodyPr wrap="none" rtlCol="0">
              <a:spAutoFit/>
            </a:bodyPr>
            <a:lstStyle/>
            <a:p>
              <a:pPr algn="ctr"/>
              <a:r>
                <a:rPr lang="en-US" sz="1400" dirty="0">
                  <a:solidFill>
                    <a:srgbClr val="FFFF00"/>
                  </a:solidFill>
                </a:rPr>
                <a:t>     I/O Capacity: </a:t>
              </a:r>
              <a:r>
                <a:rPr lang="en-US" sz="1400" b="1" i="1" dirty="0">
                  <a:solidFill>
                    <a:srgbClr val="FFFF00"/>
                  </a:solidFill>
                  <a:latin typeface="Cambria Math" panose="02040503050406030204" pitchFamily="18" charset="0"/>
                  <a:ea typeface="Cambria Math" panose="02040503050406030204" pitchFamily="18" charset="0"/>
                </a:rPr>
                <a:t>C/2</a:t>
              </a:r>
              <a:endParaRPr lang="en-US" sz="1400" dirty="0">
                <a:solidFill>
                  <a:srgbClr val="FFFF00"/>
                </a:solidFill>
              </a:endParaRPr>
            </a:p>
          </p:txBody>
        </p:sp>
        <p:grpSp>
          <p:nvGrpSpPr>
            <p:cNvPr id="106" name="Group 105">
              <a:extLst>
                <a:ext uri="{FF2B5EF4-FFF2-40B4-BE49-F238E27FC236}">
                  <a16:creationId xmlns:a16="http://schemas.microsoft.com/office/drawing/2014/main" id="{BD0EC43D-078E-CA4B-9BAE-4A4BF90F16FC}"/>
                </a:ext>
              </a:extLst>
            </p:cNvPr>
            <p:cNvGrpSpPr/>
            <p:nvPr/>
          </p:nvGrpSpPr>
          <p:grpSpPr>
            <a:xfrm>
              <a:off x="9240678" y="2362247"/>
              <a:ext cx="1219932" cy="1002838"/>
              <a:chOff x="10367712" y="3255749"/>
              <a:chExt cx="1219932" cy="1002838"/>
            </a:xfrm>
          </p:grpSpPr>
          <p:sp>
            <p:nvSpPr>
              <p:cNvPr id="107" name="Cube 106">
                <a:extLst>
                  <a:ext uri="{FF2B5EF4-FFF2-40B4-BE49-F238E27FC236}">
                    <a16:creationId xmlns:a16="http://schemas.microsoft.com/office/drawing/2014/main" id="{B1EA23B8-2592-894C-8455-3FBF5644B8A9}"/>
                  </a:ext>
                </a:extLst>
              </p:cNvPr>
              <p:cNvSpPr/>
              <p:nvPr/>
            </p:nvSpPr>
            <p:spPr>
              <a:xfrm>
                <a:off x="10367712" y="3362914"/>
                <a:ext cx="1219932" cy="832338"/>
              </a:xfrm>
              <a:prstGeom prst="cube">
                <a:avLst>
                  <a:gd name="adj" fmla="val 88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8" name="TextBox 107">
                <a:extLst>
                  <a:ext uri="{FF2B5EF4-FFF2-40B4-BE49-F238E27FC236}">
                    <a16:creationId xmlns:a16="http://schemas.microsoft.com/office/drawing/2014/main" id="{FB8A5739-18DC-CA45-8428-EAEB98C8C230}"/>
                  </a:ext>
                </a:extLst>
              </p:cNvPr>
              <p:cNvSpPr txBox="1"/>
              <p:nvPr/>
            </p:nvSpPr>
            <p:spPr>
              <a:xfrm rot="18791212">
                <a:off x="10476259" y="3541724"/>
                <a:ext cx="1002838" cy="430887"/>
              </a:xfrm>
              <a:prstGeom prst="rect">
                <a:avLst/>
              </a:prstGeom>
              <a:noFill/>
            </p:spPr>
            <p:txBody>
              <a:bodyPr wrap="none" rtlCol="0">
                <a:spAutoFit/>
              </a:bodyPr>
              <a:lstStyle/>
              <a:p>
                <a:r>
                  <a:rPr lang="en-US" sz="1500" dirty="0"/>
                  <a:t>DRAM</a:t>
                </a:r>
              </a:p>
            </p:txBody>
          </p:sp>
        </p:grpSp>
      </p:grpSp>
      <p:grpSp>
        <p:nvGrpSpPr>
          <p:cNvPr id="133" name="Group 132">
            <a:extLst>
              <a:ext uri="{FF2B5EF4-FFF2-40B4-BE49-F238E27FC236}">
                <a16:creationId xmlns:a16="http://schemas.microsoft.com/office/drawing/2014/main" id="{5CED4FB5-2AB0-2F4D-BC0B-5CDCCB02A561}"/>
              </a:ext>
            </a:extLst>
          </p:cNvPr>
          <p:cNvGrpSpPr/>
          <p:nvPr/>
        </p:nvGrpSpPr>
        <p:grpSpPr>
          <a:xfrm>
            <a:off x="466566" y="4516528"/>
            <a:ext cx="6162995" cy="600165"/>
            <a:chOff x="622088" y="6022036"/>
            <a:chExt cx="8217326" cy="800219"/>
          </a:xfrm>
        </p:grpSpPr>
        <p:sp>
          <p:nvSpPr>
            <p:cNvPr id="124" name="Right Brace 123">
              <a:extLst>
                <a:ext uri="{FF2B5EF4-FFF2-40B4-BE49-F238E27FC236}">
                  <a16:creationId xmlns:a16="http://schemas.microsoft.com/office/drawing/2014/main" id="{4B5277FC-CAD6-7843-9A89-EE9AE1419DCA}"/>
                </a:ext>
              </a:extLst>
            </p:cNvPr>
            <p:cNvSpPr/>
            <p:nvPr/>
          </p:nvSpPr>
          <p:spPr>
            <a:xfrm rot="5400000">
              <a:off x="4546085" y="2098039"/>
              <a:ext cx="369332" cy="8217326"/>
            </a:xfrm>
            <a:prstGeom prst="rightBrace">
              <a:avLst>
                <a:gd name="adj1" fmla="val 34056"/>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04EC957-BCB6-B843-BE01-B6B6F26F9A66}"/>
                    </a:ext>
                  </a:extLst>
                </p:cNvPr>
                <p:cNvSpPr txBox="1"/>
                <p:nvPr/>
              </p:nvSpPr>
              <p:spPr>
                <a:xfrm>
                  <a:off x="3447685" y="6391369"/>
                  <a:ext cx="3890466" cy="430886"/>
                </a:xfrm>
                <a:prstGeom prst="rect">
                  <a:avLst/>
                </a:prstGeom>
                <a:noFill/>
              </p:spPr>
              <p:txBody>
                <a:bodyPr wrap="none" rtlCol="0">
                  <a:spAutoFit/>
                </a:bodyPr>
                <a:lstStyle/>
                <a:p>
                  <a:r>
                    <a:rPr lang="en-US" sz="1500" dirty="0"/>
                    <a:t>Total Router Capacity: </a:t>
                  </a:r>
                  <a14:m>
                    <m:oMath xmlns:m="http://schemas.openxmlformats.org/officeDocument/2006/math">
                      <m:r>
                        <a:rPr lang="en-US" sz="1500" i="1">
                          <a:latin typeface="Cambria Math" panose="02040503050406030204" pitchFamily="18" charset="0"/>
                        </a:rPr>
                        <m:t>𝐶</m:t>
                      </m:r>
                      <m:r>
                        <a:rPr lang="en-US" sz="1500" i="1">
                          <a:latin typeface="Cambria Math" panose="02040503050406030204" pitchFamily="18" charset="0"/>
                        </a:rPr>
                        <m:t>=</m:t>
                      </m:r>
                      <m:r>
                        <a:rPr lang="en-US" sz="1500" i="1">
                          <a:latin typeface="Cambria Math" panose="02040503050406030204" pitchFamily="18" charset="0"/>
                        </a:rPr>
                        <m:t>𝑁</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𝑅</m:t>
                      </m:r>
                    </m:oMath>
                  </a14:m>
                  <a:endParaRPr lang="en-US" sz="1500" dirty="0"/>
                </a:p>
              </p:txBody>
            </p:sp>
          </mc:Choice>
          <mc:Fallback xmlns="">
            <p:sp>
              <p:nvSpPr>
                <p:cNvPr id="126" name="TextBox 125">
                  <a:extLst>
                    <a:ext uri="{FF2B5EF4-FFF2-40B4-BE49-F238E27FC236}">
                      <a16:creationId xmlns:a16="http://schemas.microsoft.com/office/drawing/2014/main" id="{F04EC957-BCB6-B843-BE01-B6B6F26F9A66}"/>
                    </a:ext>
                  </a:extLst>
                </p:cNvPr>
                <p:cNvSpPr txBox="1">
                  <a:spLocks noRot="1" noChangeAspect="1" noMove="1" noResize="1" noEditPoints="1" noAdjustHandles="1" noChangeArrowheads="1" noChangeShapeType="1" noTextEdit="1"/>
                </p:cNvSpPr>
                <p:nvPr/>
              </p:nvSpPr>
              <p:spPr>
                <a:xfrm>
                  <a:off x="3447685" y="6391369"/>
                  <a:ext cx="3890466" cy="430886"/>
                </a:xfrm>
                <a:prstGeom prst="rect">
                  <a:avLst/>
                </a:prstGeom>
                <a:blipFill>
                  <a:blip r:embed="rId2"/>
                  <a:stretch>
                    <a:fillRect l="-1310" b="-18519"/>
                  </a:stretch>
                </a:blipFill>
              </p:spPr>
              <p:txBody>
                <a:bodyPr/>
                <a:lstStyle/>
                <a:p>
                  <a:r>
                    <a:rPr lang="en-US">
                      <a:noFill/>
                    </a:rPr>
                    <a:t> </a:t>
                  </a:r>
                </a:p>
              </p:txBody>
            </p:sp>
          </mc:Fallback>
        </mc:AlternateContent>
      </p:grpSp>
      <p:grpSp>
        <p:nvGrpSpPr>
          <p:cNvPr id="131" name="Group 130">
            <a:extLst>
              <a:ext uri="{FF2B5EF4-FFF2-40B4-BE49-F238E27FC236}">
                <a16:creationId xmlns:a16="http://schemas.microsoft.com/office/drawing/2014/main" id="{DA39ECE0-6E67-224A-A597-71C68DE02EE4}"/>
              </a:ext>
            </a:extLst>
          </p:cNvPr>
          <p:cNvGrpSpPr/>
          <p:nvPr/>
        </p:nvGrpSpPr>
        <p:grpSpPr>
          <a:xfrm>
            <a:off x="1093343" y="2430378"/>
            <a:ext cx="4554771" cy="864886"/>
            <a:chOff x="1457791" y="3240503"/>
            <a:chExt cx="6073028" cy="1153181"/>
          </a:xfrm>
        </p:grpSpPr>
        <p:cxnSp>
          <p:nvCxnSpPr>
            <p:cNvPr id="97" name="Straight Arrow Connector 96">
              <a:extLst>
                <a:ext uri="{FF2B5EF4-FFF2-40B4-BE49-F238E27FC236}">
                  <a16:creationId xmlns:a16="http://schemas.microsoft.com/office/drawing/2014/main" id="{D4D2CD55-A2F7-CF45-A49D-E9DE0B2C8CA6}"/>
                </a:ext>
              </a:extLst>
            </p:cNvPr>
            <p:cNvCxnSpPr>
              <a:cxnSpLocks/>
            </p:cNvCxnSpPr>
            <p:nvPr/>
          </p:nvCxnSpPr>
          <p:spPr>
            <a:xfrm flipH="1">
              <a:off x="1457791" y="3240503"/>
              <a:ext cx="3502153" cy="1153181"/>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D42F09E5-0E56-F140-881D-05A8841EACB2}"/>
                </a:ext>
              </a:extLst>
            </p:cNvPr>
            <p:cNvSpPr txBox="1"/>
            <p:nvPr/>
          </p:nvSpPr>
          <p:spPr>
            <a:xfrm>
              <a:off x="2803614" y="3463831"/>
              <a:ext cx="658728" cy="430887"/>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C/8</a:t>
              </a:r>
            </a:p>
          </p:txBody>
        </p:sp>
        <p:cxnSp>
          <p:nvCxnSpPr>
            <p:cNvPr id="115" name="Straight Arrow Connector 114">
              <a:extLst>
                <a:ext uri="{FF2B5EF4-FFF2-40B4-BE49-F238E27FC236}">
                  <a16:creationId xmlns:a16="http://schemas.microsoft.com/office/drawing/2014/main" id="{10C3C739-DD98-1F46-964A-40E11ACD7BC7}"/>
                </a:ext>
              </a:extLst>
            </p:cNvPr>
            <p:cNvCxnSpPr>
              <a:cxnSpLocks/>
            </p:cNvCxnSpPr>
            <p:nvPr/>
          </p:nvCxnSpPr>
          <p:spPr>
            <a:xfrm flipH="1">
              <a:off x="2311460" y="3263727"/>
              <a:ext cx="5219359" cy="1123402"/>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AEA9DAF3-06B9-3444-BBC0-6FCB21B52A7A}"/>
                </a:ext>
              </a:extLst>
            </p:cNvPr>
            <p:cNvSpPr txBox="1"/>
            <p:nvPr/>
          </p:nvSpPr>
          <p:spPr>
            <a:xfrm>
              <a:off x="3821707" y="3650426"/>
              <a:ext cx="658728" cy="430887"/>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C/8</a:t>
              </a:r>
            </a:p>
          </p:txBody>
        </p:sp>
      </p:grpSp>
      <p:grpSp>
        <p:nvGrpSpPr>
          <p:cNvPr id="132" name="Group 131">
            <a:extLst>
              <a:ext uri="{FF2B5EF4-FFF2-40B4-BE49-F238E27FC236}">
                <a16:creationId xmlns:a16="http://schemas.microsoft.com/office/drawing/2014/main" id="{634BFFBC-C912-B647-9221-D5821941A892}"/>
              </a:ext>
            </a:extLst>
          </p:cNvPr>
          <p:cNvGrpSpPr/>
          <p:nvPr/>
        </p:nvGrpSpPr>
        <p:grpSpPr>
          <a:xfrm>
            <a:off x="3149221" y="2450005"/>
            <a:ext cx="4612843" cy="851945"/>
            <a:chOff x="4198961" y="3266672"/>
            <a:chExt cx="6150457" cy="1135927"/>
          </a:xfrm>
        </p:grpSpPr>
        <p:cxnSp>
          <p:nvCxnSpPr>
            <p:cNvPr id="104" name="Straight Arrow Connector 103">
              <a:extLst>
                <a:ext uri="{FF2B5EF4-FFF2-40B4-BE49-F238E27FC236}">
                  <a16:creationId xmlns:a16="http://schemas.microsoft.com/office/drawing/2014/main" id="{822D5E95-0C98-014C-AE87-B8026D86BECB}"/>
                </a:ext>
              </a:extLst>
            </p:cNvPr>
            <p:cNvCxnSpPr>
              <a:cxnSpLocks/>
            </p:cNvCxnSpPr>
            <p:nvPr/>
          </p:nvCxnSpPr>
          <p:spPr>
            <a:xfrm flipH="1">
              <a:off x="7461961" y="3271430"/>
              <a:ext cx="922527" cy="111569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762A848-B638-D646-A178-F6C906790223}"/>
                </a:ext>
              </a:extLst>
            </p:cNvPr>
            <p:cNvCxnSpPr>
              <a:cxnSpLocks/>
            </p:cNvCxnSpPr>
            <p:nvPr/>
          </p:nvCxnSpPr>
          <p:spPr>
            <a:xfrm flipH="1">
              <a:off x="4198961" y="3275350"/>
              <a:ext cx="1110229" cy="1117857"/>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01BE9EE-213C-134C-90B0-783376273A77}"/>
                </a:ext>
              </a:extLst>
            </p:cNvPr>
            <p:cNvCxnSpPr>
              <a:cxnSpLocks/>
            </p:cNvCxnSpPr>
            <p:nvPr/>
          </p:nvCxnSpPr>
          <p:spPr>
            <a:xfrm flipH="1">
              <a:off x="4973118" y="3273390"/>
              <a:ext cx="2990926" cy="1119546"/>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518D09D-88D8-9143-AB3A-F419586617C1}"/>
                </a:ext>
              </a:extLst>
            </p:cNvPr>
            <p:cNvCxnSpPr>
              <a:cxnSpLocks/>
            </p:cNvCxnSpPr>
            <p:nvPr/>
          </p:nvCxnSpPr>
          <p:spPr>
            <a:xfrm>
              <a:off x="5735427" y="3275350"/>
              <a:ext cx="964960" cy="112724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2D4210A-E770-BD48-8B60-B47210602FDA}"/>
                </a:ext>
              </a:extLst>
            </p:cNvPr>
            <p:cNvCxnSpPr>
              <a:cxnSpLocks/>
            </p:cNvCxnSpPr>
            <p:nvPr/>
          </p:nvCxnSpPr>
          <p:spPr>
            <a:xfrm>
              <a:off x="6166567" y="3266672"/>
              <a:ext cx="3425872" cy="1120457"/>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C5B30F4-367C-BF41-B98D-C45F7197FE10}"/>
                </a:ext>
              </a:extLst>
            </p:cNvPr>
            <p:cNvCxnSpPr>
              <a:cxnSpLocks/>
            </p:cNvCxnSpPr>
            <p:nvPr/>
          </p:nvCxnSpPr>
          <p:spPr>
            <a:xfrm>
              <a:off x="8724268" y="3271430"/>
              <a:ext cx="1625150" cy="111569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6BC1B4BD-0016-6345-B2FF-F49861194EBB}"/>
                </a:ext>
              </a:extLst>
            </p:cNvPr>
            <p:cNvSpPr txBox="1"/>
            <p:nvPr/>
          </p:nvSpPr>
          <p:spPr>
            <a:xfrm>
              <a:off x="9387138" y="3456096"/>
              <a:ext cx="658728" cy="430887"/>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C/8</a:t>
              </a:r>
            </a:p>
          </p:txBody>
        </p:sp>
        <p:sp>
          <p:nvSpPr>
            <p:cNvPr id="129" name="TextBox 128">
              <a:extLst>
                <a:ext uri="{FF2B5EF4-FFF2-40B4-BE49-F238E27FC236}">
                  <a16:creationId xmlns:a16="http://schemas.microsoft.com/office/drawing/2014/main" id="{679BA409-DF88-334A-8A72-514FECDCCE66}"/>
                </a:ext>
              </a:extLst>
            </p:cNvPr>
            <p:cNvSpPr txBox="1"/>
            <p:nvPr/>
          </p:nvSpPr>
          <p:spPr>
            <a:xfrm>
              <a:off x="8180879" y="3619453"/>
              <a:ext cx="658728" cy="430887"/>
            </a:xfrm>
            <a:prstGeom prst="rect">
              <a:avLst/>
            </a:prstGeom>
            <a:noFill/>
          </p:spPr>
          <p:txBody>
            <a:bodyPr wrap="none" rtlCol="0">
              <a:spAutoFit/>
            </a:bodyPr>
            <a:lstStyle/>
            <a:p>
              <a:r>
                <a:rPr lang="en-US" sz="1500" i="1" dirty="0">
                  <a:latin typeface="Cambria Math" panose="02040503050406030204" pitchFamily="18" charset="0"/>
                  <a:ea typeface="Cambria Math" panose="02040503050406030204" pitchFamily="18" charset="0"/>
                </a:rPr>
                <a:t>C/8</a:t>
              </a:r>
            </a:p>
          </p:txBody>
        </p:sp>
      </p:grpSp>
    </p:spTree>
    <p:extLst>
      <p:ext uri="{BB962C8B-B14F-4D97-AF65-F5344CB8AC3E}">
        <p14:creationId xmlns:p14="http://schemas.microsoft.com/office/powerpoint/2010/main" val="10384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263B17-1648-3745-A46C-BE268EF0D320}"/>
              </a:ext>
            </a:extLst>
          </p:cNvPr>
          <p:cNvSpPr>
            <a:spLocks noGrp="1"/>
          </p:cNvSpPr>
          <p:nvPr>
            <p:ph type="ctrTitle"/>
          </p:nvPr>
        </p:nvSpPr>
        <p:spPr/>
        <p:txBody>
          <a:bodyPr>
            <a:normAutofit fontScale="90000"/>
          </a:bodyPr>
          <a:lstStyle/>
          <a:p>
            <a:r>
              <a:rPr lang="en-US" dirty="0"/>
              <a:t>It is worth understanding </a:t>
            </a:r>
            <a:br>
              <a:rPr lang="en-US" dirty="0"/>
            </a:br>
            <a:r>
              <a:rPr lang="en-US" dirty="0"/>
              <a:t>where and when </a:t>
            </a:r>
            <a:br>
              <a:rPr lang="en-US" dirty="0"/>
            </a:br>
            <a:r>
              <a:rPr lang="en-US" dirty="0"/>
              <a:t>small on-chip buffers suffice</a:t>
            </a:r>
          </a:p>
        </p:txBody>
      </p:sp>
      <p:sp>
        <p:nvSpPr>
          <p:cNvPr id="5" name="Subtitle 4">
            <a:extLst>
              <a:ext uri="{FF2B5EF4-FFF2-40B4-BE49-F238E27FC236}">
                <a16:creationId xmlns:a16="http://schemas.microsoft.com/office/drawing/2014/main" id="{495C0EAE-684E-3F4B-9D7E-FACBE616B53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4293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F4FF16CF-ECEC-BA4D-9270-317828597CA5}"/>
              </a:ext>
            </a:extLst>
          </p:cNvPr>
          <p:cNvSpPr>
            <a:spLocks noGrp="1" noChangeArrowheads="1"/>
          </p:cNvSpPr>
          <p:nvPr>
            <p:ph type="title"/>
          </p:nvPr>
        </p:nvSpPr>
        <p:spPr/>
        <p:txBody>
          <a:bodyPr/>
          <a:lstStyle/>
          <a:p>
            <a:r>
              <a:rPr lang="en-US" altLang="en-US" sz="4000" dirty="0">
                <a:solidFill>
                  <a:schemeClr val="tx1"/>
                </a:solidFill>
                <a:ea typeface="ＭＳ Ｐゴシック" panose="020B0600070205080204" pitchFamily="34" charset="-128"/>
              </a:rPr>
              <a:t>Context</a:t>
            </a:r>
          </a:p>
        </p:txBody>
      </p:sp>
      <p:sp>
        <p:nvSpPr>
          <p:cNvPr id="3" name="Content Placeholder 2">
            <a:extLst>
              <a:ext uri="{FF2B5EF4-FFF2-40B4-BE49-F238E27FC236}">
                <a16:creationId xmlns:a16="http://schemas.microsoft.com/office/drawing/2014/main" id="{86AD566D-348F-8543-9B93-ADB814DDA7CE}"/>
              </a:ext>
            </a:extLst>
          </p:cNvPr>
          <p:cNvSpPr>
            <a:spLocks noGrp="1" noChangeArrowheads="1"/>
          </p:cNvSpPr>
          <p:nvPr>
            <p:ph idx="1"/>
          </p:nvPr>
        </p:nvSpPr>
        <p:spPr>
          <a:xfrm>
            <a:off x="990600" y="1200150"/>
            <a:ext cx="7010400" cy="3394075"/>
          </a:xfrm>
        </p:spPr>
        <p:txBody>
          <a:bodyPr/>
          <a:lstStyle/>
          <a:p>
            <a:pPr>
              <a:buNone/>
            </a:pPr>
            <a:r>
              <a:rPr lang="en-US" altLang="en-US" dirty="0">
                <a:ea typeface="ＭＳ Ｐゴシック" panose="020B0600070205080204" pitchFamily="34" charset="-128"/>
              </a:rPr>
              <a:t>Guido Appenzeller</a:t>
            </a:r>
          </a:p>
          <a:p>
            <a:pPr lvl="1">
              <a:buFont typeface="Wingdings" pitchFamily="2" charset="2"/>
              <a:buChar char="§"/>
            </a:pPr>
            <a:r>
              <a:rPr lang="en-US" altLang="en-US" dirty="0">
                <a:ea typeface="ＭＳ Ｐゴシック" panose="020B0600070205080204" pitchFamily="34" charset="-128"/>
              </a:rPr>
              <a:t>At the time: CS PhD student</a:t>
            </a:r>
          </a:p>
          <a:p>
            <a:pPr lvl="1">
              <a:buFont typeface="Wingdings" pitchFamily="2" charset="2"/>
              <a:buChar char="§"/>
            </a:pPr>
            <a:r>
              <a:rPr lang="en-US" altLang="en-US" dirty="0">
                <a:ea typeface="ＭＳ Ｐゴシック" panose="020B0600070205080204" pitchFamily="34" charset="-128"/>
              </a:rPr>
              <a:t>Founded Big Switch Networks</a:t>
            </a:r>
          </a:p>
          <a:p>
            <a:pPr lvl="1">
              <a:buFont typeface="Wingdings" pitchFamily="2" charset="2"/>
              <a:buChar char="§"/>
            </a:pPr>
            <a:r>
              <a:rPr lang="en-US" altLang="en-US" dirty="0">
                <a:ea typeface="ＭＳ Ｐゴシック" panose="020B0600070205080204" pitchFamily="34" charset="-128"/>
              </a:rPr>
              <a:t>CTO at VMware for networking</a:t>
            </a:r>
          </a:p>
          <a:p>
            <a:pPr lvl="1">
              <a:buFont typeface="Wingdings" pitchFamily="2" charset="2"/>
              <a:buChar char="§"/>
            </a:pPr>
            <a:r>
              <a:rPr lang="en-US" altLang="en-US" dirty="0" err="1">
                <a:ea typeface="ＭＳ Ｐゴシック" panose="020B0600070205080204" pitchFamily="34" charset="-128"/>
              </a:rPr>
              <a:t>Sigcomm</a:t>
            </a:r>
            <a:r>
              <a:rPr lang="en-US" altLang="en-US" dirty="0">
                <a:ea typeface="ＭＳ Ｐゴシック" panose="020B0600070205080204" pitchFamily="34" charset="-128"/>
              </a:rPr>
              <a:t> Test of Time Award, 2015</a:t>
            </a:r>
          </a:p>
          <a:p>
            <a:pPr marL="0" indent="0">
              <a:buNone/>
            </a:pPr>
            <a:endParaRPr lang="en-US" altLang="en-US" dirty="0">
              <a:ea typeface="ＭＳ Ｐゴシック" panose="020B0600070205080204" pitchFamily="34" charset="-128"/>
            </a:endParaRPr>
          </a:p>
          <a:p>
            <a:pPr>
              <a:buFont typeface="Wingdings" pitchFamily="2" charset="2"/>
              <a:buChar char="§"/>
            </a:pPr>
            <a:endParaRPr lang="en-US" altLang="en-US" dirty="0">
              <a:ea typeface="ＭＳ Ｐゴシック" panose="020B0600070205080204" pitchFamily="34" charset="-128"/>
            </a:endParaRPr>
          </a:p>
          <a:p>
            <a:pPr lvl="1">
              <a:buFont typeface="Wingdings" pitchFamily="2" charset="2"/>
              <a:buChar char="§"/>
            </a:pPr>
            <a:endParaRPr lang="en-US" altLang="en-US" dirty="0">
              <a:ea typeface="ＭＳ Ｐゴシック" panose="020B0600070205080204" pitchFamily="34" charset="-128"/>
            </a:endParaRPr>
          </a:p>
          <a:p>
            <a:pPr marL="0" indent="0">
              <a:buNone/>
            </a:pPr>
            <a:endParaRPr lang="en-US"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7CA7C9E8-5850-9049-B33F-E8A6F24CAED7}"/>
              </a:ext>
            </a:extLst>
          </p:cNvPr>
          <p:cNvSpPr>
            <a:spLocks noGrp="1"/>
          </p:cNvSpPr>
          <p:nvPr>
            <p:ph type="sldNum" sz="quarter" idx="10"/>
          </p:nvPr>
        </p:nvSpPr>
        <p:spPr/>
        <p:txBody>
          <a:bodyPr/>
          <a:lstStyle>
            <a:lvl1pPr>
              <a:spcBef>
                <a:spcPct val="20000"/>
              </a:spcBef>
              <a:buClr>
                <a:srgbClr val="0000CC"/>
              </a:buClr>
              <a:buSzPct val="75000"/>
              <a:buFont typeface="Wingdings" pitchFamily="2" charset="2"/>
              <a:buChar char="Ø"/>
              <a:defRPr sz="24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SzPct val="75000"/>
              <a:buFont typeface="Wingdings" pitchFamily="2" charset="2"/>
              <a:buChar char="Ø"/>
              <a:defRPr sz="2100">
                <a:solidFill>
                  <a:srgbClr val="0000CC"/>
                </a:solidFill>
                <a:latin typeface="Arial" panose="020B0604020202020204" pitchFamily="34" charset="0"/>
                <a:ea typeface="ＭＳ Ｐゴシック" panose="020B0600070205080204" pitchFamily="34" charset="-128"/>
              </a:defRPr>
            </a:lvl2pPr>
            <a:lvl3pPr marL="857250" indent="-17145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7B3A3874-8280-3E43-A232-8130C8C70EF7}" type="slidenum">
              <a:rPr lang="en-US" altLang="en-US" sz="1000" smtClean="0"/>
              <a:pPr>
                <a:spcBef>
                  <a:spcPct val="0"/>
                </a:spcBef>
                <a:buClrTx/>
                <a:buSzTx/>
                <a:buFontTx/>
                <a:buNone/>
              </a:pPr>
              <a:t>2</a:t>
            </a:fld>
            <a:endParaRPr lang="en-US" altLang="en-US" sz="1000"/>
          </a:p>
        </p:txBody>
      </p:sp>
      <p:pic>
        <p:nvPicPr>
          <p:cNvPr id="2" name="Picture 1">
            <a:extLst>
              <a:ext uri="{FF2B5EF4-FFF2-40B4-BE49-F238E27FC236}">
                <a16:creationId xmlns:a16="http://schemas.microsoft.com/office/drawing/2014/main" id="{1442A86E-087B-884C-9DCA-D1488536FD2E}"/>
              </a:ext>
            </a:extLst>
          </p:cNvPr>
          <p:cNvPicPr>
            <a:picLocks noChangeAspect="1"/>
          </p:cNvPicPr>
          <p:nvPr/>
        </p:nvPicPr>
        <p:blipFill rotWithShape="1">
          <a:blip r:embed="rId3"/>
          <a:srcRect l="5800" r="45298" b="13231"/>
          <a:stretch/>
        </p:blipFill>
        <p:spPr>
          <a:xfrm>
            <a:off x="5904460" y="1276350"/>
            <a:ext cx="1297479" cy="1295400"/>
          </a:xfrm>
          <a:prstGeom prst="rect">
            <a:avLst/>
          </a:prstGeom>
        </p:spPr>
      </p:pic>
      <p:sp>
        <p:nvSpPr>
          <p:cNvPr id="4" name="TextBox 3">
            <a:extLst>
              <a:ext uri="{FF2B5EF4-FFF2-40B4-BE49-F238E27FC236}">
                <a16:creationId xmlns:a16="http://schemas.microsoft.com/office/drawing/2014/main" id="{C79DA85E-C26A-B04A-85CF-3F987F08E7FD}"/>
              </a:ext>
            </a:extLst>
          </p:cNvPr>
          <p:cNvSpPr txBox="1"/>
          <p:nvPr/>
        </p:nvSpPr>
        <p:spPr>
          <a:xfrm>
            <a:off x="990600" y="3719151"/>
            <a:ext cx="6793142" cy="1138773"/>
          </a:xfrm>
          <a:prstGeom prst="rect">
            <a:avLst/>
          </a:prstGeom>
          <a:solidFill>
            <a:schemeClr val="accent6">
              <a:lumMod val="20000"/>
              <a:lumOff val="80000"/>
            </a:schemeClr>
          </a:solidFill>
        </p:spPr>
        <p:txBody>
          <a:bodyPr wrap="none" rtlCol="0">
            <a:spAutoFit/>
          </a:bodyPr>
          <a:lstStyle/>
          <a:p>
            <a:pPr marL="0" indent="0">
              <a:buNone/>
            </a:pPr>
            <a:r>
              <a:rPr lang="en-US" altLang="en-US" dirty="0"/>
              <a:t>At the time of writing</a:t>
            </a:r>
          </a:p>
          <a:p>
            <a:pPr marL="404813" lvl="1" indent="225425">
              <a:buFont typeface="Wingdings" pitchFamily="2" charset="2"/>
              <a:buChar char="§"/>
            </a:pPr>
            <a:r>
              <a:rPr lang="en-US" altLang="en-US" sz="1600" dirty="0">
                <a:solidFill>
                  <a:schemeClr val="accent2"/>
                </a:solidFill>
              </a:rPr>
              <a:t>Challenging to build ISP routers with big buffers</a:t>
            </a:r>
          </a:p>
          <a:p>
            <a:pPr marL="404813" lvl="1" indent="225425">
              <a:buFont typeface="Wingdings" pitchFamily="2" charset="2"/>
              <a:buChar char="§"/>
            </a:pPr>
            <a:r>
              <a:rPr lang="en-US" altLang="en-US" sz="1600" dirty="0">
                <a:solidFill>
                  <a:schemeClr val="accent2"/>
                </a:solidFill>
              </a:rPr>
              <a:t>80% of world’s SRAMs used for router and switch buffers/counters</a:t>
            </a:r>
          </a:p>
          <a:p>
            <a:pPr marL="404813" lvl="1" indent="225425">
              <a:buFont typeface="Wingdings" pitchFamily="2" charset="2"/>
              <a:buChar char="§"/>
            </a:pPr>
            <a:r>
              <a:rPr lang="en-US" altLang="en-US" sz="1600" dirty="0">
                <a:solidFill>
                  <a:schemeClr val="accent2"/>
                </a:solidFill>
              </a:rPr>
              <a:t>ISP routers sold with ~90% profit margin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2240D2-F26E-294B-8A18-2A4645A4C609}"/>
              </a:ext>
            </a:extLst>
          </p:cNvPr>
          <p:cNvSpPr>
            <a:spLocks noGrp="1"/>
          </p:cNvSpPr>
          <p:nvPr>
            <p:ph type="ctrTitle"/>
          </p:nvPr>
        </p:nvSpPr>
        <p:spPr/>
        <p:txBody>
          <a:bodyPr/>
          <a:lstStyle/>
          <a:p>
            <a:r>
              <a:rPr lang="en-US" dirty="0"/>
              <a:t>A brief history of buffer size</a:t>
            </a:r>
          </a:p>
        </p:txBody>
      </p:sp>
      <p:sp>
        <p:nvSpPr>
          <p:cNvPr id="6" name="Subtitle 5">
            <a:extLst>
              <a:ext uri="{FF2B5EF4-FFF2-40B4-BE49-F238E27FC236}">
                <a16:creationId xmlns:a16="http://schemas.microsoft.com/office/drawing/2014/main" id="{3B0275B8-CC3A-6D48-9A45-D980474B80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801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a:extLst>
              <a:ext uri="{FF2B5EF4-FFF2-40B4-BE49-F238E27FC236}">
                <a16:creationId xmlns:a16="http://schemas.microsoft.com/office/drawing/2014/main" id="{A7FDCA7C-DCAB-4B40-A46E-B9E1A5AA261E}"/>
              </a:ext>
            </a:extLst>
          </p:cNvPr>
          <p:cNvSpPr/>
          <p:nvPr/>
        </p:nvSpPr>
        <p:spPr>
          <a:xfrm>
            <a:off x="0" y="629690"/>
            <a:ext cx="8934100" cy="211975"/>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8" name="Straight Connector 7">
            <a:extLst>
              <a:ext uri="{FF2B5EF4-FFF2-40B4-BE49-F238E27FC236}">
                <a16:creationId xmlns:a16="http://schemas.microsoft.com/office/drawing/2014/main" id="{DC6BC02A-4B1B-C543-A133-EFE7C669432D}"/>
              </a:ext>
            </a:extLst>
          </p:cNvPr>
          <p:cNvCxnSpPr/>
          <p:nvPr/>
        </p:nvCxnSpPr>
        <p:spPr>
          <a:xfrm>
            <a:off x="700348" y="629685"/>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5D4A63-6028-DD4A-AA19-D2F00FBB1892}"/>
              </a:ext>
            </a:extLst>
          </p:cNvPr>
          <p:cNvCxnSpPr/>
          <p:nvPr/>
        </p:nvCxnSpPr>
        <p:spPr>
          <a:xfrm>
            <a:off x="7962374" y="629685"/>
            <a:ext cx="0" cy="21197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804D2D-5705-FB42-B5AC-CDDD0575954A}"/>
              </a:ext>
            </a:extLst>
          </p:cNvPr>
          <p:cNvSpPr txBox="1"/>
          <p:nvPr/>
        </p:nvSpPr>
        <p:spPr>
          <a:xfrm>
            <a:off x="474805" y="430440"/>
            <a:ext cx="524503" cy="276999"/>
          </a:xfrm>
          <a:prstGeom prst="rect">
            <a:avLst/>
          </a:prstGeom>
          <a:noFill/>
        </p:spPr>
        <p:txBody>
          <a:bodyPr wrap="none" rtlCol="0">
            <a:spAutoFit/>
          </a:bodyPr>
          <a:lstStyle/>
          <a:p>
            <a:r>
              <a:rPr lang="en-US" sz="1200" dirty="0"/>
              <a:t>1988</a:t>
            </a:r>
          </a:p>
        </p:txBody>
      </p:sp>
      <p:sp>
        <p:nvSpPr>
          <p:cNvPr id="21" name="TextBox 20">
            <a:extLst>
              <a:ext uri="{FF2B5EF4-FFF2-40B4-BE49-F238E27FC236}">
                <a16:creationId xmlns:a16="http://schemas.microsoft.com/office/drawing/2014/main" id="{841E6DE5-C52C-F248-8F7A-C1A4A49CF92E}"/>
              </a:ext>
            </a:extLst>
          </p:cNvPr>
          <p:cNvSpPr txBox="1"/>
          <p:nvPr/>
        </p:nvSpPr>
        <p:spPr>
          <a:xfrm>
            <a:off x="7755877" y="430440"/>
            <a:ext cx="524503" cy="276999"/>
          </a:xfrm>
          <a:prstGeom prst="rect">
            <a:avLst/>
          </a:prstGeom>
          <a:noFill/>
        </p:spPr>
        <p:txBody>
          <a:bodyPr wrap="none" rtlCol="0">
            <a:spAutoFit/>
          </a:bodyPr>
          <a:lstStyle/>
          <a:p>
            <a:r>
              <a:rPr lang="en-US" sz="1200" dirty="0"/>
              <a:t>2019</a:t>
            </a:r>
          </a:p>
        </p:txBody>
      </p:sp>
      <p:pic>
        <p:nvPicPr>
          <p:cNvPr id="23" name="Picture 22">
            <a:extLst>
              <a:ext uri="{FF2B5EF4-FFF2-40B4-BE49-F238E27FC236}">
                <a16:creationId xmlns:a16="http://schemas.microsoft.com/office/drawing/2014/main" id="{5FE482EC-C92F-5D49-AB63-FAEBB3DC6F48}"/>
              </a:ext>
            </a:extLst>
          </p:cNvPr>
          <p:cNvPicPr>
            <a:picLocks noChangeAspect="1"/>
          </p:cNvPicPr>
          <p:nvPr/>
        </p:nvPicPr>
        <p:blipFill>
          <a:blip r:embed="rId3"/>
          <a:stretch>
            <a:fillRect/>
          </a:stretch>
        </p:blipFill>
        <p:spPr>
          <a:xfrm>
            <a:off x="42116" y="1500815"/>
            <a:ext cx="1339177" cy="1635162"/>
          </a:xfrm>
          <a:prstGeom prst="rect">
            <a:avLst/>
          </a:prstGeom>
          <a:ln>
            <a:solidFill>
              <a:schemeClr val="bg1">
                <a:lumMod val="8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0F2509B-AFA2-B84F-8BA2-FA31DFFA3038}"/>
                  </a:ext>
                </a:extLst>
              </p:cNvPr>
              <p:cNvSpPr txBox="1"/>
              <p:nvPr/>
            </p:nvSpPr>
            <p:spPr>
              <a:xfrm>
                <a:off x="3955459" y="1711832"/>
                <a:ext cx="1290353" cy="323165"/>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rPr>
                        <m:t>𝐵</m:t>
                      </m:r>
                      <m:r>
                        <a:rPr lang="en-US" sz="2100" i="1">
                          <a:latin typeface="Cambria Math" panose="02040503050406030204" pitchFamily="18" charset="0"/>
                          <a:ea typeface="Cambria Math" panose="02040503050406030204" pitchFamily="18" charset="0"/>
                        </a:rPr>
                        <m:t>=2</m:t>
                      </m:r>
                      <m:r>
                        <a:rPr lang="en-US" sz="2100" i="1">
                          <a:latin typeface="Cambria Math" panose="02040503050406030204" pitchFamily="18" charset="0"/>
                          <a:ea typeface="Cambria Math" panose="02040503050406030204" pitchFamily="18" charset="0"/>
                        </a:rPr>
                        <m:t>𝑇</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𝐶</m:t>
                      </m:r>
                    </m:oMath>
                  </m:oMathPara>
                </a14:m>
                <a:endParaRPr lang="en-US" sz="2100" dirty="0"/>
              </a:p>
            </p:txBody>
          </p:sp>
        </mc:Choice>
        <mc:Fallback xmlns="">
          <p:sp>
            <p:nvSpPr>
              <p:cNvPr id="66" name="TextBox 65">
                <a:extLst>
                  <a:ext uri="{FF2B5EF4-FFF2-40B4-BE49-F238E27FC236}">
                    <a16:creationId xmlns:a16="http://schemas.microsoft.com/office/drawing/2014/main" id="{30F2509B-AFA2-B84F-8BA2-FA31DFFA3038}"/>
                  </a:ext>
                </a:extLst>
              </p:cNvPr>
              <p:cNvSpPr txBox="1">
                <a:spLocks noRot="1" noChangeAspect="1" noMove="1" noResize="1" noEditPoints="1" noAdjustHandles="1" noChangeArrowheads="1" noChangeShapeType="1" noTextEdit="1"/>
              </p:cNvSpPr>
              <p:nvPr/>
            </p:nvSpPr>
            <p:spPr>
              <a:xfrm>
                <a:off x="3955459" y="1711832"/>
                <a:ext cx="1290353" cy="323165"/>
              </a:xfrm>
              <a:prstGeom prst="rect">
                <a:avLst/>
              </a:prstGeom>
              <a:blipFill>
                <a:blip r:embed="rId4"/>
                <a:stretch>
                  <a:fillRect l="-2913" r="-1942" b="-7692"/>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82E0E738-3E64-DA46-AD84-CFE818755505}"/>
              </a:ext>
            </a:extLst>
          </p:cNvPr>
          <p:cNvSpPr txBox="1"/>
          <p:nvPr/>
        </p:nvSpPr>
        <p:spPr>
          <a:xfrm>
            <a:off x="-96589" y="845308"/>
            <a:ext cx="1574470" cy="542456"/>
          </a:xfrm>
          <a:prstGeom prst="rect">
            <a:avLst/>
          </a:prstGeom>
          <a:noFill/>
        </p:spPr>
        <p:txBody>
          <a:bodyPr wrap="none" rtlCol="0">
            <a:spAutoFit/>
          </a:bodyPr>
          <a:lstStyle/>
          <a:p>
            <a:pPr algn="ctr"/>
            <a:r>
              <a:rPr lang="en-US" sz="1050" dirty="0"/>
              <a:t>Congestion Avoidance </a:t>
            </a:r>
          </a:p>
          <a:p>
            <a:pPr algn="ctr"/>
            <a:r>
              <a:rPr lang="en-US" sz="1050" dirty="0"/>
              <a:t>and Control</a:t>
            </a:r>
          </a:p>
          <a:p>
            <a:pPr algn="ctr"/>
            <a:r>
              <a:rPr lang="en-US" sz="825" dirty="0">
                <a:solidFill>
                  <a:schemeClr val="bg1">
                    <a:lumMod val="50000"/>
                  </a:schemeClr>
                </a:solidFill>
              </a:rPr>
              <a:t>VJ &amp; MK</a:t>
            </a:r>
          </a:p>
        </p:txBody>
      </p:sp>
      <p:grpSp>
        <p:nvGrpSpPr>
          <p:cNvPr id="87" name="Group 86">
            <a:extLst>
              <a:ext uri="{FF2B5EF4-FFF2-40B4-BE49-F238E27FC236}">
                <a16:creationId xmlns:a16="http://schemas.microsoft.com/office/drawing/2014/main" id="{B00803CA-0230-864A-91F3-392331AF0C9D}"/>
              </a:ext>
            </a:extLst>
          </p:cNvPr>
          <p:cNvGrpSpPr/>
          <p:nvPr/>
        </p:nvGrpSpPr>
        <p:grpSpPr>
          <a:xfrm>
            <a:off x="1517404" y="430439"/>
            <a:ext cx="1342983" cy="2710736"/>
            <a:chOff x="2023206" y="573919"/>
            <a:chExt cx="1790644" cy="3614314"/>
          </a:xfrm>
        </p:grpSpPr>
        <p:cxnSp>
          <p:nvCxnSpPr>
            <p:cNvPr id="9" name="Straight Connector 8">
              <a:extLst>
                <a:ext uri="{FF2B5EF4-FFF2-40B4-BE49-F238E27FC236}">
                  <a16:creationId xmlns:a16="http://schemas.microsoft.com/office/drawing/2014/main" id="{2B4B7F79-1132-494B-B563-AD3B143844C7}"/>
                </a:ext>
              </a:extLst>
            </p:cNvPr>
            <p:cNvCxnSpPr/>
            <p:nvPr/>
          </p:nvCxnSpPr>
          <p:spPr>
            <a:xfrm>
              <a:off x="2896523" y="839579"/>
              <a:ext cx="0" cy="282633"/>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6D5854-9EBC-C240-ABB5-F4CB3A547DA5}"/>
                </a:ext>
              </a:extLst>
            </p:cNvPr>
            <p:cNvSpPr txBox="1"/>
            <p:nvPr/>
          </p:nvSpPr>
          <p:spPr>
            <a:xfrm>
              <a:off x="2600032" y="573919"/>
              <a:ext cx="699337" cy="369332"/>
            </a:xfrm>
            <a:prstGeom prst="rect">
              <a:avLst/>
            </a:prstGeom>
            <a:noFill/>
          </p:spPr>
          <p:txBody>
            <a:bodyPr wrap="none" rtlCol="0">
              <a:spAutoFit/>
            </a:bodyPr>
            <a:lstStyle/>
            <a:p>
              <a:r>
                <a:rPr lang="en-US" sz="1200" dirty="0"/>
                <a:t>1994</a:t>
              </a:r>
            </a:p>
          </p:txBody>
        </p:sp>
        <p:pic>
          <p:nvPicPr>
            <p:cNvPr id="25" name="Picture 24">
              <a:extLst>
                <a:ext uri="{FF2B5EF4-FFF2-40B4-BE49-F238E27FC236}">
                  <a16:creationId xmlns:a16="http://schemas.microsoft.com/office/drawing/2014/main" id="{B58DC520-F6E4-3542-BF3A-9770F77E54E4}"/>
                </a:ext>
              </a:extLst>
            </p:cNvPr>
            <p:cNvPicPr>
              <a:picLocks noChangeAspect="1"/>
            </p:cNvPicPr>
            <p:nvPr/>
          </p:nvPicPr>
          <p:blipFill>
            <a:blip r:embed="rId5"/>
            <a:stretch>
              <a:fillRect/>
            </a:stretch>
          </p:blipFill>
          <p:spPr>
            <a:xfrm>
              <a:off x="2028281" y="2008017"/>
              <a:ext cx="1785569" cy="2180216"/>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68" name="TextBox 67">
              <a:extLst>
                <a:ext uri="{FF2B5EF4-FFF2-40B4-BE49-F238E27FC236}">
                  <a16:creationId xmlns:a16="http://schemas.microsoft.com/office/drawing/2014/main" id="{B94B1C60-DD5A-3F4C-A41D-EBA3CBE0BF52}"/>
                </a:ext>
              </a:extLst>
            </p:cNvPr>
            <p:cNvSpPr txBox="1"/>
            <p:nvPr/>
          </p:nvSpPr>
          <p:spPr>
            <a:xfrm>
              <a:off x="2023206" y="1138904"/>
              <a:ext cx="1746633" cy="723275"/>
            </a:xfrm>
            <a:prstGeom prst="rect">
              <a:avLst/>
            </a:prstGeom>
            <a:noFill/>
          </p:spPr>
          <p:txBody>
            <a:bodyPr wrap="none" rtlCol="0">
              <a:spAutoFit/>
            </a:bodyPr>
            <a:lstStyle/>
            <a:p>
              <a:pPr algn="ctr"/>
              <a:r>
                <a:rPr lang="en-US" sz="1050" dirty="0"/>
                <a:t>High Performance </a:t>
              </a:r>
            </a:p>
            <a:p>
              <a:pPr algn="ctr"/>
              <a:r>
                <a:rPr lang="en-US" sz="1050" dirty="0"/>
                <a:t>TCP in ANSNET</a:t>
              </a:r>
            </a:p>
            <a:p>
              <a:pPr algn="ctr"/>
              <a:r>
                <a:rPr lang="en-US" sz="825" dirty="0">
                  <a:solidFill>
                    <a:schemeClr val="bg1">
                      <a:lumMod val="50000"/>
                    </a:schemeClr>
                  </a:solidFill>
                </a:rPr>
                <a:t>CV &amp; CS</a:t>
              </a:r>
            </a:p>
          </p:txBody>
        </p:sp>
      </p:grpSp>
      <p:sp>
        <p:nvSpPr>
          <p:cNvPr id="74" name="Rectangle 73">
            <a:extLst>
              <a:ext uri="{FF2B5EF4-FFF2-40B4-BE49-F238E27FC236}">
                <a16:creationId xmlns:a16="http://schemas.microsoft.com/office/drawing/2014/main" id="{A8888E3E-4A44-3544-8941-D5D8F26162B6}"/>
              </a:ext>
            </a:extLst>
          </p:cNvPr>
          <p:cNvSpPr/>
          <p:nvPr/>
        </p:nvSpPr>
        <p:spPr>
          <a:xfrm>
            <a:off x="3817135" y="3554142"/>
            <a:ext cx="11927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88" name="Group 87">
            <a:extLst>
              <a:ext uri="{FF2B5EF4-FFF2-40B4-BE49-F238E27FC236}">
                <a16:creationId xmlns:a16="http://schemas.microsoft.com/office/drawing/2014/main" id="{44ABFD91-6233-B144-9B9B-2F91C22A90BB}"/>
              </a:ext>
            </a:extLst>
          </p:cNvPr>
          <p:cNvGrpSpPr/>
          <p:nvPr/>
        </p:nvGrpSpPr>
        <p:grpSpPr>
          <a:xfrm>
            <a:off x="571478" y="3425580"/>
            <a:ext cx="7879626" cy="1030488"/>
            <a:chOff x="761970" y="4567440"/>
            <a:chExt cx="10506168" cy="1373984"/>
          </a:xfrm>
        </p:grpSpPr>
        <p:sp>
          <p:nvSpPr>
            <p:cNvPr id="26" name="Freeform 25">
              <a:extLst>
                <a:ext uri="{FF2B5EF4-FFF2-40B4-BE49-F238E27FC236}">
                  <a16:creationId xmlns:a16="http://schemas.microsoft.com/office/drawing/2014/main" id="{C55484B4-EB4B-4244-AAB2-D84C7A3B72E3}"/>
                </a:ext>
              </a:extLst>
            </p:cNvPr>
            <p:cNvSpPr/>
            <p:nvPr/>
          </p:nvSpPr>
          <p:spPr>
            <a:xfrm>
              <a:off x="3110846" y="4879567"/>
              <a:ext cx="672662" cy="620110"/>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EEA59F90-1189-8C45-85F7-87C1E14390A9}"/>
                </a:ext>
              </a:extLst>
            </p:cNvPr>
            <p:cNvCxnSpPr/>
            <p:nvPr/>
          </p:nvCxnSpPr>
          <p:spPr>
            <a:xfrm>
              <a:off x="3597391" y="4995264"/>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30BED-4B41-C948-BFFE-B113F3CC88D4}"/>
                </a:ext>
              </a:extLst>
            </p:cNvPr>
            <p:cNvCxnSpPr/>
            <p:nvPr/>
          </p:nvCxnSpPr>
          <p:spPr>
            <a:xfrm>
              <a:off x="3339887" y="4995264"/>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E92E01B-DEFE-C248-9974-E02244A78D51}"/>
                </a:ext>
              </a:extLst>
            </p:cNvPr>
            <p:cNvCxnSpPr/>
            <p:nvPr/>
          </p:nvCxnSpPr>
          <p:spPr>
            <a:xfrm>
              <a:off x="3783508" y="5186691"/>
              <a:ext cx="108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42FCD28-E04D-FC47-BBA0-24614538E84A}"/>
                </a:ext>
              </a:extLst>
            </p:cNvPr>
            <p:cNvCxnSpPr/>
            <p:nvPr/>
          </p:nvCxnSpPr>
          <p:spPr>
            <a:xfrm>
              <a:off x="2028281" y="5186691"/>
              <a:ext cx="108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1" name="Group 1">
              <a:extLst>
                <a:ext uri="{FF2B5EF4-FFF2-40B4-BE49-F238E27FC236}">
                  <a16:creationId xmlns:a16="http://schemas.microsoft.com/office/drawing/2014/main" id="{52D6846E-A05E-DF43-8BBD-4397C19029A2}"/>
                </a:ext>
              </a:extLst>
            </p:cNvPr>
            <p:cNvGrpSpPr>
              <a:grpSpLocks/>
            </p:cNvGrpSpPr>
            <p:nvPr/>
          </p:nvGrpSpPr>
          <p:grpSpPr bwMode="auto">
            <a:xfrm>
              <a:off x="761970" y="4576254"/>
              <a:ext cx="1371600" cy="1356360"/>
              <a:chOff x="457200" y="1828801"/>
              <a:chExt cx="1143000" cy="1130300"/>
            </a:xfrm>
          </p:grpSpPr>
          <p:pic>
            <p:nvPicPr>
              <p:cNvPr id="32" name="Picture 45">
                <a:extLst>
                  <a:ext uri="{FF2B5EF4-FFF2-40B4-BE49-F238E27FC236}">
                    <a16:creationId xmlns:a16="http://schemas.microsoft.com/office/drawing/2014/main" id="{1E9EFFD0-2F2A-EF42-904B-C2BAF3F9AD66}"/>
                  </a:ext>
                </a:extLst>
              </p:cNvPr>
              <p:cNvPicPr>
                <a:picLocks noChangeArrowheads="1"/>
              </p:cNvPicPr>
              <p:nvPr/>
            </p:nvPicPr>
            <p:blipFill>
              <a:blip r:embed="rId6">
                <a:alphaModFix amt="95000"/>
                <a:extLst>
                  <a:ext uri="{28A0092B-C50C-407E-A947-70E740481C1C}">
                    <a14:useLocalDpi xmlns:a14="http://schemas.microsoft.com/office/drawing/2010/main" val="0"/>
                  </a:ext>
                </a:extLst>
              </a:blip>
              <a:srcRect/>
              <a:stretch>
                <a:fillRect/>
              </a:stretch>
            </p:blipFill>
            <p:spPr bwMode="auto">
              <a:xfrm>
                <a:off x="457200" y="1828801"/>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 name="TextBox 32">
                <a:extLst>
                  <a:ext uri="{FF2B5EF4-FFF2-40B4-BE49-F238E27FC236}">
                    <a16:creationId xmlns:a16="http://schemas.microsoft.com/office/drawing/2014/main" id="{9FD7E4BF-C059-BB41-B4FB-D20D53A9C0C0}"/>
                  </a:ext>
                </a:extLst>
              </p:cNvPr>
              <p:cNvSpPr txBox="1"/>
              <p:nvPr/>
            </p:nvSpPr>
            <p:spPr>
              <a:xfrm>
                <a:off x="1008063" y="2049462"/>
                <a:ext cx="410013" cy="471924"/>
              </a:xfrm>
              <a:prstGeom prst="rect">
                <a:avLst/>
              </a:prstGeom>
              <a:noFill/>
            </p:spPr>
            <p:txBody>
              <a:bodyPr wrap="none">
                <a:spAutoFit/>
              </a:bodyPr>
              <a:lstStyle/>
              <a:p>
                <a:pPr>
                  <a:defRPr/>
                </a:pPr>
                <a:r>
                  <a:rPr lang="en-US" sz="2160" dirty="0">
                    <a:solidFill>
                      <a:schemeClr val="bg1"/>
                    </a:solidFill>
                    <a:latin typeface="+mj-lt"/>
                    <a:ea typeface="ＭＳ Ｐゴシック" charset="0"/>
                    <a:cs typeface="ＭＳ Ｐゴシック" charset="0"/>
                  </a:rPr>
                  <a:t>A</a:t>
                </a:r>
              </a:p>
            </p:txBody>
          </p:sp>
        </p:grpSp>
        <p:grpSp>
          <p:nvGrpSpPr>
            <p:cNvPr id="34" name="Group 51">
              <a:extLst>
                <a:ext uri="{FF2B5EF4-FFF2-40B4-BE49-F238E27FC236}">
                  <a16:creationId xmlns:a16="http://schemas.microsoft.com/office/drawing/2014/main" id="{03E5B1B6-B998-1141-93BB-8F62B80970EE}"/>
                </a:ext>
              </a:extLst>
            </p:cNvPr>
            <p:cNvGrpSpPr>
              <a:grpSpLocks/>
            </p:cNvGrpSpPr>
            <p:nvPr/>
          </p:nvGrpSpPr>
          <p:grpSpPr bwMode="auto">
            <a:xfrm>
              <a:off x="9896538" y="4585064"/>
              <a:ext cx="1371600" cy="1356360"/>
              <a:chOff x="457199" y="1828801"/>
              <a:chExt cx="1142999" cy="1130300"/>
            </a:xfrm>
          </p:grpSpPr>
          <p:pic>
            <p:nvPicPr>
              <p:cNvPr id="35" name="Picture 52">
                <a:extLst>
                  <a:ext uri="{FF2B5EF4-FFF2-40B4-BE49-F238E27FC236}">
                    <a16:creationId xmlns:a16="http://schemas.microsoft.com/office/drawing/2014/main" id="{85C8C480-96DF-C446-A254-44CE43E310D1}"/>
                  </a:ext>
                </a:extLst>
              </p:cNvPr>
              <p:cNvPicPr>
                <a:picLocks noChangeArrowheads="1"/>
              </p:cNvPicPr>
              <p:nvPr/>
            </p:nvPicPr>
            <p:blipFill>
              <a:blip r:embed="rId6">
                <a:alphaModFix amt="95000"/>
                <a:extLst>
                  <a:ext uri="{28A0092B-C50C-407E-A947-70E740481C1C}">
                    <a14:useLocalDpi xmlns:a14="http://schemas.microsoft.com/office/drawing/2010/main" val="0"/>
                  </a:ext>
                </a:extLst>
              </a:blip>
              <a:srcRect/>
              <a:stretch>
                <a:fillRect/>
              </a:stretch>
            </p:blipFill>
            <p:spPr bwMode="auto">
              <a:xfrm>
                <a:off x="457199" y="1828801"/>
                <a:ext cx="1142999"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 name="TextBox 35">
                <a:extLst>
                  <a:ext uri="{FF2B5EF4-FFF2-40B4-BE49-F238E27FC236}">
                    <a16:creationId xmlns:a16="http://schemas.microsoft.com/office/drawing/2014/main" id="{69D58DE6-5464-6B4D-B708-A7EB7B48DD43}"/>
                  </a:ext>
                </a:extLst>
              </p:cNvPr>
              <p:cNvSpPr txBox="1"/>
              <p:nvPr/>
            </p:nvSpPr>
            <p:spPr>
              <a:xfrm>
                <a:off x="1008063" y="2049462"/>
                <a:ext cx="410013" cy="471924"/>
              </a:xfrm>
              <a:prstGeom prst="rect">
                <a:avLst/>
              </a:prstGeom>
              <a:noFill/>
            </p:spPr>
            <p:txBody>
              <a:bodyPr wrap="none">
                <a:spAutoFit/>
              </a:bodyPr>
              <a:lstStyle/>
              <a:p>
                <a:pPr>
                  <a:defRPr/>
                </a:pPr>
                <a:r>
                  <a:rPr lang="en-US" sz="2160" dirty="0">
                    <a:solidFill>
                      <a:schemeClr val="bg1"/>
                    </a:solidFill>
                    <a:latin typeface="+mj-lt"/>
                    <a:ea typeface="ＭＳ Ｐゴシック" charset="0"/>
                    <a:cs typeface="ＭＳ Ｐゴシック" charset="0"/>
                  </a:rPr>
                  <a:t>B</a:t>
                </a:r>
              </a:p>
            </p:txBody>
          </p:sp>
        </p:grpSp>
        <p:sp>
          <p:nvSpPr>
            <p:cNvPr id="41" name="Freeform 40">
              <a:extLst>
                <a:ext uri="{FF2B5EF4-FFF2-40B4-BE49-F238E27FC236}">
                  <a16:creationId xmlns:a16="http://schemas.microsoft.com/office/drawing/2014/main" id="{B8589017-6DD2-194C-A126-A87CE5238FB4}"/>
                </a:ext>
              </a:extLst>
            </p:cNvPr>
            <p:cNvSpPr/>
            <p:nvPr/>
          </p:nvSpPr>
          <p:spPr>
            <a:xfrm>
              <a:off x="4831036" y="4879567"/>
              <a:ext cx="707070" cy="620110"/>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42" name="Straight Connector 41">
              <a:extLst>
                <a:ext uri="{FF2B5EF4-FFF2-40B4-BE49-F238E27FC236}">
                  <a16:creationId xmlns:a16="http://schemas.microsoft.com/office/drawing/2014/main" id="{791D0D84-2402-0F4D-BDA0-934FBE7D4977}"/>
                </a:ext>
              </a:extLst>
            </p:cNvPr>
            <p:cNvCxnSpPr/>
            <p:nvPr/>
          </p:nvCxnSpPr>
          <p:spPr>
            <a:xfrm>
              <a:off x="5351989" y="4995264"/>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F1FA611-A06A-BC44-BA50-7B985A1BA64A}"/>
                </a:ext>
              </a:extLst>
            </p:cNvPr>
            <p:cNvCxnSpPr/>
            <p:nvPr/>
          </p:nvCxnSpPr>
          <p:spPr>
            <a:xfrm>
              <a:off x="5094485" y="4995264"/>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3237A64-C184-FB41-9601-1E6BD32D04B6}"/>
                </a:ext>
              </a:extLst>
            </p:cNvPr>
            <p:cNvCxnSpPr/>
            <p:nvPr/>
          </p:nvCxnSpPr>
          <p:spPr>
            <a:xfrm>
              <a:off x="5538106" y="5186691"/>
              <a:ext cx="108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A06BF61-74B3-CF4E-A03B-669FA8DCBB3D}"/>
                </a:ext>
              </a:extLst>
            </p:cNvPr>
            <p:cNvSpPr txBox="1"/>
            <p:nvPr/>
          </p:nvSpPr>
          <p:spPr>
            <a:xfrm>
              <a:off x="5891045" y="4844035"/>
              <a:ext cx="417208" cy="430887"/>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C</a:t>
              </a:r>
            </a:p>
          </p:txBody>
        </p:sp>
        <p:sp>
          <p:nvSpPr>
            <p:cNvPr id="48" name="Freeform 47">
              <a:extLst>
                <a:ext uri="{FF2B5EF4-FFF2-40B4-BE49-F238E27FC236}">
                  <a16:creationId xmlns:a16="http://schemas.microsoft.com/office/drawing/2014/main" id="{8893C0DD-4539-D248-8DD6-86D59B1A207B}"/>
                </a:ext>
              </a:extLst>
            </p:cNvPr>
            <p:cNvSpPr/>
            <p:nvPr/>
          </p:nvSpPr>
          <p:spPr>
            <a:xfrm>
              <a:off x="6598114" y="4879567"/>
              <a:ext cx="672662" cy="620110"/>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49" name="Straight Connector 48">
              <a:extLst>
                <a:ext uri="{FF2B5EF4-FFF2-40B4-BE49-F238E27FC236}">
                  <a16:creationId xmlns:a16="http://schemas.microsoft.com/office/drawing/2014/main" id="{709BF080-F33D-824F-96EC-67581A1CE96A}"/>
                </a:ext>
              </a:extLst>
            </p:cNvPr>
            <p:cNvCxnSpPr/>
            <p:nvPr/>
          </p:nvCxnSpPr>
          <p:spPr>
            <a:xfrm>
              <a:off x="7084659" y="4995264"/>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C06DD5-28C6-7942-AD90-AFE2C1B03016}"/>
                </a:ext>
              </a:extLst>
            </p:cNvPr>
            <p:cNvCxnSpPr/>
            <p:nvPr/>
          </p:nvCxnSpPr>
          <p:spPr>
            <a:xfrm>
              <a:off x="6827155" y="4995264"/>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A577E6A-78DF-D640-8195-406B42844104}"/>
                </a:ext>
              </a:extLst>
            </p:cNvPr>
            <p:cNvCxnSpPr/>
            <p:nvPr/>
          </p:nvCxnSpPr>
          <p:spPr>
            <a:xfrm>
              <a:off x="7270776" y="5186691"/>
              <a:ext cx="108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8BECD73-553D-DB4D-A1DE-DFE0E65F404F}"/>
                </a:ext>
              </a:extLst>
            </p:cNvPr>
            <p:cNvSpPr/>
            <p:nvPr/>
          </p:nvSpPr>
          <p:spPr>
            <a:xfrm>
              <a:off x="8330784" y="4879567"/>
              <a:ext cx="672662" cy="620110"/>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55" name="Straight Connector 54">
              <a:extLst>
                <a:ext uri="{FF2B5EF4-FFF2-40B4-BE49-F238E27FC236}">
                  <a16:creationId xmlns:a16="http://schemas.microsoft.com/office/drawing/2014/main" id="{0B119CDE-4F53-E648-8090-54FAD2ADBA7A}"/>
                </a:ext>
              </a:extLst>
            </p:cNvPr>
            <p:cNvCxnSpPr/>
            <p:nvPr/>
          </p:nvCxnSpPr>
          <p:spPr>
            <a:xfrm>
              <a:off x="8817329" y="4995264"/>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553155-2CF8-9843-9BD9-AE42E105584D}"/>
                </a:ext>
              </a:extLst>
            </p:cNvPr>
            <p:cNvCxnSpPr/>
            <p:nvPr/>
          </p:nvCxnSpPr>
          <p:spPr>
            <a:xfrm>
              <a:off x="8559825" y="4995264"/>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8B235B4-F1D1-8443-86DF-72A2524063AC}"/>
                </a:ext>
              </a:extLst>
            </p:cNvPr>
            <p:cNvCxnSpPr/>
            <p:nvPr/>
          </p:nvCxnSpPr>
          <p:spPr>
            <a:xfrm>
              <a:off x="9003446" y="5186691"/>
              <a:ext cx="108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56EDFF-CC67-6C4C-9A6C-6FD2B21CFEEE}"/>
                </a:ext>
              </a:extLst>
            </p:cNvPr>
            <p:cNvCxnSpPr>
              <a:cxnSpLocks/>
            </p:cNvCxnSpPr>
            <p:nvPr/>
          </p:nvCxnSpPr>
          <p:spPr>
            <a:xfrm>
              <a:off x="4831036" y="4752106"/>
              <a:ext cx="707070" cy="0"/>
            </a:xfrm>
            <a:prstGeom prst="straightConnector1">
              <a:avLst/>
            </a:prstGeom>
            <a:ln>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8A78AE8-9FB6-244D-BB22-C77DED18DE64}"/>
                </a:ext>
              </a:extLst>
            </p:cNvPr>
            <p:cNvSpPr txBox="1"/>
            <p:nvPr/>
          </p:nvSpPr>
          <p:spPr>
            <a:xfrm>
              <a:off x="4999833" y="4567440"/>
              <a:ext cx="402248" cy="430887"/>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B</a:t>
              </a:r>
            </a:p>
          </p:txBody>
        </p:sp>
      </p:grpSp>
      <p:sp>
        <p:nvSpPr>
          <p:cNvPr id="77" name="Rectangle 76">
            <a:extLst>
              <a:ext uri="{FF2B5EF4-FFF2-40B4-BE49-F238E27FC236}">
                <a16:creationId xmlns:a16="http://schemas.microsoft.com/office/drawing/2014/main" id="{FF3BD737-44DE-0945-A83C-C44BB65C8F60}"/>
              </a:ext>
            </a:extLst>
          </p:cNvPr>
          <p:cNvSpPr/>
          <p:nvPr/>
        </p:nvSpPr>
        <p:spPr>
          <a:xfrm>
            <a:off x="4028645" y="3665878"/>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8" name="Rectangle 77">
            <a:extLst>
              <a:ext uri="{FF2B5EF4-FFF2-40B4-BE49-F238E27FC236}">
                <a16:creationId xmlns:a16="http://schemas.microsoft.com/office/drawing/2014/main" id="{156B0B6C-AA88-8C40-B796-17FC905C4B9F}"/>
              </a:ext>
            </a:extLst>
          </p:cNvPr>
          <p:cNvSpPr/>
          <p:nvPr/>
        </p:nvSpPr>
        <p:spPr>
          <a:xfrm>
            <a:off x="3765128" y="3665878"/>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9" name="Rectangle 78">
            <a:extLst>
              <a:ext uri="{FF2B5EF4-FFF2-40B4-BE49-F238E27FC236}">
                <a16:creationId xmlns:a16="http://schemas.microsoft.com/office/drawing/2014/main" id="{E68088BD-10B9-0147-9630-7E9A5628AAE7}"/>
              </a:ext>
            </a:extLst>
          </p:cNvPr>
          <p:cNvSpPr/>
          <p:nvPr/>
        </p:nvSpPr>
        <p:spPr>
          <a:xfrm>
            <a:off x="3632158" y="3662731"/>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1" name="Rectangle 80">
            <a:extLst>
              <a:ext uri="{FF2B5EF4-FFF2-40B4-BE49-F238E27FC236}">
                <a16:creationId xmlns:a16="http://schemas.microsoft.com/office/drawing/2014/main" id="{DC8A229C-E048-B441-9C97-8DAD389A3B0D}"/>
              </a:ext>
            </a:extLst>
          </p:cNvPr>
          <p:cNvSpPr/>
          <p:nvPr/>
        </p:nvSpPr>
        <p:spPr>
          <a:xfrm>
            <a:off x="3897014" y="3665874"/>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7326F7E-092B-424E-A4F6-CF188ADEB82D}"/>
                  </a:ext>
                </a:extLst>
              </p:cNvPr>
              <p:cNvSpPr txBox="1"/>
              <p:nvPr/>
            </p:nvSpPr>
            <p:spPr>
              <a:xfrm>
                <a:off x="3563096" y="2799729"/>
                <a:ext cx="2357568" cy="2308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Cambria Math" panose="02040503050406030204" pitchFamily="18" charset="0"/>
                        </a:rPr>
                        <m:t>𝑀𝑎𝑥</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𝑅𝑇𝑇</m:t>
                      </m:r>
                      <m:r>
                        <a:rPr lang="en-US" sz="1500" i="1">
                          <a:latin typeface="Cambria Math" panose="02040503050406030204" pitchFamily="18" charset="0"/>
                          <a:ea typeface="Cambria Math" panose="02040503050406030204" pitchFamily="18" charset="0"/>
                        </a:rPr>
                        <m:t>=2</m:t>
                      </m:r>
                      <m:r>
                        <a:rPr lang="en-US" sz="1500" i="1">
                          <a:latin typeface="Cambria Math" panose="02040503050406030204" pitchFamily="18" charset="0"/>
                          <a:ea typeface="Cambria Math" panose="02040503050406030204" pitchFamily="18" charset="0"/>
                        </a:rPr>
                        <m:t>𝑇</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𝐵</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𝐶</m:t>
                      </m:r>
                      <m:r>
                        <a:rPr lang="en-US" sz="1500" i="1">
                          <a:latin typeface="Cambria Math" panose="02040503050406030204" pitchFamily="18" charset="0"/>
                          <a:ea typeface="Cambria Math" panose="02040503050406030204" pitchFamily="18" charset="0"/>
                        </a:rPr>
                        <m:t>=4</m:t>
                      </m:r>
                      <m:r>
                        <a:rPr lang="en-US" sz="1500" i="1">
                          <a:latin typeface="Cambria Math" panose="02040503050406030204" pitchFamily="18" charset="0"/>
                          <a:ea typeface="Cambria Math" panose="02040503050406030204" pitchFamily="18" charset="0"/>
                        </a:rPr>
                        <m:t>𝑇</m:t>
                      </m:r>
                    </m:oMath>
                  </m:oMathPara>
                </a14:m>
                <a:endParaRPr lang="en-US" sz="1500" dirty="0"/>
              </a:p>
            </p:txBody>
          </p:sp>
        </mc:Choice>
        <mc:Fallback xmlns="">
          <p:sp>
            <p:nvSpPr>
              <p:cNvPr id="84" name="TextBox 83">
                <a:extLst>
                  <a:ext uri="{FF2B5EF4-FFF2-40B4-BE49-F238E27FC236}">
                    <a16:creationId xmlns:a16="http://schemas.microsoft.com/office/drawing/2014/main" id="{77326F7E-092B-424E-A4F6-CF188ADEB82D}"/>
                  </a:ext>
                </a:extLst>
              </p:cNvPr>
              <p:cNvSpPr txBox="1">
                <a:spLocks noRot="1" noChangeAspect="1" noMove="1" noResize="1" noEditPoints="1" noAdjustHandles="1" noChangeArrowheads="1" noChangeShapeType="1" noTextEdit="1"/>
              </p:cNvSpPr>
              <p:nvPr/>
            </p:nvSpPr>
            <p:spPr>
              <a:xfrm>
                <a:off x="3563096" y="2799729"/>
                <a:ext cx="2357568" cy="230832"/>
              </a:xfrm>
              <a:prstGeom prst="rect">
                <a:avLst/>
              </a:prstGeom>
              <a:blipFill>
                <a:blip r:embed="rId7"/>
                <a:stretch>
                  <a:fillRect l="-1075" r="-1075" b="-35000"/>
                </a:stretch>
              </a:blipFill>
              <a:ln>
                <a:noFill/>
              </a:ln>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2E96A7B4-F607-3440-AA91-316A4F097F57}"/>
              </a:ext>
            </a:extLst>
          </p:cNvPr>
          <p:cNvGrpSpPr/>
          <p:nvPr/>
        </p:nvGrpSpPr>
        <p:grpSpPr>
          <a:xfrm>
            <a:off x="1381293" y="4411996"/>
            <a:ext cx="6251801" cy="508022"/>
            <a:chOff x="1841723" y="5882660"/>
            <a:chExt cx="8335735" cy="677363"/>
          </a:xfrm>
        </p:grpSpPr>
        <p:sp>
          <p:nvSpPr>
            <p:cNvPr id="75" name="Freeform 74">
              <a:extLst>
                <a:ext uri="{FF2B5EF4-FFF2-40B4-BE49-F238E27FC236}">
                  <a16:creationId xmlns:a16="http://schemas.microsoft.com/office/drawing/2014/main" id="{F64F5D63-7D39-BB46-AE34-FF8C78F02C7D}"/>
                </a:ext>
              </a:extLst>
            </p:cNvPr>
            <p:cNvSpPr/>
            <p:nvPr/>
          </p:nvSpPr>
          <p:spPr>
            <a:xfrm>
              <a:off x="1841723" y="5882660"/>
              <a:ext cx="8335735" cy="677363"/>
            </a:xfrm>
            <a:custGeom>
              <a:avLst/>
              <a:gdLst>
                <a:gd name="connsiteX0" fmla="*/ 0 w 8335735"/>
                <a:gd name="connsiteY0" fmla="*/ 8164 h 1102178"/>
                <a:gd name="connsiteX1" fmla="*/ 334735 w 8335735"/>
                <a:gd name="connsiteY1" fmla="*/ 8164 h 1102178"/>
                <a:gd name="connsiteX2" fmla="*/ 547007 w 8335735"/>
                <a:gd name="connsiteY2" fmla="*/ 0 h 1102178"/>
                <a:gd name="connsiteX3" fmla="*/ 1371600 w 8335735"/>
                <a:gd name="connsiteY3" fmla="*/ 0 h 1102178"/>
                <a:gd name="connsiteX4" fmla="*/ 1453242 w 8335735"/>
                <a:gd name="connsiteY4" fmla="*/ 8164 h 1102178"/>
                <a:gd name="connsiteX5" fmla="*/ 2424792 w 8335735"/>
                <a:gd name="connsiteY5" fmla="*/ 24493 h 1102178"/>
                <a:gd name="connsiteX6" fmla="*/ 2873828 w 8335735"/>
                <a:gd name="connsiteY6" fmla="*/ 40821 h 1102178"/>
                <a:gd name="connsiteX7" fmla="*/ 3429000 w 8335735"/>
                <a:gd name="connsiteY7" fmla="*/ 48986 h 1102178"/>
                <a:gd name="connsiteX8" fmla="*/ 3812721 w 8335735"/>
                <a:gd name="connsiteY8" fmla="*/ 57150 h 1102178"/>
                <a:gd name="connsiteX9" fmla="*/ 4718957 w 8335735"/>
                <a:gd name="connsiteY9" fmla="*/ 73478 h 1102178"/>
                <a:gd name="connsiteX10" fmla="*/ 5241471 w 8335735"/>
                <a:gd name="connsiteY10" fmla="*/ 89807 h 1102178"/>
                <a:gd name="connsiteX11" fmla="*/ 5380264 w 8335735"/>
                <a:gd name="connsiteY11" fmla="*/ 97971 h 1102178"/>
                <a:gd name="connsiteX12" fmla="*/ 5568042 w 8335735"/>
                <a:gd name="connsiteY12" fmla="*/ 114300 h 1102178"/>
                <a:gd name="connsiteX13" fmla="*/ 5763985 w 8335735"/>
                <a:gd name="connsiteY13" fmla="*/ 122464 h 1102178"/>
                <a:gd name="connsiteX14" fmla="*/ 5804807 w 8335735"/>
                <a:gd name="connsiteY14" fmla="*/ 130628 h 1102178"/>
                <a:gd name="connsiteX15" fmla="*/ 5878285 w 8335735"/>
                <a:gd name="connsiteY15" fmla="*/ 138793 h 1102178"/>
                <a:gd name="connsiteX16" fmla="*/ 5943600 w 8335735"/>
                <a:gd name="connsiteY16" fmla="*/ 146957 h 1102178"/>
                <a:gd name="connsiteX17" fmla="*/ 6000750 w 8335735"/>
                <a:gd name="connsiteY17" fmla="*/ 155121 h 1102178"/>
                <a:gd name="connsiteX18" fmla="*/ 6098721 w 8335735"/>
                <a:gd name="connsiteY18" fmla="*/ 163286 h 1102178"/>
                <a:gd name="connsiteX19" fmla="*/ 6147707 w 8335735"/>
                <a:gd name="connsiteY19" fmla="*/ 171450 h 1102178"/>
                <a:gd name="connsiteX20" fmla="*/ 6245678 w 8335735"/>
                <a:gd name="connsiteY20" fmla="*/ 179614 h 1102178"/>
                <a:gd name="connsiteX21" fmla="*/ 6310992 w 8335735"/>
                <a:gd name="connsiteY21" fmla="*/ 187778 h 1102178"/>
                <a:gd name="connsiteX22" fmla="*/ 6384471 w 8335735"/>
                <a:gd name="connsiteY22" fmla="*/ 195943 h 1102178"/>
                <a:gd name="connsiteX23" fmla="*/ 6466114 w 8335735"/>
                <a:gd name="connsiteY23" fmla="*/ 204107 h 1102178"/>
                <a:gd name="connsiteX24" fmla="*/ 6588578 w 8335735"/>
                <a:gd name="connsiteY24" fmla="*/ 220436 h 1102178"/>
                <a:gd name="connsiteX25" fmla="*/ 6743700 w 8335735"/>
                <a:gd name="connsiteY25" fmla="*/ 228600 h 1102178"/>
                <a:gd name="connsiteX26" fmla="*/ 6809014 w 8335735"/>
                <a:gd name="connsiteY26" fmla="*/ 236764 h 1102178"/>
                <a:gd name="connsiteX27" fmla="*/ 6898821 w 8335735"/>
                <a:gd name="connsiteY27" fmla="*/ 244928 h 1102178"/>
                <a:gd name="connsiteX28" fmla="*/ 6996792 w 8335735"/>
                <a:gd name="connsiteY28" fmla="*/ 261257 h 1102178"/>
                <a:gd name="connsiteX29" fmla="*/ 7086600 w 8335735"/>
                <a:gd name="connsiteY29" fmla="*/ 269421 h 1102178"/>
                <a:gd name="connsiteX30" fmla="*/ 7143750 w 8335735"/>
                <a:gd name="connsiteY30" fmla="*/ 277586 h 1102178"/>
                <a:gd name="connsiteX31" fmla="*/ 7225392 w 8335735"/>
                <a:gd name="connsiteY31" fmla="*/ 285750 h 1102178"/>
                <a:gd name="connsiteX32" fmla="*/ 7298871 w 8335735"/>
                <a:gd name="connsiteY32" fmla="*/ 293914 h 1102178"/>
                <a:gd name="connsiteX33" fmla="*/ 7429500 w 8335735"/>
                <a:gd name="connsiteY33" fmla="*/ 318407 h 1102178"/>
                <a:gd name="connsiteX34" fmla="*/ 7470321 w 8335735"/>
                <a:gd name="connsiteY34" fmla="*/ 326571 h 1102178"/>
                <a:gd name="connsiteX35" fmla="*/ 7527471 w 8335735"/>
                <a:gd name="connsiteY35" fmla="*/ 334736 h 1102178"/>
                <a:gd name="connsiteX36" fmla="*/ 7584621 w 8335735"/>
                <a:gd name="connsiteY36" fmla="*/ 351064 h 1102178"/>
                <a:gd name="connsiteX37" fmla="*/ 7698921 w 8335735"/>
                <a:gd name="connsiteY37" fmla="*/ 375557 h 1102178"/>
                <a:gd name="connsiteX38" fmla="*/ 7813221 w 8335735"/>
                <a:gd name="connsiteY38" fmla="*/ 400050 h 1102178"/>
                <a:gd name="connsiteX39" fmla="*/ 7862207 w 8335735"/>
                <a:gd name="connsiteY39" fmla="*/ 416378 h 1102178"/>
                <a:gd name="connsiteX40" fmla="*/ 7894864 w 8335735"/>
                <a:gd name="connsiteY40" fmla="*/ 424543 h 1102178"/>
                <a:gd name="connsiteX41" fmla="*/ 7943850 w 8335735"/>
                <a:gd name="connsiteY41" fmla="*/ 440871 h 1102178"/>
                <a:gd name="connsiteX42" fmla="*/ 7992835 w 8335735"/>
                <a:gd name="connsiteY42" fmla="*/ 449036 h 1102178"/>
                <a:gd name="connsiteX43" fmla="*/ 8082642 w 8335735"/>
                <a:gd name="connsiteY43" fmla="*/ 481693 h 1102178"/>
                <a:gd name="connsiteX44" fmla="*/ 8172450 w 8335735"/>
                <a:gd name="connsiteY44" fmla="*/ 514350 h 1102178"/>
                <a:gd name="connsiteX45" fmla="*/ 8205107 w 8335735"/>
                <a:gd name="connsiteY45" fmla="*/ 530678 h 1102178"/>
                <a:gd name="connsiteX46" fmla="*/ 8229600 w 8335735"/>
                <a:gd name="connsiteY46" fmla="*/ 538843 h 1102178"/>
                <a:gd name="connsiteX47" fmla="*/ 8294914 w 8335735"/>
                <a:gd name="connsiteY47" fmla="*/ 595993 h 1102178"/>
                <a:gd name="connsiteX48" fmla="*/ 8311242 w 8335735"/>
                <a:gd name="connsiteY48" fmla="*/ 628650 h 1102178"/>
                <a:gd name="connsiteX49" fmla="*/ 8319407 w 8335735"/>
                <a:gd name="connsiteY49" fmla="*/ 661307 h 1102178"/>
                <a:gd name="connsiteX50" fmla="*/ 8335735 w 8335735"/>
                <a:gd name="connsiteY50" fmla="*/ 726621 h 1102178"/>
                <a:gd name="connsiteX51" fmla="*/ 8327571 w 8335735"/>
                <a:gd name="connsiteY51" fmla="*/ 751114 h 1102178"/>
                <a:gd name="connsiteX52" fmla="*/ 8319407 w 8335735"/>
                <a:gd name="connsiteY52" fmla="*/ 791936 h 1102178"/>
                <a:gd name="connsiteX53" fmla="*/ 8180614 w 8335735"/>
                <a:gd name="connsiteY53" fmla="*/ 881743 h 1102178"/>
                <a:gd name="connsiteX54" fmla="*/ 8115300 w 8335735"/>
                <a:gd name="connsiteY54" fmla="*/ 898071 h 1102178"/>
                <a:gd name="connsiteX55" fmla="*/ 7976507 w 8335735"/>
                <a:gd name="connsiteY55" fmla="*/ 922564 h 1102178"/>
                <a:gd name="connsiteX56" fmla="*/ 7625442 w 8335735"/>
                <a:gd name="connsiteY56" fmla="*/ 971550 h 1102178"/>
                <a:gd name="connsiteX57" fmla="*/ 7045778 w 8335735"/>
                <a:gd name="connsiteY57" fmla="*/ 1004207 h 1102178"/>
                <a:gd name="connsiteX58" fmla="*/ 6776357 w 8335735"/>
                <a:gd name="connsiteY58" fmla="*/ 1028700 h 1102178"/>
                <a:gd name="connsiteX59" fmla="*/ 6441621 w 8335735"/>
                <a:gd name="connsiteY59" fmla="*/ 1045028 h 1102178"/>
                <a:gd name="connsiteX60" fmla="*/ 6278335 w 8335735"/>
                <a:gd name="connsiteY60" fmla="*/ 1053193 h 1102178"/>
                <a:gd name="connsiteX61" fmla="*/ 5861957 w 8335735"/>
                <a:gd name="connsiteY61" fmla="*/ 1077686 h 1102178"/>
                <a:gd name="connsiteX62" fmla="*/ 5706835 w 8335735"/>
                <a:gd name="connsiteY62" fmla="*/ 1085850 h 1102178"/>
                <a:gd name="connsiteX63" fmla="*/ 5314950 w 8335735"/>
                <a:gd name="connsiteY63" fmla="*/ 1102178 h 1102178"/>
                <a:gd name="connsiteX64" fmla="*/ 3184071 w 8335735"/>
                <a:gd name="connsiteY64" fmla="*/ 1094014 h 1102178"/>
                <a:gd name="connsiteX65" fmla="*/ 2759528 w 8335735"/>
                <a:gd name="connsiteY65" fmla="*/ 1085850 h 1102178"/>
                <a:gd name="connsiteX66" fmla="*/ 2677885 w 8335735"/>
                <a:gd name="connsiteY66" fmla="*/ 1077686 h 1102178"/>
                <a:gd name="connsiteX67" fmla="*/ 2457450 w 8335735"/>
                <a:gd name="connsiteY67" fmla="*/ 1069521 h 1102178"/>
                <a:gd name="connsiteX68" fmla="*/ 1983921 w 8335735"/>
                <a:gd name="connsiteY68" fmla="*/ 1053193 h 1102178"/>
                <a:gd name="connsiteX69" fmla="*/ 1755321 w 8335735"/>
                <a:gd name="connsiteY69" fmla="*/ 1036864 h 1102178"/>
                <a:gd name="connsiteX70" fmla="*/ 1436914 w 8335735"/>
                <a:gd name="connsiteY70" fmla="*/ 1020536 h 1102178"/>
                <a:gd name="connsiteX71" fmla="*/ 1175657 w 8335735"/>
                <a:gd name="connsiteY71" fmla="*/ 1004207 h 1102178"/>
                <a:gd name="connsiteX72" fmla="*/ 987878 w 8335735"/>
                <a:gd name="connsiteY72" fmla="*/ 987878 h 1102178"/>
                <a:gd name="connsiteX73" fmla="*/ 661307 w 8335735"/>
                <a:gd name="connsiteY73" fmla="*/ 971550 h 1102178"/>
                <a:gd name="connsiteX74" fmla="*/ 571500 w 8335735"/>
                <a:gd name="connsiteY74" fmla="*/ 963386 h 1102178"/>
                <a:gd name="connsiteX75" fmla="*/ 514350 w 8335735"/>
                <a:gd name="connsiteY75" fmla="*/ 955221 h 1102178"/>
                <a:gd name="connsiteX76" fmla="*/ 253092 w 8335735"/>
                <a:gd name="connsiteY76" fmla="*/ 938893 h 1102178"/>
                <a:gd name="connsiteX77" fmla="*/ 24492 w 8335735"/>
                <a:gd name="connsiteY77" fmla="*/ 938893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8335735" h="1102178">
                  <a:moveTo>
                    <a:pt x="0" y="8164"/>
                  </a:moveTo>
                  <a:cubicBezTo>
                    <a:pt x="141868" y="31808"/>
                    <a:pt x="38827" y="17866"/>
                    <a:pt x="334735" y="8164"/>
                  </a:cubicBezTo>
                  <a:lnTo>
                    <a:pt x="547007" y="0"/>
                  </a:lnTo>
                  <a:cubicBezTo>
                    <a:pt x="869300" y="40285"/>
                    <a:pt x="523180" y="0"/>
                    <a:pt x="1371600" y="0"/>
                  </a:cubicBezTo>
                  <a:cubicBezTo>
                    <a:pt x="1398950" y="0"/>
                    <a:pt x="1425907" y="7253"/>
                    <a:pt x="1453242" y="8164"/>
                  </a:cubicBezTo>
                  <a:cubicBezTo>
                    <a:pt x="1627409" y="13969"/>
                    <a:pt x="2307411" y="22792"/>
                    <a:pt x="2424792" y="24493"/>
                  </a:cubicBezTo>
                  <a:lnTo>
                    <a:pt x="2873828" y="40821"/>
                  </a:lnTo>
                  <a:lnTo>
                    <a:pt x="3429000" y="48986"/>
                  </a:lnTo>
                  <a:lnTo>
                    <a:pt x="3812721" y="57150"/>
                  </a:lnTo>
                  <a:cubicBezTo>
                    <a:pt x="4368789" y="66575"/>
                    <a:pt x="4273855" y="60638"/>
                    <a:pt x="4718957" y="73478"/>
                  </a:cubicBezTo>
                  <a:cubicBezTo>
                    <a:pt x="4893141" y="78503"/>
                    <a:pt x="5067515" y="79575"/>
                    <a:pt x="5241471" y="89807"/>
                  </a:cubicBezTo>
                  <a:lnTo>
                    <a:pt x="5380264" y="97971"/>
                  </a:lnTo>
                  <a:cubicBezTo>
                    <a:pt x="5579241" y="113277"/>
                    <a:pt x="5293482" y="99850"/>
                    <a:pt x="5568042" y="114300"/>
                  </a:cubicBezTo>
                  <a:cubicBezTo>
                    <a:pt x="5633323" y="117736"/>
                    <a:pt x="5698671" y="119743"/>
                    <a:pt x="5763985" y="122464"/>
                  </a:cubicBezTo>
                  <a:cubicBezTo>
                    <a:pt x="5777592" y="125185"/>
                    <a:pt x="5791070" y="128665"/>
                    <a:pt x="5804807" y="130628"/>
                  </a:cubicBezTo>
                  <a:cubicBezTo>
                    <a:pt x="5829203" y="134113"/>
                    <a:pt x="5853810" y="135914"/>
                    <a:pt x="5878285" y="138793"/>
                  </a:cubicBezTo>
                  <a:lnTo>
                    <a:pt x="5943600" y="146957"/>
                  </a:lnTo>
                  <a:cubicBezTo>
                    <a:pt x="5962675" y="149500"/>
                    <a:pt x="5981612" y="153106"/>
                    <a:pt x="6000750" y="155121"/>
                  </a:cubicBezTo>
                  <a:cubicBezTo>
                    <a:pt x="6033340" y="158552"/>
                    <a:pt x="6066151" y="159667"/>
                    <a:pt x="6098721" y="163286"/>
                  </a:cubicBezTo>
                  <a:cubicBezTo>
                    <a:pt x="6115174" y="165114"/>
                    <a:pt x="6131254" y="169622"/>
                    <a:pt x="6147707" y="171450"/>
                  </a:cubicBezTo>
                  <a:cubicBezTo>
                    <a:pt x="6180277" y="175069"/>
                    <a:pt x="6213070" y="176353"/>
                    <a:pt x="6245678" y="179614"/>
                  </a:cubicBezTo>
                  <a:cubicBezTo>
                    <a:pt x="6267510" y="181797"/>
                    <a:pt x="6289202" y="185214"/>
                    <a:pt x="6310992" y="187778"/>
                  </a:cubicBezTo>
                  <a:lnTo>
                    <a:pt x="6384471" y="195943"/>
                  </a:lnTo>
                  <a:cubicBezTo>
                    <a:pt x="6411671" y="198806"/>
                    <a:pt x="6438975" y="200715"/>
                    <a:pt x="6466114" y="204107"/>
                  </a:cubicBezTo>
                  <a:cubicBezTo>
                    <a:pt x="6551656" y="214799"/>
                    <a:pt x="6480415" y="212710"/>
                    <a:pt x="6588578" y="220436"/>
                  </a:cubicBezTo>
                  <a:cubicBezTo>
                    <a:pt x="6640225" y="224125"/>
                    <a:pt x="6691993" y="225879"/>
                    <a:pt x="6743700" y="228600"/>
                  </a:cubicBezTo>
                  <a:lnTo>
                    <a:pt x="6809014" y="236764"/>
                  </a:lnTo>
                  <a:cubicBezTo>
                    <a:pt x="6838908" y="239911"/>
                    <a:pt x="6869014" y="241040"/>
                    <a:pt x="6898821" y="244928"/>
                  </a:cubicBezTo>
                  <a:cubicBezTo>
                    <a:pt x="6931650" y="249210"/>
                    <a:pt x="6963963" y="256975"/>
                    <a:pt x="6996792" y="261257"/>
                  </a:cubicBezTo>
                  <a:cubicBezTo>
                    <a:pt x="7026599" y="265145"/>
                    <a:pt x="7056724" y="266101"/>
                    <a:pt x="7086600" y="269421"/>
                  </a:cubicBezTo>
                  <a:cubicBezTo>
                    <a:pt x="7105726" y="271546"/>
                    <a:pt x="7124638" y="275338"/>
                    <a:pt x="7143750" y="277586"/>
                  </a:cubicBezTo>
                  <a:cubicBezTo>
                    <a:pt x="7170912" y="280782"/>
                    <a:pt x="7198193" y="282887"/>
                    <a:pt x="7225392" y="285750"/>
                  </a:cubicBezTo>
                  <a:lnTo>
                    <a:pt x="7298871" y="293914"/>
                  </a:lnTo>
                  <a:cubicBezTo>
                    <a:pt x="7436941" y="324597"/>
                    <a:pt x="7312380" y="298888"/>
                    <a:pt x="7429500" y="318407"/>
                  </a:cubicBezTo>
                  <a:cubicBezTo>
                    <a:pt x="7443188" y="320688"/>
                    <a:pt x="7456633" y="324290"/>
                    <a:pt x="7470321" y="326571"/>
                  </a:cubicBezTo>
                  <a:cubicBezTo>
                    <a:pt x="7489303" y="329735"/>
                    <a:pt x="7508655" y="330704"/>
                    <a:pt x="7527471" y="334736"/>
                  </a:cubicBezTo>
                  <a:cubicBezTo>
                    <a:pt x="7546843" y="338887"/>
                    <a:pt x="7565478" y="345959"/>
                    <a:pt x="7584621" y="351064"/>
                  </a:cubicBezTo>
                  <a:cubicBezTo>
                    <a:pt x="7800431" y="408613"/>
                    <a:pt x="7528632" y="336259"/>
                    <a:pt x="7698921" y="375557"/>
                  </a:cubicBezTo>
                  <a:cubicBezTo>
                    <a:pt x="7821860" y="403928"/>
                    <a:pt x="7690530" y="382523"/>
                    <a:pt x="7813221" y="400050"/>
                  </a:cubicBezTo>
                  <a:cubicBezTo>
                    <a:pt x="7829550" y="405493"/>
                    <a:pt x="7845721" y="411432"/>
                    <a:pt x="7862207" y="416378"/>
                  </a:cubicBezTo>
                  <a:cubicBezTo>
                    <a:pt x="7872955" y="419602"/>
                    <a:pt x="7884116" y="421319"/>
                    <a:pt x="7894864" y="424543"/>
                  </a:cubicBezTo>
                  <a:cubicBezTo>
                    <a:pt x="7911350" y="429489"/>
                    <a:pt x="7927152" y="436696"/>
                    <a:pt x="7943850" y="440871"/>
                  </a:cubicBezTo>
                  <a:cubicBezTo>
                    <a:pt x="7959909" y="444886"/>
                    <a:pt x="7976776" y="445021"/>
                    <a:pt x="7992835" y="449036"/>
                  </a:cubicBezTo>
                  <a:cubicBezTo>
                    <a:pt x="8030970" y="458570"/>
                    <a:pt x="8046917" y="468702"/>
                    <a:pt x="8082642" y="481693"/>
                  </a:cubicBezTo>
                  <a:cubicBezTo>
                    <a:pt x="8132441" y="499802"/>
                    <a:pt x="8126793" y="494058"/>
                    <a:pt x="8172450" y="514350"/>
                  </a:cubicBezTo>
                  <a:cubicBezTo>
                    <a:pt x="8183572" y="519293"/>
                    <a:pt x="8193921" y="525884"/>
                    <a:pt x="8205107" y="530678"/>
                  </a:cubicBezTo>
                  <a:cubicBezTo>
                    <a:pt x="8213017" y="534068"/>
                    <a:pt x="8221903" y="534994"/>
                    <a:pt x="8229600" y="538843"/>
                  </a:cubicBezTo>
                  <a:cubicBezTo>
                    <a:pt x="8256603" y="552345"/>
                    <a:pt x="8273632" y="574711"/>
                    <a:pt x="8294914" y="595993"/>
                  </a:cubicBezTo>
                  <a:cubicBezTo>
                    <a:pt x="8300357" y="606879"/>
                    <a:pt x="8306969" y="617254"/>
                    <a:pt x="8311242" y="628650"/>
                  </a:cubicBezTo>
                  <a:cubicBezTo>
                    <a:pt x="8315182" y="639156"/>
                    <a:pt x="8316324" y="650518"/>
                    <a:pt x="8319407" y="661307"/>
                  </a:cubicBezTo>
                  <a:cubicBezTo>
                    <a:pt x="8336141" y="719873"/>
                    <a:pt x="8319141" y="643648"/>
                    <a:pt x="8335735" y="726621"/>
                  </a:cubicBezTo>
                  <a:cubicBezTo>
                    <a:pt x="8333014" y="734785"/>
                    <a:pt x="8329658" y="742765"/>
                    <a:pt x="8327571" y="751114"/>
                  </a:cubicBezTo>
                  <a:cubicBezTo>
                    <a:pt x="8324206" y="764576"/>
                    <a:pt x="8325613" y="779524"/>
                    <a:pt x="8319407" y="791936"/>
                  </a:cubicBezTo>
                  <a:cubicBezTo>
                    <a:pt x="8292361" y="846029"/>
                    <a:pt x="8233477" y="864122"/>
                    <a:pt x="8180614" y="881743"/>
                  </a:cubicBezTo>
                  <a:cubicBezTo>
                    <a:pt x="8159324" y="888839"/>
                    <a:pt x="8137306" y="893670"/>
                    <a:pt x="8115300" y="898071"/>
                  </a:cubicBezTo>
                  <a:cubicBezTo>
                    <a:pt x="8069233" y="907284"/>
                    <a:pt x="8022876" y="915016"/>
                    <a:pt x="7976507" y="922564"/>
                  </a:cubicBezTo>
                  <a:cubicBezTo>
                    <a:pt x="7903518" y="934446"/>
                    <a:pt x="7714744" y="964984"/>
                    <a:pt x="7625442" y="971550"/>
                  </a:cubicBezTo>
                  <a:cubicBezTo>
                    <a:pt x="7448876" y="984533"/>
                    <a:pt x="7232600" y="994866"/>
                    <a:pt x="7045778" y="1004207"/>
                  </a:cubicBezTo>
                  <a:cubicBezTo>
                    <a:pt x="6966256" y="1012159"/>
                    <a:pt x="6859792" y="1024065"/>
                    <a:pt x="6776357" y="1028700"/>
                  </a:cubicBezTo>
                  <a:lnTo>
                    <a:pt x="6441621" y="1045028"/>
                  </a:lnTo>
                  <a:cubicBezTo>
                    <a:pt x="6387190" y="1047705"/>
                    <a:pt x="6332693" y="1049310"/>
                    <a:pt x="6278335" y="1053193"/>
                  </a:cubicBezTo>
                  <a:cubicBezTo>
                    <a:pt x="6066944" y="1068292"/>
                    <a:pt x="6192957" y="1059954"/>
                    <a:pt x="5861957" y="1077686"/>
                  </a:cubicBezTo>
                  <a:cubicBezTo>
                    <a:pt x="5810252" y="1080456"/>
                    <a:pt x="5758587" y="1084181"/>
                    <a:pt x="5706835" y="1085850"/>
                  </a:cubicBezTo>
                  <a:cubicBezTo>
                    <a:pt x="5407422" y="1095508"/>
                    <a:pt x="5538005" y="1089058"/>
                    <a:pt x="5314950" y="1102178"/>
                  </a:cubicBezTo>
                  <a:lnTo>
                    <a:pt x="3184071" y="1094014"/>
                  </a:lnTo>
                  <a:cubicBezTo>
                    <a:pt x="3042533" y="1093110"/>
                    <a:pt x="2900995" y="1090413"/>
                    <a:pt x="2759528" y="1085850"/>
                  </a:cubicBezTo>
                  <a:cubicBezTo>
                    <a:pt x="2732192" y="1084968"/>
                    <a:pt x="2705195" y="1079162"/>
                    <a:pt x="2677885" y="1077686"/>
                  </a:cubicBezTo>
                  <a:cubicBezTo>
                    <a:pt x="2604463" y="1073717"/>
                    <a:pt x="2530933" y="1072115"/>
                    <a:pt x="2457450" y="1069521"/>
                  </a:cubicBezTo>
                  <a:cubicBezTo>
                    <a:pt x="2299611" y="1063950"/>
                    <a:pt x="2141615" y="1061955"/>
                    <a:pt x="1983921" y="1053193"/>
                  </a:cubicBezTo>
                  <a:cubicBezTo>
                    <a:pt x="1481901" y="1025301"/>
                    <a:pt x="2068495" y="1060061"/>
                    <a:pt x="1755321" y="1036864"/>
                  </a:cubicBezTo>
                  <a:cubicBezTo>
                    <a:pt x="1662539" y="1029992"/>
                    <a:pt x="1525950" y="1024583"/>
                    <a:pt x="1436914" y="1020536"/>
                  </a:cubicBezTo>
                  <a:cubicBezTo>
                    <a:pt x="1235551" y="1000398"/>
                    <a:pt x="1514259" y="1026781"/>
                    <a:pt x="1175657" y="1004207"/>
                  </a:cubicBezTo>
                  <a:cubicBezTo>
                    <a:pt x="1112967" y="1000028"/>
                    <a:pt x="1050629" y="991015"/>
                    <a:pt x="987878" y="987878"/>
                  </a:cubicBezTo>
                  <a:cubicBezTo>
                    <a:pt x="879021" y="982435"/>
                    <a:pt x="769852" y="981417"/>
                    <a:pt x="661307" y="971550"/>
                  </a:cubicBezTo>
                  <a:cubicBezTo>
                    <a:pt x="631371" y="968829"/>
                    <a:pt x="601375" y="966706"/>
                    <a:pt x="571500" y="963386"/>
                  </a:cubicBezTo>
                  <a:cubicBezTo>
                    <a:pt x="552374" y="961261"/>
                    <a:pt x="533507" y="957046"/>
                    <a:pt x="514350" y="955221"/>
                  </a:cubicBezTo>
                  <a:cubicBezTo>
                    <a:pt x="470299" y="951026"/>
                    <a:pt x="285103" y="939589"/>
                    <a:pt x="253092" y="938893"/>
                  </a:cubicBezTo>
                  <a:cubicBezTo>
                    <a:pt x="176910" y="937237"/>
                    <a:pt x="100692" y="938893"/>
                    <a:pt x="24492" y="938893"/>
                  </a:cubicBezTo>
                </a:path>
              </a:pathLst>
            </a:custGeom>
            <a:noFill/>
            <a:ln>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C50DD62-3EC4-C24E-842B-14E0345E4B06}"/>
                    </a:ext>
                  </a:extLst>
                </p:cNvPr>
                <p:cNvSpPr txBox="1"/>
                <p:nvPr/>
              </p:nvSpPr>
              <p:spPr>
                <a:xfrm>
                  <a:off x="5351871" y="6082841"/>
                  <a:ext cx="1681999" cy="30777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Cambria Math" panose="02040503050406030204" pitchFamily="18" charset="0"/>
                          </a:rPr>
                          <m:t>𝑀𝑖𝑛</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𝑅𝑇𝑇</m:t>
                        </m:r>
                        <m:r>
                          <a:rPr lang="en-US" sz="1500" i="1">
                            <a:latin typeface="Cambria Math" panose="02040503050406030204" pitchFamily="18" charset="0"/>
                            <a:ea typeface="Cambria Math" panose="02040503050406030204" pitchFamily="18" charset="0"/>
                          </a:rPr>
                          <m:t>=2</m:t>
                        </m:r>
                        <m:r>
                          <a:rPr lang="en-US" sz="1500" i="1">
                            <a:latin typeface="Cambria Math" panose="02040503050406030204" pitchFamily="18" charset="0"/>
                            <a:ea typeface="Cambria Math" panose="02040503050406030204" pitchFamily="18" charset="0"/>
                          </a:rPr>
                          <m:t>𝑇</m:t>
                        </m:r>
                      </m:oMath>
                    </m:oMathPara>
                  </a14:m>
                  <a:endParaRPr lang="en-US" sz="1500" dirty="0"/>
                </a:p>
              </p:txBody>
            </p:sp>
          </mc:Choice>
          <mc:Fallback xmlns="">
            <p:sp>
              <p:nvSpPr>
                <p:cNvPr id="85" name="TextBox 84">
                  <a:extLst>
                    <a:ext uri="{FF2B5EF4-FFF2-40B4-BE49-F238E27FC236}">
                      <a16:creationId xmlns:a16="http://schemas.microsoft.com/office/drawing/2014/main" id="{8C50DD62-3EC4-C24E-842B-14E0345E4B06}"/>
                    </a:ext>
                  </a:extLst>
                </p:cNvPr>
                <p:cNvSpPr txBox="1">
                  <a:spLocks noRot="1" noChangeAspect="1" noMove="1" noResize="1" noEditPoints="1" noAdjustHandles="1" noChangeArrowheads="1" noChangeShapeType="1" noTextEdit="1"/>
                </p:cNvSpPr>
                <p:nvPr/>
              </p:nvSpPr>
              <p:spPr>
                <a:xfrm>
                  <a:off x="5351871" y="6082841"/>
                  <a:ext cx="1681999" cy="307776"/>
                </a:xfrm>
                <a:prstGeom prst="rect">
                  <a:avLst/>
                </a:prstGeom>
                <a:blipFill>
                  <a:blip r:embed="rId8"/>
                  <a:stretch>
                    <a:fillRect l="-2000" r="-2000" b="-42105"/>
                  </a:stretch>
                </a:blipFill>
                <a:ln>
                  <a:noFill/>
                </a:ln>
              </p:spPr>
              <p:txBody>
                <a:bodyPr/>
                <a:lstStyle/>
                <a:p>
                  <a:r>
                    <a:rPr lang="en-US">
                      <a:noFill/>
                    </a:rPr>
                    <a:t> </a:t>
                  </a:r>
                </a:p>
              </p:txBody>
            </p:sp>
          </mc:Fallback>
        </mc:AlternateContent>
      </p:grpSp>
      <p:sp>
        <p:nvSpPr>
          <p:cNvPr id="89" name="TextBox 88">
            <a:extLst>
              <a:ext uri="{FF2B5EF4-FFF2-40B4-BE49-F238E27FC236}">
                <a16:creationId xmlns:a16="http://schemas.microsoft.com/office/drawing/2014/main" id="{652D0B9D-7F6D-9E42-BBF5-D1B1DC4C575B}"/>
              </a:ext>
            </a:extLst>
          </p:cNvPr>
          <p:cNvSpPr txBox="1"/>
          <p:nvPr/>
        </p:nvSpPr>
        <p:spPr>
          <a:xfrm>
            <a:off x="3255101" y="2047594"/>
            <a:ext cx="2633799" cy="553998"/>
          </a:xfrm>
          <a:prstGeom prst="rect">
            <a:avLst/>
          </a:prstGeom>
          <a:noFill/>
        </p:spPr>
        <p:txBody>
          <a:bodyPr wrap="none" rtlCol="0">
            <a:spAutoFit/>
          </a:bodyPr>
          <a:lstStyle/>
          <a:p>
            <a:pPr algn="ctr"/>
            <a:r>
              <a:rPr lang="en-US" sz="1500" dirty="0">
                <a:latin typeface="Cambria" panose="02040503050406030204" pitchFamily="18" charset="0"/>
              </a:rPr>
              <a:t>“Buffer size should equal </a:t>
            </a:r>
            <a:br>
              <a:rPr lang="en-US" sz="1500" dirty="0">
                <a:latin typeface="Cambria" panose="02040503050406030204" pitchFamily="18" charset="0"/>
              </a:rPr>
            </a:br>
            <a:r>
              <a:rPr lang="en-US" sz="1500" dirty="0">
                <a:latin typeface="Cambria" panose="02040503050406030204" pitchFamily="18" charset="0"/>
              </a:rPr>
              <a:t>the bandwidth delay product”</a:t>
            </a:r>
          </a:p>
        </p:txBody>
      </p:sp>
      <p:sp>
        <p:nvSpPr>
          <p:cNvPr id="134" name="Rectangle 133">
            <a:extLst>
              <a:ext uri="{FF2B5EF4-FFF2-40B4-BE49-F238E27FC236}">
                <a16:creationId xmlns:a16="http://schemas.microsoft.com/office/drawing/2014/main" id="{093BBB0D-B882-4B43-A66F-171720C90152}"/>
              </a:ext>
            </a:extLst>
          </p:cNvPr>
          <p:cNvSpPr/>
          <p:nvPr/>
        </p:nvSpPr>
        <p:spPr>
          <a:xfrm>
            <a:off x="5329037" y="3664612"/>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5" name="Rectangle 134">
            <a:extLst>
              <a:ext uri="{FF2B5EF4-FFF2-40B4-BE49-F238E27FC236}">
                <a16:creationId xmlns:a16="http://schemas.microsoft.com/office/drawing/2014/main" id="{78EEF530-4107-1D40-9D1E-361097118541}"/>
              </a:ext>
            </a:extLst>
          </p:cNvPr>
          <p:cNvSpPr/>
          <p:nvPr/>
        </p:nvSpPr>
        <p:spPr>
          <a:xfrm>
            <a:off x="5065520" y="3664612"/>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6" name="Rectangle 135">
            <a:extLst>
              <a:ext uri="{FF2B5EF4-FFF2-40B4-BE49-F238E27FC236}">
                <a16:creationId xmlns:a16="http://schemas.microsoft.com/office/drawing/2014/main" id="{BE7A6BCC-E9C3-2147-BA26-E0EA07650366}"/>
              </a:ext>
            </a:extLst>
          </p:cNvPr>
          <p:cNvSpPr/>
          <p:nvPr/>
        </p:nvSpPr>
        <p:spPr>
          <a:xfrm>
            <a:off x="4932550" y="3661465"/>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7" name="Rectangle 136">
            <a:extLst>
              <a:ext uri="{FF2B5EF4-FFF2-40B4-BE49-F238E27FC236}">
                <a16:creationId xmlns:a16="http://schemas.microsoft.com/office/drawing/2014/main" id="{02073EFE-095D-444D-A42C-9A00C1FA148F}"/>
              </a:ext>
            </a:extLst>
          </p:cNvPr>
          <p:cNvSpPr/>
          <p:nvPr/>
        </p:nvSpPr>
        <p:spPr>
          <a:xfrm>
            <a:off x="5197406" y="3664608"/>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8" name="Rectangle 137">
            <a:extLst>
              <a:ext uri="{FF2B5EF4-FFF2-40B4-BE49-F238E27FC236}">
                <a16:creationId xmlns:a16="http://schemas.microsoft.com/office/drawing/2014/main" id="{1F7C4074-69B7-684E-91E0-76B669F4EF7C}"/>
              </a:ext>
            </a:extLst>
          </p:cNvPr>
          <p:cNvSpPr/>
          <p:nvPr/>
        </p:nvSpPr>
        <p:spPr>
          <a:xfrm>
            <a:off x="6629429" y="3663346"/>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9" name="Rectangle 138">
            <a:extLst>
              <a:ext uri="{FF2B5EF4-FFF2-40B4-BE49-F238E27FC236}">
                <a16:creationId xmlns:a16="http://schemas.microsoft.com/office/drawing/2014/main" id="{D6450EDD-501A-9C47-8763-524C65D816CB}"/>
              </a:ext>
            </a:extLst>
          </p:cNvPr>
          <p:cNvSpPr/>
          <p:nvPr/>
        </p:nvSpPr>
        <p:spPr>
          <a:xfrm>
            <a:off x="6365912" y="3663346"/>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0" name="Rectangle 139">
            <a:extLst>
              <a:ext uri="{FF2B5EF4-FFF2-40B4-BE49-F238E27FC236}">
                <a16:creationId xmlns:a16="http://schemas.microsoft.com/office/drawing/2014/main" id="{0D0A72DE-6A18-AE46-AE84-22DC8A25BA3A}"/>
              </a:ext>
            </a:extLst>
          </p:cNvPr>
          <p:cNvSpPr/>
          <p:nvPr/>
        </p:nvSpPr>
        <p:spPr>
          <a:xfrm>
            <a:off x="6232942" y="3660199"/>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1" name="Rectangle 140">
            <a:extLst>
              <a:ext uri="{FF2B5EF4-FFF2-40B4-BE49-F238E27FC236}">
                <a16:creationId xmlns:a16="http://schemas.microsoft.com/office/drawing/2014/main" id="{50856A59-736F-CA45-8736-BA77F2BD5D8C}"/>
              </a:ext>
            </a:extLst>
          </p:cNvPr>
          <p:cNvSpPr/>
          <p:nvPr/>
        </p:nvSpPr>
        <p:spPr>
          <a:xfrm>
            <a:off x="6497798" y="3663342"/>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2" name="Rectangle 141">
            <a:extLst>
              <a:ext uri="{FF2B5EF4-FFF2-40B4-BE49-F238E27FC236}">
                <a16:creationId xmlns:a16="http://schemas.microsoft.com/office/drawing/2014/main" id="{E903A8F3-1633-3240-BF53-0420D1355ED5}"/>
              </a:ext>
            </a:extLst>
          </p:cNvPr>
          <p:cNvSpPr/>
          <p:nvPr/>
        </p:nvSpPr>
        <p:spPr>
          <a:xfrm>
            <a:off x="2705563" y="3662822"/>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3" name="Rectangle 142">
            <a:extLst>
              <a:ext uri="{FF2B5EF4-FFF2-40B4-BE49-F238E27FC236}">
                <a16:creationId xmlns:a16="http://schemas.microsoft.com/office/drawing/2014/main" id="{F428BA84-F6A5-7742-B011-4B399AF0B206}"/>
              </a:ext>
            </a:extLst>
          </p:cNvPr>
          <p:cNvSpPr/>
          <p:nvPr/>
        </p:nvSpPr>
        <p:spPr>
          <a:xfrm>
            <a:off x="2442046" y="3662822"/>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4" name="Rectangle 143">
            <a:extLst>
              <a:ext uri="{FF2B5EF4-FFF2-40B4-BE49-F238E27FC236}">
                <a16:creationId xmlns:a16="http://schemas.microsoft.com/office/drawing/2014/main" id="{7581E094-B634-1345-9FDE-68DBF8AC7FB5}"/>
              </a:ext>
            </a:extLst>
          </p:cNvPr>
          <p:cNvSpPr/>
          <p:nvPr/>
        </p:nvSpPr>
        <p:spPr>
          <a:xfrm>
            <a:off x="2309075" y="3659675"/>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5" name="Rectangle 144">
            <a:extLst>
              <a:ext uri="{FF2B5EF4-FFF2-40B4-BE49-F238E27FC236}">
                <a16:creationId xmlns:a16="http://schemas.microsoft.com/office/drawing/2014/main" id="{00095C51-6D42-5D44-9AD1-F2C0ACCF08F9}"/>
              </a:ext>
            </a:extLst>
          </p:cNvPr>
          <p:cNvSpPr/>
          <p:nvPr/>
        </p:nvSpPr>
        <p:spPr>
          <a:xfrm>
            <a:off x="2573932" y="3662818"/>
            <a:ext cx="116889" cy="4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62563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8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4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3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4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4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4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7" grpId="0" animBg="1"/>
      <p:bldP spid="78" grpId="0" animBg="1"/>
      <p:bldP spid="79" grpId="0" animBg="1"/>
      <p:bldP spid="81" grpId="0" animBg="1"/>
      <p:bldP spid="84" grpId="0" animBg="1"/>
      <p:bldP spid="89" grpId="0"/>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CD668EFA-B7D2-8B44-A850-8A7BA0E3DFD2}"/>
              </a:ext>
            </a:extLst>
          </p:cNvPr>
          <p:cNvSpPr/>
          <p:nvPr/>
        </p:nvSpPr>
        <p:spPr>
          <a:xfrm>
            <a:off x="6810703" y="2875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567F5A97-0681-C647-85C1-266347338B62}"/>
              </a:ext>
            </a:extLst>
          </p:cNvPr>
          <p:cNvCxnSpPr/>
          <p:nvPr/>
        </p:nvCxnSpPr>
        <p:spPr>
          <a:xfrm>
            <a:off x="7175612" y="3743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B1E96-5DF8-164C-B157-46FD5FDD7D26}"/>
              </a:ext>
            </a:extLst>
          </p:cNvPr>
          <p:cNvCxnSpPr/>
          <p:nvPr/>
        </p:nvCxnSpPr>
        <p:spPr>
          <a:xfrm>
            <a:off x="6982484" y="3743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EE3988-3B55-0540-A5DC-C67E3635B565}"/>
              </a:ext>
            </a:extLst>
          </p:cNvPr>
          <p:cNvCxnSpPr/>
          <p:nvPr/>
        </p:nvCxnSpPr>
        <p:spPr>
          <a:xfrm>
            <a:off x="7315200" y="517919"/>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F5D3D41-A398-DA4F-96D0-3BAF373A5F53}"/>
              </a:ext>
            </a:extLst>
          </p:cNvPr>
          <p:cNvCxnSpPr/>
          <p:nvPr/>
        </p:nvCxnSpPr>
        <p:spPr>
          <a:xfrm>
            <a:off x="5998780" y="517919"/>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1">
            <a:extLst>
              <a:ext uri="{FF2B5EF4-FFF2-40B4-BE49-F238E27FC236}">
                <a16:creationId xmlns:a16="http://schemas.microsoft.com/office/drawing/2014/main" id="{5CF1770C-D7C0-934F-A8CF-593602AF761E}"/>
              </a:ext>
            </a:extLst>
          </p:cNvPr>
          <p:cNvGrpSpPr>
            <a:grpSpLocks/>
          </p:cNvGrpSpPr>
          <p:nvPr/>
        </p:nvGrpSpPr>
        <p:grpSpPr bwMode="auto">
          <a:xfrm>
            <a:off x="5381087" y="229844"/>
            <a:ext cx="722342" cy="672582"/>
            <a:chOff x="457200" y="1828800"/>
            <a:chExt cx="1143000" cy="1130300"/>
          </a:xfrm>
        </p:grpSpPr>
        <p:pic>
          <p:nvPicPr>
            <p:cNvPr id="45" name="Picture 45">
              <a:extLst>
                <a:ext uri="{FF2B5EF4-FFF2-40B4-BE49-F238E27FC236}">
                  <a16:creationId xmlns:a16="http://schemas.microsoft.com/office/drawing/2014/main" id="{C8677FAF-7AF4-6B43-BFF3-C8CAEF8E927C}"/>
                </a:ext>
              </a:extLst>
            </p:cNvPr>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 name="TextBox 45">
              <a:extLst>
                <a:ext uri="{FF2B5EF4-FFF2-40B4-BE49-F238E27FC236}">
                  <a16:creationId xmlns:a16="http://schemas.microsoft.com/office/drawing/2014/main" id="{8494E05E-DA0C-D247-9F10-DE76CFB526FB}"/>
                </a:ext>
              </a:extLst>
            </p:cNvPr>
            <p:cNvSpPr txBox="1"/>
            <p:nvPr/>
          </p:nvSpPr>
          <p:spPr>
            <a:xfrm>
              <a:off x="1008063" y="2049461"/>
              <a:ext cx="495128" cy="543091"/>
            </a:xfrm>
            <a:prstGeom prst="rect">
              <a:avLst/>
            </a:prstGeom>
            <a:noFill/>
          </p:spPr>
          <p:txBody>
            <a:bodyPr wrap="none">
              <a:spAutoFit/>
            </a:bodyPr>
            <a:lstStyle/>
            <a:p>
              <a:pPr>
                <a:defRPr/>
              </a:pPr>
              <a:r>
                <a:rPr lang="en-US" sz="1500" dirty="0">
                  <a:solidFill>
                    <a:schemeClr val="bg1"/>
                  </a:solidFill>
                  <a:latin typeface="+mj-lt"/>
                  <a:ea typeface="ＭＳ Ｐゴシック" charset="0"/>
                  <a:cs typeface="ＭＳ Ｐゴシック" charset="0"/>
                </a:rPr>
                <a:t>A</a:t>
              </a:r>
            </a:p>
          </p:txBody>
        </p:sp>
      </p:grpSp>
      <p:grpSp>
        <p:nvGrpSpPr>
          <p:cNvPr id="47" name="Group 51">
            <a:extLst>
              <a:ext uri="{FF2B5EF4-FFF2-40B4-BE49-F238E27FC236}">
                <a16:creationId xmlns:a16="http://schemas.microsoft.com/office/drawing/2014/main" id="{22997BD3-3416-2E41-BBF8-7EAD84B1CB17}"/>
              </a:ext>
            </a:extLst>
          </p:cNvPr>
          <p:cNvGrpSpPr>
            <a:grpSpLocks/>
          </p:cNvGrpSpPr>
          <p:nvPr/>
        </p:nvGrpSpPr>
        <p:grpSpPr bwMode="auto">
          <a:xfrm>
            <a:off x="8030656" y="218220"/>
            <a:ext cx="722342" cy="652954"/>
            <a:chOff x="457200" y="1828800"/>
            <a:chExt cx="1143000" cy="1130300"/>
          </a:xfrm>
        </p:grpSpPr>
        <p:pic>
          <p:nvPicPr>
            <p:cNvPr id="48" name="Picture 52">
              <a:extLst>
                <a:ext uri="{FF2B5EF4-FFF2-40B4-BE49-F238E27FC236}">
                  <a16:creationId xmlns:a16="http://schemas.microsoft.com/office/drawing/2014/main" id="{010F7550-614B-3F4E-A5CE-45B5B9B83729}"/>
                </a:ext>
              </a:extLst>
            </p:cNvPr>
            <p:cNvPicPr>
              <a:picLocks noChangeArrowheads="1"/>
            </p:cNvPicPr>
            <p:nvPr/>
          </p:nvPicPr>
          <p:blipFill>
            <a:blip r:embed="rId3">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9" name="TextBox 48">
              <a:extLst>
                <a:ext uri="{FF2B5EF4-FFF2-40B4-BE49-F238E27FC236}">
                  <a16:creationId xmlns:a16="http://schemas.microsoft.com/office/drawing/2014/main" id="{C623F2C5-51DA-8E4B-B546-99FD032EDF3F}"/>
                </a:ext>
              </a:extLst>
            </p:cNvPr>
            <p:cNvSpPr txBox="1"/>
            <p:nvPr/>
          </p:nvSpPr>
          <p:spPr>
            <a:xfrm>
              <a:off x="1008063" y="2049461"/>
              <a:ext cx="495128" cy="559417"/>
            </a:xfrm>
            <a:prstGeom prst="rect">
              <a:avLst/>
            </a:prstGeom>
            <a:noFill/>
          </p:spPr>
          <p:txBody>
            <a:bodyPr wrap="none">
              <a:spAutoFit/>
            </a:bodyPr>
            <a:lstStyle/>
            <a:p>
              <a:pPr>
                <a:defRPr/>
              </a:pPr>
              <a:r>
                <a:rPr lang="en-US" sz="1500" dirty="0">
                  <a:solidFill>
                    <a:schemeClr val="bg1"/>
                  </a:solidFill>
                  <a:latin typeface="+mj-lt"/>
                  <a:ea typeface="ＭＳ Ｐゴシック" charset="0"/>
                  <a:cs typeface="ＭＳ Ｐゴシック" charset="0"/>
                </a:rPr>
                <a:t>B</a:t>
              </a:r>
            </a:p>
          </p:txBody>
        </p:sp>
      </p:grpSp>
      <p:sp>
        <p:nvSpPr>
          <p:cNvPr id="9" name="TextBox 8">
            <a:extLst>
              <a:ext uri="{FF2B5EF4-FFF2-40B4-BE49-F238E27FC236}">
                <a16:creationId xmlns:a16="http://schemas.microsoft.com/office/drawing/2014/main" id="{B6FBFBEF-B400-A647-A14A-9C58B4D6A8C1}"/>
              </a:ext>
            </a:extLst>
          </p:cNvPr>
          <p:cNvSpPr txBox="1"/>
          <p:nvPr/>
        </p:nvSpPr>
        <p:spPr>
          <a:xfrm>
            <a:off x="7579903" y="298335"/>
            <a:ext cx="31290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C</a:t>
            </a:r>
          </a:p>
        </p:txBody>
      </p:sp>
      <p:sp>
        <p:nvSpPr>
          <p:cNvPr id="10" name="TextBox 9">
            <a:extLst>
              <a:ext uri="{FF2B5EF4-FFF2-40B4-BE49-F238E27FC236}">
                <a16:creationId xmlns:a16="http://schemas.microsoft.com/office/drawing/2014/main" id="{1F4321DF-B43A-584F-973E-06C47D41CCD4}"/>
              </a:ext>
            </a:extLst>
          </p:cNvPr>
          <p:cNvSpPr txBox="1"/>
          <p:nvPr/>
        </p:nvSpPr>
        <p:spPr>
          <a:xfrm>
            <a:off x="6940273" y="62274"/>
            <a:ext cx="30168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B</a:t>
            </a:r>
          </a:p>
        </p:txBody>
      </p:sp>
      <p:sp>
        <p:nvSpPr>
          <p:cNvPr id="13" name="Freeform 12">
            <a:extLst>
              <a:ext uri="{FF2B5EF4-FFF2-40B4-BE49-F238E27FC236}">
                <a16:creationId xmlns:a16="http://schemas.microsoft.com/office/drawing/2014/main" id="{BB2729AC-09E3-8549-8A65-AA4CBFF45716}"/>
              </a:ext>
            </a:extLst>
          </p:cNvPr>
          <p:cNvSpPr/>
          <p:nvPr/>
        </p:nvSpPr>
        <p:spPr>
          <a:xfrm>
            <a:off x="5975919" y="874003"/>
            <a:ext cx="2287343" cy="304598"/>
          </a:xfrm>
          <a:custGeom>
            <a:avLst/>
            <a:gdLst>
              <a:gd name="connsiteX0" fmla="*/ 0 w 2764221"/>
              <a:gd name="connsiteY0" fmla="*/ 73572 h 557048"/>
              <a:gd name="connsiteX1" fmla="*/ 189186 w 2764221"/>
              <a:gd name="connsiteY1" fmla="*/ 73572 h 557048"/>
              <a:gd name="connsiteX2" fmla="*/ 336331 w 2764221"/>
              <a:gd name="connsiteY2" fmla="*/ 63062 h 557048"/>
              <a:gd name="connsiteX3" fmla="*/ 409904 w 2764221"/>
              <a:gd name="connsiteY3" fmla="*/ 52552 h 557048"/>
              <a:gd name="connsiteX4" fmla="*/ 651641 w 2764221"/>
              <a:gd name="connsiteY4" fmla="*/ 31531 h 557048"/>
              <a:gd name="connsiteX5" fmla="*/ 746235 w 2764221"/>
              <a:gd name="connsiteY5" fmla="*/ 21021 h 557048"/>
              <a:gd name="connsiteX6" fmla="*/ 1061545 w 2764221"/>
              <a:gd name="connsiteY6" fmla="*/ 0 h 557048"/>
              <a:gd name="connsiteX7" fmla="*/ 1650124 w 2764221"/>
              <a:gd name="connsiteY7" fmla="*/ 10510 h 557048"/>
              <a:gd name="connsiteX8" fmla="*/ 1744717 w 2764221"/>
              <a:gd name="connsiteY8" fmla="*/ 21021 h 557048"/>
              <a:gd name="connsiteX9" fmla="*/ 2081048 w 2764221"/>
              <a:gd name="connsiteY9" fmla="*/ 52552 h 557048"/>
              <a:gd name="connsiteX10" fmla="*/ 2123090 w 2764221"/>
              <a:gd name="connsiteY10" fmla="*/ 63062 h 557048"/>
              <a:gd name="connsiteX11" fmla="*/ 2228193 w 2764221"/>
              <a:gd name="connsiteY11" fmla="*/ 84083 h 557048"/>
              <a:gd name="connsiteX12" fmla="*/ 2312276 w 2764221"/>
              <a:gd name="connsiteY12" fmla="*/ 105103 h 557048"/>
              <a:gd name="connsiteX13" fmla="*/ 2375338 w 2764221"/>
              <a:gd name="connsiteY13" fmla="*/ 126124 h 557048"/>
              <a:gd name="connsiteX14" fmla="*/ 2406869 w 2764221"/>
              <a:gd name="connsiteY14" fmla="*/ 136635 h 557048"/>
              <a:gd name="connsiteX15" fmla="*/ 2438400 w 2764221"/>
              <a:gd name="connsiteY15" fmla="*/ 147145 h 557048"/>
              <a:gd name="connsiteX16" fmla="*/ 2490952 w 2764221"/>
              <a:gd name="connsiteY16" fmla="*/ 168166 h 557048"/>
              <a:gd name="connsiteX17" fmla="*/ 2532993 w 2764221"/>
              <a:gd name="connsiteY17" fmla="*/ 189186 h 557048"/>
              <a:gd name="connsiteX18" fmla="*/ 2617076 w 2764221"/>
              <a:gd name="connsiteY18" fmla="*/ 220717 h 557048"/>
              <a:gd name="connsiteX19" fmla="*/ 2680138 w 2764221"/>
              <a:gd name="connsiteY19" fmla="*/ 262759 h 557048"/>
              <a:gd name="connsiteX20" fmla="*/ 2701159 w 2764221"/>
              <a:gd name="connsiteY20" fmla="*/ 294290 h 557048"/>
              <a:gd name="connsiteX21" fmla="*/ 2764221 w 2764221"/>
              <a:gd name="connsiteY21" fmla="*/ 357352 h 557048"/>
              <a:gd name="connsiteX22" fmla="*/ 2743200 w 2764221"/>
              <a:gd name="connsiteY22" fmla="*/ 451945 h 557048"/>
              <a:gd name="connsiteX23" fmla="*/ 2680138 w 2764221"/>
              <a:gd name="connsiteY23" fmla="*/ 483476 h 557048"/>
              <a:gd name="connsiteX24" fmla="*/ 2522483 w 2764221"/>
              <a:gd name="connsiteY24" fmla="*/ 504497 h 557048"/>
              <a:gd name="connsiteX25" fmla="*/ 2364828 w 2764221"/>
              <a:gd name="connsiteY25" fmla="*/ 525517 h 557048"/>
              <a:gd name="connsiteX26" fmla="*/ 2280745 w 2764221"/>
              <a:gd name="connsiteY26" fmla="*/ 536028 h 557048"/>
              <a:gd name="connsiteX27" fmla="*/ 2133600 w 2764221"/>
              <a:gd name="connsiteY27" fmla="*/ 546538 h 557048"/>
              <a:gd name="connsiteX28" fmla="*/ 1776248 w 2764221"/>
              <a:gd name="connsiteY28" fmla="*/ 557048 h 557048"/>
              <a:gd name="connsiteX29" fmla="*/ 851338 w 2764221"/>
              <a:gd name="connsiteY29" fmla="*/ 536028 h 557048"/>
              <a:gd name="connsiteX30" fmla="*/ 599090 w 2764221"/>
              <a:gd name="connsiteY30" fmla="*/ 515007 h 557048"/>
              <a:gd name="connsiteX31" fmla="*/ 441435 w 2764221"/>
              <a:gd name="connsiteY31" fmla="*/ 504497 h 557048"/>
              <a:gd name="connsiteX32" fmla="*/ 199697 w 2764221"/>
              <a:gd name="connsiteY32" fmla="*/ 483476 h 557048"/>
              <a:gd name="connsiteX33" fmla="*/ 52552 w 2764221"/>
              <a:gd name="connsiteY33" fmla="*/ 483476 h 5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64221" h="557048">
                <a:moveTo>
                  <a:pt x="0" y="73572"/>
                </a:moveTo>
                <a:cubicBezTo>
                  <a:pt x="106635" y="91346"/>
                  <a:pt x="37945" y="85206"/>
                  <a:pt x="189186" y="73572"/>
                </a:cubicBezTo>
                <a:cubicBezTo>
                  <a:pt x="238214" y="69801"/>
                  <a:pt x="287379" y="67724"/>
                  <a:pt x="336331" y="63062"/>
                </a:cubicBezTo>
                <a:cubicBezTo>
                  <a:pt x="360993" y="60713"/>
                  <a:pt x="385254" y="55017"/>
                  <a:pt x="409904" y="52552"/>
                </a:cubicBezTo>
                <a:cubicBezTo>
                  <a:pt x="490386" y="44504"/>
                  <a:pt x="571253" y="40463"/>
                  <a:pt x="651641" y="31531"/>
                </a:cubicBezTo>
                <a:cubicBezTo>
                  <a:pt x="683172" y="28028"/>
                  <a:pt x="714640" y="23893"/>
                  <a:pt x="746235" y="21021"/>
                </a:cubicBezTo>
                <a:cubicBezTo>
                  <a:pt x="856899" y="10961"/>
                  <a:pt x="948883" y="6627"/>
                  <a:pt x="1061545" y="0"/>
                </a:cubicBezTo>
                <a:lnTo>
                  <a:pt x="1650124" y="10510"/>
                </a:lnTo>
                <a:cubicBezTo>
                  <a:pt x="1681834" y="11486"/>
                  <a:pt x="1713160" y="17757"/>
                  <a:pt x="1744717" y="21021"/>
                </a:cubicBezTo>
                <a:cubicBezTo>
                  <a:pt x="1953618" y="42631"/>
                  <a:pt x="1910680" y="38354"/>
                  <a:pt x="2081048" y="52552"/>
                </a:cubicBezTo>
                <a:cubicBezTo>
                  <a:pt x="2095062" y="56055"/>
                  <a:pt x="2108965" y="60035"/>
                  <a:pt x="2123090" y="63062"/>
                </a:cubicBezTo>
                <a:cubicBezTo>
                  <a:pt x="2158025" y="70548"/>
                  <a:pt x="2194298" y="72785"/>
                  <a:pt x="2228193" y="84083"/>
                </a:cubicBezTo>
                <a:cubicBezTo>
                  <a:pt x="2323878" y="115977"/>
                  <a:pt x="2172742" y="67048"/>
                  <a:pt x="2312276" y="105103"/>
                </a:cubicBezTo>
                <a:cubicBezTo>
                  <a:pt x="2333653" y="110933"/>
                  <a:pt x="2354317" y="119117"/>
                  <a:pt x="2375338" y="126124"/>
                </a:cubicBezTo>
                <a:lnTo>
                  <a:pt x="2406869" y="136635"/>
                </a:lnTo>
                <a:cubicBezTo>
                  <a:pt x="2417379" y="140138"/>
                  <a:pt x="2428114" y="143030"/>
                  <a:pt x="2438400" y="147145"/>
                </a:cubicBezTo>
                <a:cubicBezTo>
                  <a:pt x="2455917" y="154152"/>
                  <a:pt x="2473711" y="160504"/>
                  <a:pt x="2490952" y="168166"/>
                </a:cubicBezTo>
                <a:cubicBezTo>
                  <a:pt x="2505269" y="174529"/>
                  <a:pt x="2518323" y="183685"/>
                  <a:pt x="2532993" y="189186"/>
                </a:cubicBezTo>
                <a:cubicBezTo>
                  <a:pt x="2599508" y="214129"/>
                  <a:pt x="2552057" y="181706"/>
                  <a:pt x="2617076" y="220717"/>
                </a:cubicBezTo>
                <a:cubicBezTo>
                  <a:pt x="2638740" y="233715"/>
                  <a:pt x="2680138" y="262759"/>
                  <a:pt x="2680138" y="262759"/>
                </a:cubicBezTo>
                <a:cubicBezTo>
                  <a:pt x="2687145" y="273269"/>
                  <a:pt x="2692767" y="284849"/>
                  <a:pt x="2701159" y="294290"/>
                </a:cubicBezTo>
                <a:cubicBezTo>
                  <a:pt x="2720909" y="316509"/>
                  <a:pt x="2764221" y="357352"/>
                  <a:pt x="2764221" y="357352"/>
                </a:cubicBezTo>
                <a:cubicBezTo>
                  <a:pt x="2764114" y="357994"/>
                  <a:pt x="2754093" y="438328"/>
                  <a:pt x="2743200" y="451945"/>
                </a:cubicBezTo>
                <a:cubicBezTo>
                  <a:pt x="2729551" y="469006"/>
                  <a:pt x="2699884" y="477834"/>
                  <a:pt x="2680138" y="483476"/>
                </a:cubicBezTo>
                <a:cubicBezTo>
                  <a:pt x="2612447" y="502816"/>
                  <a:pt x="2620626" y="494166"/>
                  <a:pt x="2522483" y="504497"/>
                </a:cubicBezTo>
                <a:cubicBezTo>
                  <a:pt x="2450946" y="512027"/>
                  <a:pt x="2433799" y="516321"/>
                  <a:pt x="2364828" y="525517"/>
                </a:cubicBezTo>
                <a:cubicBezTo>
                  <a:pt x="2336830" y="529250"/>
                  <a:pt x="2308875" y="533471"/>
                  <a:pt x="2280745" y="536028"/>
                </a:cubicBezTo>
                <a:cubicBezTo>
                  <a:pt x="2231774" y="540480"/>
                  <a:pt x="2182731" y="544491"/>
                  <a:pt x="2133600" y="546538"/>
                </a:cubicBezTo>
                <a:cubicBezTo>
                  <a:pt x="2014534" y="551499"/>
                  <a:pt x="1895365" y="553545"/>
                  <a:pt x="1776248" y="557048"/>
                </a:cubicBezTo>
                <a:cubicBezTo>
                  <a:pt x="1634661" y="554648"/>
                  <a:pt x="1077452" y="548827"/>
                  <a:pt x="851338" y="536028"/>
                </a:cubicBezTo>
                <a:cubicBezTo>
                  <a:pt x="767099" y="531260"/>
                  <a:pt x="683277" y="520619"/>
                  <a:pt x="599090" y="515007"/>
                </a:cubicBezTo>
                <a:lnTo>
                  <a:pt x="441435" y="504497"/>
                </a:lnTo>
                <a:cubicBezTo>
                  <a:pt x="343666" y="496675"/>
                  <a:pt x="302953" y="487300"/>
                  <a:pt x="199697" y="483476"/>
                </a:cubicBezTo>
                <a:cubicBezTo>
                  <a:pt x="150682" y="481661"/>
                  <a:pt x="101600" y="483476"/>
                  <a:pt x="52552" y="483476"/>
                </a:cubicBezTo>
              </a:path>
            </a:pathLst>
          </a:custGeom>
          <a:noFill/>
          <a:ln w="28575">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 name="TextBox 18">
            <a:extLst>
              <a:ext uri="{FF2B5EF4-FFF2-40B4-BE49-F238E27FC236}">
                <a16:creationId xmlns:a16="http://schemas.microsoft.com/office/drawing/2014/main" id="{D22256A7-ECE9-F747-9FB3-CEDEDDC132F8}"/>
              </a:ext>
            </a:extLst>
          </p:cNvPr>
          <p:cNvSpPr txBox="1"/>
          <p:nvPr/>
        </p:nvSpPr>
        <p:spPr>
          <a:xfrm>
            <a:off x="6932016" y="879073"/>
            <a:ext cx="388248"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2</a:t>
            </a:r>
            <a:r>
              <a:rPr lang="en-US" sz="1500" i="1" dirty="0">
                <a:latin typeface="Times New Roman" panose="02020603050405020304" pitchFamily="18" charset="0"/>
                <a:cs typeface="Times New Roman" panose="02020603050405020304" pitchFamily="18" charset="0"/>
              </a:rPr>
              <a:t>T</a:t>
            </a:r>
            <a:endParaRPr lang="en-US" sz="1500" dirty="0">
              <a:latin typeface="Times New Roman" panose="02020603050405020304" pitchFamily="18" charset="0"/>
              <a:cs typeface="Times New Roman" panose="02020603050405020304" pitchFamily="18" charset="0"/>
            </a:endParaRPr>
          </a:p>
        </p:txBody>
      </p:sp>
      <p:grpSp>
        <p:nvGrpSpPr>
          <p:cNvPr id="167" name="Group 166">
            <a:extLst>
              <a:ext uri="{FF2B5EF4-FFF2-40B4-BE49-F238E27FC236}">
                <a16:creationId xmlns:a16="http://schemas.microsoft.com/office/drawing/2014/main" id="{06129B86-34D5-8049-8736-2EA77D42F4AF}"/>
              </a:ext>
            </a:extLst>
          </p:cNvPr>
          <p:cNvGrpSpPr/>
          <p:nvPr/>
        </p:nvGrpSpPr>
        <p:grpSpPr>
          <a:xfrm>
            <a:off x="70286" y="12145"/>
            <a:ext cx="3110583" cy="1056150"/>
            <a:chOff x="93714" y="16193"/>
            <a:chExt cx="4147444" cy="1408199"/>
          </a:xfrm>
        </p:grpSpPr>
        <p:grpSp>
          <p:nvGrpSpPr>
            <p:cNvPr id="93" name="Group 92">
              <a:extLst>
                <a:ext uri="{FF2B5EF4-FFF2-40B4-BE49-F238E27FC236}">
                  <a16:creationId xmlns:a16="http://schemas.microsoft.com/office/drawing/2014/main" id="{72DD53DA-B46A-5644-AC66-2277E190C76D}"/>
                </a:ext>
              </a:extLst>
            </p:cNvPr>
            <p:cNvGrpSpPr/>
            <p:nvPr/>
          </p:nvGrpSpPr>
          <p:grpSpPr>
            <a:xfrm>
              <a:off x="581744" y="374646"/>
              <a:ext cx="792691" cy="533427"/>
              <a:chOff x="1039172" y="1203234"/>
              <a:chExt cx="1445914" cy="1009297"/>
            </a:xfrm>
          </p:grpSpPr>
          <p:sp>
            <p:nvSpPr>
              <p:cNvPr id="90" name="Freeform 89">
                <a:extLst>
                  <a:ext uri="{FF2B5EF4-FFF2-40B4-BE49-F238E27FC236}">
                    <a16:creationId xmlns:a16="http://schemas.microsoft.com/office/drawing/2014/main" id="{2630322A-C727-E543-AAEE-DC3CF81442FF}"/>
                  </a:ext>
                </a:extLst>
              </p:cNvPr>
              <p:cNvSpPr/>
              <p:nvPr/>
            </p:nvSpPr>
            <p:spPr>
              <a:xfrm>
                <a:off x="1039172" y="1203234"/>
                <a:ext cx="1445914" cy="986654"/>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92" name="Straight Connector 91">
                <a:extLst>
                  <a:ext uri="{FF2B5EF4-FFF2-40B4-BE49-F238E27FC236}">
                    <a16:creationId xmlns:a16="http://schemas.microsoft.com/office/drawing/2014/main" id="{9E63A934-E0FB-FC49-8C99-DEEDC541DA6E}"/>
                  </a:ext>
                </a:extLst>
              </p:cNvPr>
              <p:cNvCxnSpPr>
                <a:stCxn id="90" idx="0"/>
              </p:cNvCxnSpPr>
              <p:nvPr/>
            </p:nvCxnSpPr>
            <p:spPr>
              <a:xfrm flipH="1">
                <a:off x="2485085" y="1203234"/>
                <a:ext cx="1" cy="10092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00" name="Straight Arrow Connector 99">
              <a:extLst>
                <a:ext uri="{FF2B5EF4-FFF2-40B4-BE49-F238E27FC236}">
                  <a16:creationId xmlns:a16="http://schemas.microsoft.com/office/drawing/2014/main" id="{93D3561F-C80F-414D-8902-282929CF3354}"/>
                </a:ext>
              </a:extLst>
            </p:cNvPr>
            <p:cNvCxnSpPr>
              <a:cxnSpLocks/>
            </p:cNvCxnSpPr>
            <p:nvPr/>
          </p:nvCxnSpPr>
          <p:spPr>
            <a:xfrm>
              <a:off x="299008" y="1208814"/>
              <a:ext cx="3900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0296785-D34E-704A-8233-E4A1918DB770}"/>
                </a:ext>
              </a:extLst>
            </p:cNvPr>
            <p:cNvCxnSpPr>
              <a:cxnSpLocks/>
            </p:cNvCxnSpPr>
            <p:nvPr/>
          </p:nvCxnSpPr>
          <p:spPr>
            <a:xfrm flipV="1">
              <a:off x="299008" y="223997"/>
              <a:ext cx="0" cy="98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E6F485A4-C3CD-BC48-896E-A48C6CA6591E}"/>
                </a:ext>
              </a:extLst>
            </p:cNvPr>
            <p:cNvGrpSpPr/>
            <p:nvPr/>
          </p:nvGrpSpPr>
          <p:grpSpPr>
            <a:xfrm>
              <a:off x="1374434" y="374644"/>
              <a:ext cx="792691" cy="533427"/>
              <a:chOff x="1039172" y="1203234"/>
              <a:chExt cx="1445914" cy="1009297"/>
            </a:xfrm>
          </p:grpSpPr>
          <p:sp>
            <p:nvSpPr>
              <p:cNvPr id="111" name="Freeform 110">
                <a:extLst>
                  <a:ext uri="{FF2B5EF4-FFF2-40B4-BE49-F238E27FC236}">
                    <a16:creationId xmlns:a16="http://schemas.microsoft.com/office/drawing/2014/main" id="{27B339AD-B933-8C4D-B615-764111474F7B}"/>
                  </a:ext>
                </a:extLst>
              </p:cNvPr>
              <p:cNvSpPr/>
              <p:nvPr/>
            </p:nvSpPr>
            <p:spPr>
              <a:xfrm>
                <a:off x="1039172" y="1203234"/>
                <a:ext cx="1445914" cy="986654"/>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12" name="Straight Connector 111">
                <a:extLst>
                  <a:ext uri="{FF2B5EF4-FFF2-40B4-BE49-F238E27FC236}">
                    <a16:creationId xmlns:a16="http://schemas.microsoft.com/office/drawing/2014/main" id="{2FA91C2E-438F-5048-B233-168E600E491B}"/>
                  </a:ext>
                </a:extLst>
              </p:cNvPr>
              <p:cNvCxnSpPr>
                <a:stCxn id="111" idx="0"/>
              </p:cNvCxnSpPr>
              <p:nvPr/>
            </p:nvCxnSpPr>
            <p:spPr>
              <a:xfrm flipH="1">
                <a:off x="2485085" y="1203234"/>
                <a:ext cx="1" cy="10092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B5DD3603-BBC5-514C-BC97-73B054C6386D}"/>
                </a:ext>
              </a:extLst>
            </p:cNvPr>
            <p:cNvGrpSpPr/>
            <p:nvPr/>
          </p:nvGrpSpPr>
          <p:grpSpPr>
            <a:xfrm>
              <a:off x="2167124" y="374642"/>
              <a:ext cx="792691" cy="533427"/>
              <a:chOff x="1039172" y="1203234"/>
              <a:chExt cx="1445914" cy="1009297"/>
            </a:xfrm>
          </p:grpSpPr>
          <p:sp>
            <p:nvSpPr>
              <p:cNvPr id="114" name="Freeform 113">
                <a:extLst>
                  <a:ext uri="{FF2B5EF4-FFF2-40B4-BE49-F238E27FC236}">
                    <a16:creationId xmlns:a16="http://schemas.microsoft.com/office/drawing/2014/main" id="{EA550225-48ED-CC49-9CF7-95C9BAD92474}"/>
                  </a:ext>
                </a:extLst>
              </p:cNvPr>
              <p:cNvSpPr/>
              <p:nvPr/>
            </p:nvSpPr>
            <p:spPr>
              <a:xfrm>
                <a:off x="1039172" y="1203234"/>
                <a:ext cx="1445914" cy="986654"/>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15" name="Straight Connector 114">
                <a:extLst>
                  <a:ext uri="{FF2B5EF4-FFF2-40B4-BE49-F238E27FC236}">
                    <a16:creationId xmlns:a16="http://schemas.microsoft.com/office/drawing/2014/main" id="{C5A7315A-6E80-774F-A15A-F23391F6C980}"/>
                  </a:ext>
                </a:extLst>
              </p:cNvPr>
              <p:cNvCxnSpPr>
                <a:stCxn id="114" idx="0"/>
              </p:cNvCxnSpPr>
              <p:nvPr/>
            </p:nvCxnSpPr>
            <p:spPr>
              <a:xfrm flipH="1">
                <a:off x="2485085" y="1203234"/>
                <a:ext cx="1" cy="10092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7E52A361-90EC-4144-AEA4-ED1020FDA62B}"/>
                </a:ext>
              </a:extLst>
            </p:cNvPr>
            <p:cNvGrpSpPr/>
            <p:nvPr/>
          </p:nvGrpSpPr>
          <p:grpSpPr>
            <a:xfrm>
              <a:off x="2959814" y="374640"/>
              <a:ext cx="792691" cy="533427"/>
              <a:chOff x="1039172" y="1203234"/>
              <a:chExt cx="1445914" cy="1009297"/>
            </a:xfrm>
          </p:grpSpPr>
          <p:sp>
            <p:nvSpPr>
              <p:cNvPr id="117" name="Freeform 116">
                <a:extLst>
                  <a:ext uri="{FF2B5EF4-FFF2-40B4-BE49-F238E27FC236}">
                    <a16:creationId xmlns:a16="http://schemas.microsoft.com/office/drawing/2014/main" id="{15664419-0129-1E47-818C-95BC624C62A8}"/>
                  </a:ext>
                </a:extLst>
              </p:cNvPr>
              <p:cNvSpPr/>
              <p:nvPr/>
            </p:nvSpPr>
            <p:spPr>
              <a:xfrm>
                <a:off x="1039172" y="1203234"/>
                <a:ext cx="1445914" cy="986654"/>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18" name="Straight Connector 117">
                <a:extLst>
                  <a:ext uri="{FF2B5EF4-FFF2-40B4-BE49-F238E27FC236}">
                    <a16:creationId xmlns:a16="http://schemas.microsoft.com/office/drawing/2014/main" id="{78F5EEA4-1C06-864C-AB64-604E7941C0D9}"/>
                  </a:ext>
                </a:extLst>
              </p:cNvPr>
              <p:cNvCxnSpPr>
                <a:stCxn id="117" idx="0"/>
              </p:cNvCxnSpPr>
              <p:nvPr/>
            </p:nvCxnSpPr>
            <p:spPr>
              <a:xfrm flipH="1">
                <a:off x="2485085" y="1203234"/>
                <a:ext cx="1" cy="10092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0" name="TextBox 119">
              <a:extLst>
                <a:ext uri="{FF2B5EF4-FFF2-40B4-BE49-F238E27FC236}">
                  <a16:creationId xmlns:a16="http://schemas.microsoft.com/office/drawing/2014/main" id="{AE1C2DB8-A1B8-834A-8AB6-9209B8E2CDF4}"/>
                </a:ext>
              </a:extLst>
            </p:cNvPr>
            <p:cNvSpPr txBox="1"/>
            <p:nvPr/>
          </p:nvSpPr>
          <p:spPr>
            <a:xfrm flipH="1">
              <a:off x="93714" y="16193"/>
              <a:ext cx="817311" cy="284780"/>
            </a:xfrm>
            <a:prstGeom prst="rect">
              <a:avLst/>
            </a:prstGeom>
            <a:noFill/>
          </p:spPr>
          <p:txBody>
            <a:bodyPr wrap="square" rtlCol="0">
              <a:spAutoFit/>
            </a:bodyPr>
            <a:lstStyle/>
            <a:p>
              <a:r>
                <a:rPr lang="en-US" sz="788" i="1" dirty="0" err="1">
                  <a:latin typeface="Cambria" panose="02040503050406030204" pitchFamily="18" charset="0"/>
                </a:rPr>
                <a:t>cwnd</a:t>
              </a:r>
              <a:endParaRPr lang="en-US" sz="788" i="1" dirty="0">
                <a:latin typeface="Cambria" panose="02040503050406030204" pitchFamily="18" charset="0"/>
              </a:endParaRPr>
            </a:p>
          </p:txBody>
        </p:sp>
        <p:sp>
          <p:nvSpPr>
            <p:cNvPr id="121" name="TextBox 120">
              <a:extLst>
                <a:ext uri="{FF2B5EF4-FFF2-40B4-BE49-F238E27FC236}">
                  <a16:creationId xmlns:a16="http://schemas.microsoft.com/office/drawing/2014/main" id="{6E45536F-4592-6744-BEDE-70F19FABD257}"/>
                </a:ext>
              </a:extLst>
            </p:cNvPr>
            <p:cNvSpPr txBox="1"/>
            <p:nvPr/>
          </p:nvSpPr>
          <p:spPr>
            <a:xfrm>
              <a:off x="3753417" y="1147393"/>
              <a:ext cx="487741" cy="276999"/>
            </a:xfrm>
            <a:prstGeom prst="rect">
              <a:avLst/>
            </a:prstGeom>
            <a:noFill/>
          </p:spPr>
          <p:txBody>
            <a:bodyPr wrap="none" rtlCol="0">
              <a:spAutoFit/>
            </a:bodyPr>
            <a:lstStyle/>
            <a:p>
              <a:r>
                <a:rPr lang="en-US" sz="750" dirty="0"/>
                <a:t>time</a:t>
              </a:r>
            </a:p>
          </p:txBody>
        </p:sp>
      </p:grpSp>
      <p:sp>
        <p:nvSpPr>
          <p:cNvPr id="143" name="Rectangle 142">
            <a:extLst>
              <a:ext uri="{FF2B5EF4-FFF2-40B4-BE49-F238E27FC236}">
                <a16:creationId xmlns:a16="http://schemas.microsoft.com/office/drawing/2014/main" id="{235C6F5A-D1B8-9F45-A4AD-3991A9F23879}"/>
              </a:ext>
            </a:extLst>
          </p:cNvPr>
          <p:cNvSpPr/>
          <p:nvPr/>
        </p:nvSpPr>
        <p:spPr>
          <a:xfrm>
            <a:off x="7330614" y="534032"/>
            <a:ext cx="236247" cy="19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4" name="Rectangle 143">
            <a:extLst>
              <a:ext uri="{FF2B5EF4-FFF2-40B4-BE49-F238E27FC236}">
                <a16:creationId xmlns:a16="http://schemas.microsoft.com/office/drawing/2014/main" id="{C4C86A33-E84D-3B44-9C5D-F501FE203217}"/>
              </a:ext>
            </a:extLst>
          </p:cNvPr>
          <p:cNvSpPr/>
          <p:nvPr/>
        </p:nvSpPr>
        <p:spPr>
          <a:xfrm>
            <a:off x="7588738" y="534032"/>
            <a:ext cx="236247" cy="19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5" name="Rectangle 144">
            <a:extLst>
              <a:ext uri="{FF2B5EF4-FFF2-40B4-BE49-F238E27FC236}">
                <a16:creationId xmlns:a16="http://schemas.microsoft.com/office/drawing/2014/main" id="{B6080435-EE1A-B446-9B29-E9DBA39A5061}"/>
              </a:ext>
            </a:extLst>
          </p:cNvPr>
          <p:cNvSpPr/>
          <p:nvPr/>
        </p:nvSpPr>
        <p:spPr>
          <a:xfrm>
            <a:off x="7846862" y="534032"/>
            <a:ext cx="236247" cy="19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6" name="Rectangle 145">
            <a:extLst>
              <a:ext uri="{FF2B5EF4-FFF2-40B4-BE49-F238E27FC236}">
                <a16:creationId xmlns:a16="http://schemas.microsoft.com/office/drawing/2014/main" id="{CC057888-E621-344A-8D3C-A8A3BDAF21E9}"/>
              </a:ext>
            </a:extLst>
          </p:cNvPr>
          <p:cNvSpPr/>
          <p:nvPr/>
        </p:nvSpPr>
        <p:spPr>
          <a:xfrm>
            <a:off x="6262088" y="539971"/>
            <a:ext cx="93002" cy="19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197" name="Group 196">
            <a:extLst>
              <a:ext uri="{FF2B5EF4-FFF2-40B4-BE49-F238E27FC236}">
                <a16:creationId xmlns:a16="http://schemas.microsoft.com/office/drawing/2014/main" id="{949A39D9-A030-E84E-839E-4EAEA96CA03D}"/>
              </a:ext>
            </a:extLst>
          </p:cNvPr>
          <p:cNvGrpSpPr/>
          <p:nvPr/>
        </p:nvGrpSpPr>
        <p:grpSpPr>
          <a:xfrm>
            <a:off x="1302193" y="1359488"/>
            <a:ext cx="4598492" cy="3553766"/>
            <a:chOff x="1736257" y="1812651"/>
            <a:chExt cx="6131322" cy="4738355"/>
          </a:xfrm>
        </p:grpSpPr>
        <p:grpSp>
          <p:nvGrpSpPr>
            <p:cNvPr id="185" name="Group 184">
              <a:extLst>
                <a:ext uri="{FF2B5EF4-FFF2-40B4-BE49-F238E27FC236}">
                  <a16:creationId xmlns:a16="http://schemas.microsoft.com/office/drawing/2014/main" id="{A048930E-2266-7148-8B99-3474E8794F6F}"/>
                </a:ext>
              </a:extLst>
            </p:cNvPr>
            <p:cNvGrpSpPr/>
            <p:nvPr/>
          </p:nvGrpSpPr>
          <p:grpSpPr>
            <a:xfrm>
              <a:off x="1736257" y="2385188"/>
              <a:ext cx="5267755" cy="2356789"/>
              <a:chOff x="1736257" y="2385188"/>
              <a:chExt cx="5267755" cy="2356789"/>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644DF1E-951F-C447-A26A-AD4287F5D8E2}"/>
                      </a:ext>
                    </a:extLst>
                  </p:cNvPr>
                  <p:cNvSpPr txBox="1"/>
                  <p:nvPr/>
                </p:nvSpPr>
                <p:spPr>
                  <a:xfrm>
                    <a:off x="1736257" y="3994080"/>
                    <a:ext cx="570412" cy="7478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500" i="1">
                                  <a:latin typeface="Cambria Math" panose="02040503050406030204" pitchFamily="18" charset="0"/>
                                </a:rPr>
                              </m:ctrlPr>
                            </m:fPr>
                            <m:num>
                              <m:acc>
                                <m:accPr>
                                  <m:chr m:val="̂"/>
                                  <m:ctrlPr>
                                    <a:rPr lang="en-US" sz="1500" i="1">
                                      <a:latin typeface="Cambria Math" panose="02040503050406030204" pitchFamily="18" charset="0"/>
                                    </a:rPr>
                                  </m:ctrlPr>
                                </m:accPr>
                                <m:e>
                                  <m:r>
                                    <a:rPr lang="en-US" sz="1500" i="1">
                                      <a:latin typeface="Cambria Math" panose="02040503050406030204" pitchFamily="18" charset="0"/>
                                    </a:rPr>
                                    <m:t>𝑊</m:t>
                                  </m:r>
                                </m:e>
                              </m:acc>
                            </m:num>
                            <m:den>
                              <m:r>
                                <a:rPr lang="en-US" sz="1500" i="1">
                                  <a:latin typeface="Cambria Math" panose="02040503050406030204" pitchFamily="18" charset="0"/>
                                </a:rPr>
                                <m:t>2</m:t>
                              </m:r>
                            </m:den>
                          </m:f>
                        </m:oMath>
                      </m:oMathPara>
                    </a14:m>
                    <a:endParaRPr lang="en-US" sz="1500" dirty="0"/>
                  </a:p>
                </p:txBody>
              </p:sp>
            </mc:Choice>
            <mc:Fallback xmlns="">
              <p:sp>
                <p:nvSpPr>
                  <p:cNvPr id="29" name="TextBox 28">
                    <a:extLst>
                      <a:ext uri="{FF2B5EF4-FFF2-40B4-BE49-F238E27FC236}">
                        <a16:creationId xmlns:a16="http://schemas.microsoft.com/office/drawing/2014/main" id="{4644DF1E-951F-C447-A26A-AD4287F5D8E2}"/>
                      </a:ext>
                    </a:extLst>
                  </p:cNvPr>
                  <p:cNvSpPr txBox="1">
                    <a:spLocks noRot="1" noChangeAspect="1" noMove="1" noResize="1" noEditPoints="1" noAdjustHandles="1" noChangeArrowheads="1" noChangeShapeType="1" noTextEdit="1"/>
                  </p:cNvSpPr>
                  <p:nvPr/>
                </p:nvSpPr>
                <p:spPr>
                  <a:xfrm>
                    <a:off x="1736257" y="3994080"/>
                    <a:ext cx="570412" cy="747897"/>
                  </a:xfrm>
                  <a:prstGeom prst="rect">
                    <a:avLst/>
                  </a:prstGeom>
                  <a:blipFill>
                    <a:blip r:embed="rId4"/>
                    <a:stretch>
                      <a:fillRect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00AE76-5BFE-0A40-ACFC-BCE6E2BD1215}"/>
                      </a:ext>
                    </a:extLst>
                  </p:cNvPr>
                  <p:cNvSpPr txBox="1"/>
                  <p:nvPr/>
                </p:nvSpPr>
                <p:spPr>
                  <a:xfrm>
                    <a:off x="1864318" y="2385188"/>
                    <a:ext cx="317780" cy="316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500" i="1">
                                  <a:latin typeface="Cambria Math" panose="02040503050406030204" pitchFamily="18" charset="0"/>
                                </a:rPr>
                              </m:ctrlPr>
                            </m:accPr>
                            <m:e>
                              <m:r>
                                <a:rPr lang="en-US" sz="1500" i="1">
                                  <a:latin typeface="Cambria Math" panose="02040503050406030204" pitchFamily="18" charset="0"/>
                                </a:rPr>
                                <m:t>𝑊</m:t>
                              </m:r>
                            </m:e>
                          </m:acc>
                        </m:oMath>
                      </m:oMathPara>
                    </a14:m>
                    <a:endParaRPr lang="en-US" sz="1500" i="1" dirty="0">
                      <a:latin typeface="Times New Roman" panose="02020603050405020304" pitchFamily="18"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7000AE76-5BFE-0A40-ACFC-BCE6E2BD1215}"/>
                      </a:ext>
                    </a:extLst>
                  </p:cNvPr>
                  <p:cNvSpPr txBox="1">
                    <a:spLocks noRot="1" noChangeAspect="1" noMove="1" noResize="1" noEditPoints="1" noAdjustHandles="1" noChangeArrowheads="1" noChangeShapeType="1" noTextEdit="1"/>
                  </p:cNvSpPr>
                  <p:nvPr/>
                </p:nvSpPr>
                <p:spPr>
                  <a:xfrm>
                    <a:off x="1864318" y="2385188"/>
                    <a:ext cx="317780" cy="316071"/>
                  </a:xfrm>
                  <a:prstGeom prst="rect">
                    <a:avLst/>
                  </a:prstGeom>
                  <a:blipFill>
                    <a:blip r:embed="rId5"/>
                    <a:stretch>
                      <a:fillRect l="-10000" t="-15000" r="-10000" b="-500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9C2CE04-5EAE-684B-922E-D8002A8E486A}"/>
                  </a:ext>
                </a:extLst>
              </p:cNvPr>
              <p:cNvCxnSpPr>
                <a:cxnSpLocks/>
              </p:cNvCxnSpPr>
              <p:nvPr/>
            </p:nvCxnSpPr>
            <p:spPr>
              <a:xfrm flipV="1">
                <a:off x="2136333" y="4352463"/>
                <a:ext cx="4867679" cy="13546"/>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E7FE2C-AB77-0746-B60E-5EF416BFF13C}"/>
                  </a:ext>
                </a:extLst>
              </p:cNvPr>
              <p:cNvCxnSpPr>
                <a:cxnSpLocks/>
              </p:cNvCxnSpPr>
              <p:nvPr/>
            </p:nvCxnSpPr>
            <p:spPr>
              <a:xfrm>
                <a:off x="2136333" y="2547708"/>
                <a:ext cx="4867679"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E86D965F-19BD-1B48-82D3-1C76B8681625}"/>
                </a:ext>
              </a:extLst>
            </p:cNvPr>
            <p:cNvGrpSpPr/>
            <p:nvPr/>
          </p:nvGrpSpPr>
          <p:grpSpPr>
            <a:xfrm>
              <a:off x="1866895" y="1812651"/>
              <a:ext cx="6000684" cy="4738355"/>
              <a:chOff x="1866895" y="1812651"/>
              <a:chExt cx="6000684" cy="4738355"/>
            </a:xfrm>
          </p:grpSpPr>
          <p:cxnSp>
            <p:nvCxnSpPr>
              <p:cNvPr id="150" name="Straight Connector 149">
                <a:extLst>
                  <a:ext uri="{FF2B5EF4-FFF2-40B4-BE49-F238E27FC236}">
                    <a16:creationId xmlns:a16="http://schemas.microsoft.com/office/drawing/2014/main" id="{7B06CC5A-1B58-9C41-8298-5BFFCC202A95}"/>
                  </a:ext>
                </a:extLst>
              </p:cNvPr>
              <p:cNvCxnSpPr/>
              <p:nvPr/>
            </p:nvCxnSpPr>
            <p:spPr>
              <a:xfrm>
                <a:off x="6779445" y="2433735"/>
                <a:ext cx="0" cy="3739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0E9409-0322-A848-803C-5AA2D61E56E5}"/>
                  </a:ext>
                </a:extLst>
              </p:cNvPr>
              <p:cNvCxnSpPr>
                <a:cxnSpLocks/>
              </p:cNvCxnSpPr>
              <p:nvPr/>
            </p:nvCxnSpPr>
            <p:spPr>
              <a:xfrm>
                <a:off x="2191045" y="6027841"/>
                <a:ext cx="5619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028B52-B5AA-7547-9540-797C50093E2F}"/>
                  </a:ext>
                </a:extLst>
              </p:cNvPr>
              <p:cNvCxnSpPr>
                <a:cxnSpLocks/>
              </p:cNvCxnSpPr>
              <p:nvPr/>
            </p:nvCxnSpPr>
            <p:spPr>
              <a:xfrm flipV="1">
                <a:off x="2191045" y="2155338"/>
                <a:ext cx="0" cy="387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ED4EDB-FA62-C049-B9D7-20DEA90FFB23}"/>
                  </a:ext>
                </a:extLst>
              </p:cNvPr>
              <p:cNvSpPr txBox="1"/>
              <p:nvPr/>
            </p:nvSpPr>
            <p:spPr>
              <a:xfrm flipH="1">
                <a:off x="1866895" y="1812651"/>
                <a:ext cx="817311" cy="430887"/>
              </a:xfrm>
              <a:prstGeom prst="rect">
                <a:avLst/>
              </a:prstGeom>
              <a:noFill/>
            </p:spPr>
            <p:txBody>
              <a:bodyPr wrap="square" rtlCol="0">
                <a:spAutoFit/>
              </a:bodyPr>
              <a:lstStyle/>
              <a:p>
                <a:r>
                  <a:rPr lang="en-US" sz="1500" i="1" dirty="0" err="1">
                    <a:latin typeface="Cambria" panose="02040503050406030204" pitchFamily="18" charset="0"/>
                  </a:rPr>
                  <a:t>cwnd</a:t>
                </a:r>
                <a:endParaRPr lang="en-US" sz="1500" i="1" dirty="0">
                  <a:latin typeface="Cambria" panose="02040503050406030204" pitchFamily="18" charset="0"/>
                </a:endParaRPr>
              </a:p>
            </p:txBody>
          </p:sp>
          <p:sp>
            <p:nvSpPr>
              <p:cNvPr id="34" name="TextBox 33">
                <a:extLst>
                  <a:ext uri="{FF2B5EF4-FFF2-40B4-BE49-F238E27FC236}">
                    <a16:creationId xmlns:a16="http://schemas.microsoft.com/office/drawing/2014/main" id="{0964FCD5-653E-F34C-B1B2-343C6D014CAC}"/>
                  </a:ext>
                </a:extLst>
              </p:cNvPr>
              <p:cNvSpPr txBox="1"/>
              <p:nvPr/>
            </p:nvSpPr>
            <p:spPr>
              <a:xfrm>
                <a:off x="7136182" y="5965907"/>
                <a:ext cx="731397" cy="430887"/>
              </a:xfrm>
              <a:prstGeom prst="rect">
                <a:avLst/>
              </a:prstGeom>
              <a:noFill/>
            </p:spPr>
            <p:txBody>
              <a:bodyPr wrap="none" rtlCol="0">
                <a:spAutoFit/>
              </a:bodyPr>
              <a:lstStyle/>
              <a:p>
                <a:r>
                  <a:rPr lang="en-US" sz="1500" dirty="0"/>
                  <a:t>time</a:t>
                </a:r>
              </a:p>
            </p:txBody>
          </p:sp>
          <p:grpSp>
            <p:nvGrpSpPr>
              <p:cNvPr id="137" name="Group 136">
                <a:extLst>
                  <a:ext uri="{FF2B5EF4-FFF2-40B4-BE49-F238E27FC236}">
                    <a16:creationId xmlns:a16="http://schemas.microsoft.com/office/drawing/2014/main" id="{0126A4F8-C5E8-B149-AE81-F88DBF9F48B5}"/>
                  </a:ext>
                </a:extLst>
              </p:cNvPr>
              <p:cNvGrpSpPr/>
              <p:nvPr/>
            </p:nvGrpSpPr>
            <p:grpSpPr>
              <a:xfrm>
                <a:off x="2772797" y="2550038"/>
                <a:ext cx="4014061" cy="1821051"/>
                <a:chOff x="3874576" y="2492365"/>
                <a:chExt cx="4014061" cy="1821051"/>
              </a:xfrm>
            </p:grpSpPr>
            <p:cxnSp>
              <p:nvCxnSpPr>
                <p:cNvPr id="136" name="Straight Connector 135">
                  <a:extLst>
                    <a:ext uri="{FF2B5EF4-FFF2-40B4-BE49-F238E27FC236}">
                      <a16:creationId xmlns:a16="http://schemas.microsoft.com/office/drawing/2014/main" id="{BA5D09E9-CF50-0B49-9F76-238A3B086B23}"/>
                    </a:ext>
                  </a:extLst>
                </p:cNvPr>
                <p:cNvCxnSpPr/>
                <p:nvPr/>
              </p:nvCxnSpPr>
              <p:spPr>
                <a:xfrm>
                  <a:off x="7883851" y="2493265"/>
                  <a:ext cx="0" cy="18022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7" name="Freeform 86">
                  <a:extLst>
                    <a:ext uri="{FF2B5EF4-FFF2-40B4-BE49-F238E27FC236}">
                      <a16:creationId xmlns:a16="http://schemas.microsoft.com/office/drawing/2014/main" id="{A5699274-E5D5-AF47-A3C3-F50819790DB4}"/>
                    </a:ext>
                  </a:extLst>
                </p:cNvPr>
                <p:cNvSpPr/>
                <p:nvPr/>
              </p:nvSpPr>
              <p:spPr>
                <a:xfrm>
                  <a:off x="3874576" y="2492365"/>
                  <a:ext cx="4014061" cy="1821051"/>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sp>
            <p:nvSpPr>
              <p:cNvPr id="151" name="TextBox 150">
                <a:extLst>
                  <a:ext uri="{FF2B5EF4-FFF2-40B4-BE49-F238E27FC236}">
                    <a16:creationId xmlns:a16="http://schemas.microsoft.com/office/drawing/2014/main" id="{38165908-B19E-3449-BD2C-D850C5AB0D80}"/>
                  </a:ext>
                </a:extLst>
              </p:cNvPr>
              <p:cNvSpPr txBox="1"/>
              <p:nvPr/>
            </p:nvSpPr>
            <p:spPr>
              <a:xfrm>
                <a:off x="6625226" y="6058563"/>
                <a:ext cx="331715" cy="492443"/>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t</a:t>
                </a:r>
                <a:endParaRPr lang="en-US" sz="1800" dirty="0">
                  <a:latin typeface="Times New Roman" panose="02020603050405020304" pitchFamily="18" charset="0"/>
                  <a:cs typeface="Times New Roman" panose="02020603050405020304" pitchFamily="18" charset="0"/>
                </a:endParaRPr>
              </a:p>
            </p:txBody>
          </p:sp>
        </p:grpSp>
      </p:grpSp>
      <p:sp>
        <p:nvSpPr>
          <p:cNvPr id="123" name="Oval 122">
            <a:extLst>
              <a:ext uri="{FF2B5EF4-FFF2-40B4-BE49-F238E27FC236}">
                <a16:creationId xmlns:a16="http://schemas.microsoft.com/office/drawing/2014/main" id="{CD2941DD-C92C-3B46-9A2E-A12C2D70898B}"/>
              </a:ext>
            </a:extLst>
          </p:cNvPr>
          <p:cNvSpPr/>
          <p:nvPr/>
        </p:nvSpPr>
        <p:spPr>
          <a:xfrm rot="3395199">
            <a:off x="1800912" y="69775"/>
            <a:ext cx="215255" cy="788669"/>
          </a:xfrm>
          <a:prstGeom prst="ellipse">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198" name="Group 197">
            <a:extLst>
              <a:ext uri="{FF2B5EF4-FFF2-40B4-BE49-F238E27FC236}">
                <a16:creationId xmlns:a16="http://schemas.microsoft.com/office/drawing/2014/main" id="{169C08F6-90EE-144D-83F3-DD3FC024FD44}"/>
              </a:ext>
            </a:extLst>
          </p:cNvPr>
          <p:cNvGrpSpPr/>
          <p:nvPr/>
        </p:nvGrpSpPr>
        <p:grpSpPr>
          <a:xfrm>
            <a:off x="1510708" y="553949"/>
            <a:ext cx="1568375" cy="757209"/>
            <a:chOff x="2014277" y="738598"/>
            <a:chExt cx="2091166" cy="1009612"/>
          </a:xfrm>
        </p:grpSpPr>
        <p:cxnSp>
          <p:nvCxnSpPr>
            <p:cNvPr id="191" name="Straight Connector 190">
              <a:extLst>
                <a:ext uri="{FF2B5EF4-FFF2-40B4-BE49-F238E27FC236}">
                  <a16:creationId xmlns:a16="http://schemas.microsoft.com/office/drawing/2014/main" id="{FA1F9FA3-0AA3-B84C-B4AC-397ADA12D494}"/>
                </a:ext>
              </a:extLst>
            </p:cNvPr>
            <p:cNvCxnSpPr>
              <a:cxnSpLocks/>
              <a:stCxn id="123" idx="6"/>
            </p:cNvCxnSpPr>
            <p:nvPr/>
          </p:nvCxnSpPr>
          <p:spPr>
            <a:xfrm flipH="1">
              <a:off x="2014277" y="738598"/>
              <a:ext cx="609466" cy="1009612"/>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BA5BD6E-36D9-FF45-855E-09E6C9DBE0DC}"/>
                </a:ext>
              </a:extLst>
            </p:cNvPr>
            <p:cNvCxnSpPr>
              <a:cxnSpLocks/>
              <a:stCxn id="123" idx="6"/>
            </p:cNvCxnSpPr>
            <p:nvPr/>
          </p:nvCxnSpPr>
          <p:spPr>
            <a:xfrm>
              <a:off x="2623743" y="738598"/>
              <a:ext cx="1481700" cy="88781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23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wipe(up)">
                                      <p:cBhvr>
                                        <p:cTn id="10" dur="500"/>
                                        <p:tgtEl>
                                          <p:spTgt spid="198"/>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0" name="Straight Connector 149">
            <a:extLst>
              <a:ext uri="{FF2B5EF4-FFF2-40B4-BE49-F238E27FC236}">
                <a16:creationId xmlns:a16="http://schemas.microsoft.com/office/drawing/2014/main" id="{7B06CC5A-1B58-9C41-8298-5BFFCC202A95}"/>
              </a:ext>
            </a:extLst>
          </p:cNvPr>
          <p:cNvCxnSpPr/>
          <p:nvPr/>
        </p:nvCxnSpPr>
        <p:spPr>
          <a:xfrm>
            <a:off x="5084584" y="1825302"/>
            <a:ext cx="0" cy="28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0E9409-0322-A848-803C-5AA2D61E56E5}"/>
              </a:ext>
            </a:extLst>
          </p:cNvPr>
          <p:cNvCxnSpPr>
            <a:cxnSpLocks/>
          </p:cNvCxnSpPr>
          <p:nvPr/>
        </p:nvCxnSpPr>
        <p:spPr>
          <a:xfrm>
            <a:off x="1643284" y="4520881"/>
            <a:ext cx="42149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028B52-B5AA-7547-9540-797C50093E2F}"/>
              </a:ext>
            </a:extLst>
          </p:cNvPr>
          <p:cNvCxnSpPr>
            <a:cxnSpLocks/>
          </p:cNvCxnSpPr>
          <p:nvPr/>
        </p:nvCxnSpPr>
        <p:spPr>
          <a:xfrm flipV="1">
            <a:off x="1643284" y="1616504"/>
            <a:ext cx="0" cy="2904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644DF1E-951F-C447-A26A-AD4287F5D8E2}"/>
                  </a:ext>
                </a:extLst>
              </p:cNvPr>
              <p:cNvSpPr txBox="1"/>
              <p:nvPr/>
            </p:nvSpPr>
            <p:spPr>
              <a:xfrm>
                <a:off x="1302193" y="2995560"/>
                <a:ext cx="427809" cy="5609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500" i="1">
                              <a:latin typeface="Cambria Math" panose="02040503050406030204" pitchFamily="18" charset="0"/>
                            </a:rPr>
                          </m:ctrlPr>
                        </m:fPr>
                        <m:num>
                          <m:acc>
                            <m:accPr>
                              <m:chr m:val="̂"/>
                              <m:ctrlPr>
                                <a:rPr lang="en-US" sz="1500" i="1">
                                  <a:latin typeface="Cambria Math" panose="02040503050406030204" pitchFamily="18" charset="0"/>
                                </a:rPr>
                              </m:ctrlPr>
                            </m:accPr>
                            <m:e>
                              <m:r>
                                <a:rPr lang="en-US" sz="1500" i="1">
                                  <a:latin typeface="Cambria Math" panose="02040503050406030204" pitchFamily="18" charset="0"/>
                                </a:rPr>
                                <m:t>𝑊</m:t>
                              </m:r>
                            </m:e>
                          </m:acc>
                        </m:num>
                        <m:den>
                          <m:r>
                            <a:rPr lang="en-US" sz="1500" i="1">
                              <a:latin typeface="Cambria Math" panose="02040503050406030204" pitchFamily="18" charset="0"/>
                            </a:rPr>
                            <m:t>2</m:t>
                          </m:r>
                        </m:den>
                      </m:f>
                    </m:oMath>
                  </m:oMathPara>
                </a14:m>
                <a:endParaRPr lang="en-US" sz="1500" dirty="0"/>
              </a:p>
            </p:txBody>
          </p:sp>
        </mc:Choice>
        <mc:Fallback xmlns="">
          <p:sp>
            <p:nvSpPr>
              <p:cNvPr id="29" name="TextBox 28">
                <a:extLst>
                  <a:ext uri="{FF2B5EF4-FFF2-40B4-BE49-F238E27FC236}">
                    <a16:creationId xmlns:a16="http://schemas.microsoft.com/office/drawing/2014/main" id="{4644DF1E-951F-C447-A26A-AD4287F5D8E2}"/>
                  </a:ext>
                </a:extLst>
              </p:cNvPr>
              <p:cNvSpPr txBox="1">
                <a:spLocks noRot="1" noChangeAspect="1" noMove="1" noResize="1" noEditPoints="1" noAdjustHandles="1" noChangeArrowheads="1" noChangeShapeType="1" noTextEdit="1"/>
              </p:cNvSpPr>
              <p:nvPr/>
            </p:nvSpPr>
            <p:spPr>
              <a:xfrm>
                <a:off x="1302193" y="2995560"/>
                <a:ext cx="427809" cy="560923"/>
              </a:xfrm>
              <a:prstGeom prst="rect">
                <a:avLst/>
              </a:prstGeom>
              <a:blipFill>
                <a:blip r:embed="rId3"/>
                <a:stretch>
                  <a:fillRect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00AE76-5BFE-0A40-ACFC-BCE6E2BD1215}"/>
                  </a:ext>
                </a:extLst>
              </p:cNvPr>
              <p:cNvSpPr txBox="1"/>
              <p:nvPr/>
            </p:nvSpPr>
            <p:spPr>
              <a:xfrm>
                <a:off x="1398239" y="1788891"/>
                <a:ext cx="238335" cy="237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500" i="1">
                              <a:latin typeface="Cambria Math" panose="02040503050406030204" pitchFamily="18" charset="0"/>
                            </a:rPr>
                          </m:ctrlPr>
                        </m:accPr>
                        <m:e>
                          <m:r>
                            <a:rPr lang="en-US" sz="1500" i="1">
                              <a:latin typeface="Cambria Math" panose="02040503050406030204" pitchFamily="18" charset="0"/>
                            </a:rPr>
                            <m:t>𝑊</m:t>
                          </m:r>
                        </m:e>
                      </m:acc>
                    </m:oMath>
                  </m:oMathPara>
                </a14:m>
                <a:endParaRPr lang="en-US" sz="1500" i="1" dirty="0">
                  <a:latin typeface="Times New Roman" panose="02020603050405020304" pitchFamily="18"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7000AE76-5BFE-0A40-ACFC-BCE6E2BD1215}"/>
                  </a:ext>
                </a:extLst>
              </p:cNvPr>
              <p:cNvSpPr txBox="1">
                <a:spLocks noRot="1" noChangeAspect="1" noMove="1" noResize="1" noEditPoints="1" noAdjustHandles="1" noChangeArrowheads="1" noChangeShapeType="1" noTextEdit="1"/>
              </p:cNvSpPr>
              <p:nvPr/>
            </p:nvSpPr>
            <p:spPr>
              <a:xfrm>
                <a:off x="1398239" y="1788891"/>
                <a:ext cx="238335" cy="237053"/>
              </a:xfrm>
              <a:prstGeom prst="rect">
                <a:avLst/>
              </a:prstGeom>
              <a:blipFill>
                <a:blip r:embed="rId4"/>
                <a:stretch>
                  <a:fillRect l="-10000" t="-15000" r="-10000" b="-5000"/>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52ED4EDB-FA62-C049-B9D7-20DEA90FFB23}"/>
              </a:ext>
            </a:extLst>
          </p:cNvPr>
          <p:cNvSpPr txBox="1"/>
          <p:nvPr/>
        </p:nvSpPr>
        <p:spPr>
          <a:xfrm flipH="1">
            <a:off x="1400171" y="1359489"/>
            <a:ext cx="612983" cy="323165"/>
          </a:xfrm>
          <a:prstGeom prst="rect">
            <a:avLst/>
          </a:prstGeom>
          <a:noFill/>
        </p:spPr>
        <p:txBody>
          <a:bodyPr wrap="square" rtlCol="0">
            <a:spAutoFit/>
          </a:bodyPr>
          <a:lstStyle/>
          <a:p>
            <a:r>
              <a:rPr lang="en-US" sz="1500" i="1" dirty="0" err="1">
                <a:latin typeface="Cambria" panose="02040503050406030204" pitchFamily="18" charset="0"/>
              </a:rPr>
              <a:t>cwnd</a:t>
            </a:r>
            <a:endParaRPr lang="en-US" sz="1500" i="1" dirty="0">
              <a:latin typeface="Cambria" panose="02040503050406030204" pitchFamily="18" charset="0"/>
            </a:endParaRPr>
          </a:p>
        </p:txBody>
      </p:sp>
      <p:sp>
        <p:nvSpPr>
          <p:cNvPr id="34" name="TextBox 33">
            <a:extLst>
              <a:ext uri="{FF2B5EF4-FFF2-40B4-BE49-F238E27FC236}">
                <a16:creationId xmlns:a16="http://schemas.microsoft.com/office/drawing/2014/main" id="{0964FCD5-653E-F34C-B1B2-343C6D014CAC}"/>
              </a:ext>
            </a:extLst>
          </p:cNvPr>
          <p:cNvSpPr txBox="1"/>
          <p:nvPr/>
        </p:nvSpPr>
        <p:spPr>
          <a:xfrm>
            <a:off x="5352137" y="4474431"/>
            <a:ext cx="548548" cy="323165"/>
          </a:xfrm>
          <a:prstGeom prst="rect">
            <a:avLst/>
          </a:prstGeom>
          <a:noFill/>
        </p:spPr>
        <p:txBody>
          <a:bodyPr wrap="none" rtlCol="0">
            <a:spAutoFit/>
          </a:bodyPr>
          <a:lstStyle/>
          <a:p>
            <a:r>
              <a:rPr lang="en-US" sz="1500" dirty="0"/>
              <a:t>time</a:t>
            </a:r>
          </a:p>
        </p:txBody>
      </p:sp>
      <p:cxnSp>
        <p:nvCxnSpPr>
          <p:cNvPr id="36" name="Straight Connector 35">
            <a:extLst>
              <a:ext uri="{FF2B5EF4-FFF2-40B4-BE49-F238E27FC236}">
                <a16:creationId xmlns:a16="http://schemas.microsoft.com/office/drawing/2014/main" id="{59C2CE04-5EAE-684B-922E-D8002A8E486A}"/>
              </a:ext>
            </a:extLst>
          </p:cNvPr>
          <p:cNvCxnSpPr>
            <a:cxnSpLocks/>
          </p:cNvCxnSpPr>
          <p:nvPr/>
        </p:nvCxnSpPr>
        <p:spPr>
          <a:xfrm flipV="1">
            <a:off x="1602250" y="3264347"/>
            <a:ext cx="3650759" cy="1016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E7FE2C-AB77-0746-B60E-5EF416BFF13C}"/>
              </a:ext>
            </a:extLst>
          </p:cNvPr>
          <p:cNvCxnSpPr>
            <a:cxnSpLocks/>
          </p:cNvCxnSpPr>
          <p:nvPr/>
        </p:nvCxnSpPr>
        <p:spPr>
          <a:xfrm>
            <a:off x="1602250" y="1910781"/>
            <a:ext cx="3650759"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CD668EFA-B7D2-8B44-A850-8A7BA0E3DFD2}"/>
              </a:ext>
            </a:extLst>
          </p:cNvPr>
          <p:cNvSpPr/>
          <p:nvPr/>
        </p:nvSpPr>
        <p:spPr>
          <a:xfrm>
            <a:off x="6810703" y="2875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567F5A97-0681-C647-85C1-266347338B62}"/>
              </a:ext>
            </a:extLst>
          </p:cNvPr>
          <p:cNvCxnSpPr/>
          <p:nvPr/>
        </p:nvCxnSpPr>
        <p:spPr>
          <a:xfrm>
            <a:off x="7175612" y="3743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B1E96-5DF8-164C-B157-46FD5FDD7D26}"/>
              </a:ext>
            </a:extLst>
          </p:cNvPr>
          <p:cNvCxnSpPr/>
          <p:nvPr/>
        </p:nvCxnSpPr>
        <p:spPr>
          <a:xfrm>
            <a:off x="6982484" y="3743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EE3988-3B55-0540-A5DC-C67E3635B565}"/>
              </a:ext>
            </a:extLst>
          </p:cNvPr>
          <p:cNvCxnSpPr/>
          <p:nvPr/>
        </p:nvCxnSpPr>
        <p:spPr>
          <a:xfrm>
            <a:off x="7315200" y="517919"/>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F5D3D41-A398-DA4F-96D0-3BAF373A5F53}"/>
              </a:ext>
            </a:extLst>
          </p:cNvPr>
          <p:cNvCxnSpPr/>
          <p:nvPr/>
        </p:nvCxnSpPr>
        <p:spPr>
          <a:xfrm>
            <a:off x="5998780" y="517919"/>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1">
            <a:extLst>
              <a:ext uri="{FF2B5EF4-FFF2-40B4-BE49-F238E27FC236}">
                <a16:creationId xmlns:a16="http://schemas.microsoft.com/office/drawing/2014/main" id="{5CF1770C-D7C0-934F-A8CF-593602AF761E}"/>
              </a:ext>
            </a:extLst>
          </p:cNvPr>
          <p:cNvGrpSpPr>
            <a:grpSpLocks/>
          </p:cNvGrpSpPr>
          <p:nvPr/>
        </p:nvGrpSpPr>
        <p:grpSpPr bwMode="auto">
          <a:xfrm>
            <a:off x="5381087" y="229844"/>
            <a:ext cx="722342" cy="672582"/>
            <a:chOff x="457200" y="1828800"/>
            <a:chExt cx="1143000" cy="1130300"/>
          </a:xfrm>
        </p:grpSpPr>
        <p:pic>
          <p:nvPicPr>
            <p:cNvPr id="45" name="Picture 45">
              <a:extLst>
                <a:ext uri="{FF2B5EF4-FFF2-40B4-BE49-F238E27FC236}">
                  <a16:creationId xmlns:a16="http://schemas.microsoft.com/office/drawing/2014/main" id="{C8677FAF-7AF4-6B43-BFF3-C8CAEF8E927C}"/>
                </a:ext>
              </a:extLst>
            </p:cNvPr>
            <p:cNvPicPr>
              <a:picLocks noChangeArrowheads="1"/>
            </p:cNvPicPr>
            <p:nvPr/>
          </p:nvPicPr>
          <p:blipFill>
            <a:blip r:embed="rId5">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 name="TextBox 45">
              <a:extLst>
                <a:ext uri="{FF2B5EF4-FFF2-40B4-BE49-F238E27FC236}">
                  <a16:creationId xmlns:a16="http://schemas.microsoft.com/office/drawing/2014/main" id="{8494E05E-DA0C-D247-9F10-DE76CFB526FB}"/>
                </a:ext>
              </a:extLst>
            </p:cNvPr>
            <p:cNvSpPr txBox="1"/>
            <p:nvPr/>
          </p:nvSpPr>
          <p:spPr>
            <a:xfrm>
              <a:off x="1008063" y="2049461"/>
              <a:ext cx="495128" cy="543091"/>
            </a:xfrm>
            <a:prstGeom prst="rect">
              <a:avLst/>
            </a:prstGeom>
            <a:noFill/>
          </p:spPr>
          <p:txBody>
            <a:bodyPr wrap="none">
              <a:spAutoFit/>
            </a:bodyPr>
            <a:lstStyle/>
            <a:p>
              <a:pPr>
                <a:defRPr/>
              </a:pPr>
              <a:r>
                <a:rPr lang="en-US" sz="1500" dirty="0">
                  <a:solidFill>
                    <a:schemeClr val="bg1"/>
                  </a:solidFill>
                  <a:latin typeface="+mj-lt"/>
                  <a:ea typeface="ＭＳ Ｐゴシック" charset="0"/>
                  <a:cs typeface="ＭＳ Ｐゴシック" charset="0"/>
                </a:rPr>
                <a:t>A</a:t>
              </a:r>
            </a:p>
          </p:txBody>
        </p:sp>
      </p:grpSp>
      <p:grpSp>
        <p:nvGrpSpPr>
          <p:cNvPr id="47" name="Group 51">
            <a:extLst>
              <a:ext uri="{FF2B5EF4-FFF2-40B4-BE49-F238E27FC236}">
                <a16:creationId xmlns:a16="http://schemas.microsoft.com/office/drawing/2014/main" id="{22997BD3-3416-2E41-BBF8-7EAD84B1CB17}"/>
              </a:ext>
            </a:extLst>
          </p:cNvPr>
          <p:cNvGrpSpPr>
            <a:grpSpLocks/>
          </p:cNvGrpSpPr>
          <p:nvPr/>
        </p:nvGrpSpPr>
        <p:grpSpPr bwMode="auto">
          <a:xfrm>
            <a:off x="8030656" y="218220"/>
            <a:ext cx="722342" cy="652954"/>
            <a:chOff x="457200" y="1828800"/>
            <a:chExt cx="1143000" cy="1130300"/>
          </a:xfrm>
        </p:grpSpPr>
        <p:pic>
          <p:nvPicPr>
            <p:cNvPr id="48" name="Picture 52">
              <a:extLst>
                <a:ext uri="{FF2B5EF4-FFF2-40B4-BE49-F238E27FC236}">
                  <a16:creationId xmlns:a16="http://schemas.microsoft.com/office/drawing/2014/main" id="{010F7550-614B-3F4E-A5CE-45B5B9B83729}"/>
                </a:ext>
              </a:extLst>
            </p:cNvPr>
            <p:cNvPicPr>
              <a:picLocks noChangeArrowheads="1"/>
            </p:cNvPicPr>
            <p:nvPr/>
          </p:nvPicPr>
          <p:blipFill>
            <a:blip r:embed="rId5">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9" name="TextBox 48">
              <a:extLst>
                <a:ext uri="{FF2B5EF4-FFF2-40B4-BE49-F238E27FC236}">
                  <a16:creationId xmlns:a16="http://schemas.microsoft.com/office/drawing/2014/main" id="{C623F2C5-51DA-8E4B-B546-99FD032EDF3F}"/>
                </a:ext>
              </a:extLst>
            </p:cNvPr>
            <p:cNvSpPr txBox="1"/>
            <p:nvPr/>
          </p:nvSpPr>
          <p:spPr>
            <a:xfrm>
              <a:off x="1008063" y="2049461"/>
              <a:ext cx="495128" cy="559417"/>
            </a:xfrm>
            <a:prstGeom prst="rect">
              <a:avLst/>
            </a:prstGeom>
            <a:noFill/>
          </p:spPr>
          <p:txBody>
            <a:bodyPr wrap="none">
              <a:spAutoFit/>
            </a:bodyPr>
            <a:lstStyle/>
            <a:p>
              <a:pPr>
                <a:defRPr/>
              </a:pPr>
              <a:r>
                <a:rPr lang="en-US" sz="1500" dirty="0">
                  <a:solidFill>
                    <a:schemeClr val="bg1"/>
                  </a:solidFill>
                  <a:latin typeface="+mj-lt"/>
                  <a:ea typeface="ＭＳ Ｐゴシック" charset="0"/>
                  <a:cs typeface="ＭＳ Ｐゴシック" charset="0"/>
                </a:rPr>
                <a:t>B</a:t>
              </a:r>
            </a:p>
          </p:txBody>
        </p:sp>
      </p:grpSp>
      <p:sp>
        <p:nvSpPr>
          <p:cNvPr id="9" name="TextBox 8">
            <a:extLst>
              <a:ext uri="{FF2B5EF4-FFF2-40B4-BE49-F238E27FC236}">
                <a16:creationId xmlns:a16="http://schemas.microsoft.com/office/drawing/2014/main" id="{B6FBFBEF-B400-A647-A14A-9C58B4D6A8C1}"/>
              </a:ext>
            </a:extLst>
          </p:cNvPr>
          <p:cNvSpPr txBox="1"/>
          <p:nvPr/>
        </p:nvSpPr>
        <p:spPr>
          <a:xfrm>
            <a:off x="7579903" y="298335"/>
            <a:ext cx="31290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C</a:t>
            </a:r>
          </a:p>
        </p:txBody>
      </p:sp>
      <p:sp>
        <p:nvSpPr>
          <p:cNvPr id="10" name="TextBox 9">
            <a:extLst>
              <a:ext uri="{FF2B5EF4-FFF2-40B4-BE49-F238E27FC236}">
                <a16:creationId xmlns:a16="http://schemas.microsoft.com/office/drawing/2014/main" id="{1F4321DF-B43A-584F-973E-06C47D41CCD4}"/>
              </a:ext>
            </a:extLst>
          </p:cNvPr>
          <p:cNvSpPr txBox="1"/>
          <p:nvPr/>
        </p:nvSpPr>
        <p:spPr>
          <a:xfrm>
            <a:off x="6940273" y="62274"/>
            <a:ext cx="30168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B</a:t>
            </a:r>
          </a:p>
        </p:txBody>
      </p:sp>
      <p:sp>
        <p:nvSpPr>
          <p:cNvPr id="13" name="Freeform 12">
            <a:extLst>
              <a:ext uri="{FF2B5EF4-FFF2-40B4-BE49-F238E27FC236}">
                <a16:creationId xmlns:a16="http://schemas.microsoft.com/office/drawing/2014/main" id="{BB2729AC-09E3-8549-8A65-AA4CBFF45716}"/>
              </a:ext>
            </a:extLst>
          </p:cNvPr>
          <p:cNvSpPr/>
          <p:nvPr/>
        </p:nvSpPr>
        <p:spPr>
          <a:xfrm>
            <a:off x="5975919" y="874003"/>
            <a:ext cx="2287343" cy="304598"/>
          </a:xfrm>
          <a:custGeom>
            <a:avLst/>
            <a:gdLst>
              <a:gd name="connsiteX0" fmla="*/ 0 w 2764221"/>
              <a:gd name="connsiteY0" fmla="*/ 73572 h 557048"/>
              <a:gd name="connsiteX1" fmla="*/ 189186 w 2764221"/>
              <a:gd name="connsiteY1" fmla="*/ 73572 h 557048"/>
              <a:gd name="connsiteX2" fmla="*/ 336331 w 2764221"/>
              <a:gd name="connsiteY2" fmla="*/ 63062 h 557048"/>
              <a:gd name="connsiteX3" fmla="*/ 409904 w 2764221"/>
              <a:gd name="connsiteY3" fmla="*/ 52552 h 557048"/>
              <a:gd name="connsiteX4" fmla="*/ 651641 w 2764221"/>
              <a:gd name="connsiteY4" fmla="*/ 31531 h 557048"/>
              <a:gd name="connsiteX5" fmla="*/ 746235 w 2764221"/>
              <a:gd name="connsiteY5" fmla="*/ 21021 h 557048"/>
              <a:gd name="connsiteX6" fmla="*/ 1061545 w 2764221"/>
              <a:gd name="connsiteY6" fmla="*/ 0 h 557048"/>
              <a:gd name="connsiteX7" fmla="*/ 1650124 w 2764221"/>
              <a:gd name="connsiteY7" fmla="*/ 10510 h 557048"/>
              <a:gd name="connsiteX8" fmla="*/ 1744717 w 2764221"/>
              <a:gd name="connsiteY8" fmla="*/ 21021 h 557048"/>
              <a:gd name="connsiteX9" fmla="*/ 2081048 w 2764221"/>
              <a:gd name="connsiteY9" fmla="*/ 52552 h 557048"/>
              <a:gd name="connsiteX10" fmla="*/ 2123090 w 2764221"/>
              <a:gd name="connsiteY10" fmla="*/ 63062 h 557048"/>
              <a:gd name="connsiteX11" fmla="*/ 2228193 w 2764221"/>
              <a:gd name="connsiteY11" fmla="*/ 84083 h 557048"/>
              <a:gd name="connsiteX12" fmla="*/ 2312276 w 2764221"/>
              <a:gd name="connsiteY12" fmla="*/ 105103 h 557048"/>
              <a:gd name="connsiteX13" fmla="*/ 2375338 w 2764221"/>
              <a:gd name="connsiteY13" fmla="*/ 126124 h 557048"/>
              <a:gd name="connsiteX14" fmla="*/ 2406869 w 2764221"/>
              <a:gd name="connsiteY14" fmla="*/ 136635 h 557048"/>
              <a:gd name="connsiteX15" fmla="*/ 2438400 w 2764221"/>
              <a:gd name="connsiteY15" fmla="*/ 147145 h 557048"/>
              <a:gd name="connsiteX16" fmla="*/ 2490952 w 2764221"/>
              <a:gd name="connsiteY16" fmla="*/ 168166 h 557048"/>
              <a:gd name="connsiteX17" fmla="*/ 2532993 w 2764221"/>
              <a:gd name="connsiteY17" fmla="*/ 189186 h 557048"/>
              <a:gd name="connsiteX18" fmla="*/ 2617076 w 2764221"/>
              <a:gd name="connsiteY18" fmla="*/ 220717 h 557048"/>
              <a:gd name="connsiteX19" fmla="*/ 2680138 w 2764221"/>
              <a:gd name="connsiteY19" fmla="*/ 262759 h 557048"/>
              <a:gd name="connsiteX20" fmla="*/ 2701159 w 2764221"/>
              <a:gd name="connsiteY20" fmla="*/ 294290 h 557048"/>
              <a:gd name="connsiteX21" fmla="*/ 2764221 w 2764221"/>
              <a:gd name="connsiteY21" fmla="*/ 357352 h 557048"/>
              <a:gd name="connsiteX22" fmla="*/ 2743200 w 2764221"/>
              <a:gd name="connsiteY22" fmla="*/ 451945 h 557048"/>
              <a:gd name="connsiteX23" fmla="*/ 2680138 w 2764221"/>
              <a:gd name="connsiteY23" fmla="*/ 483476 h 557048"/>
              <a:gd name="connsiteX24" fmla="*/ 2522483 w 2764221"/>
              <a:gd name="connsiteY24" fmla="*/ 504497 h 557048"/>
              <a:gd name="connsiteX25" fmla="*/ 2364828 w 2764221"/>
              <a:gd name="connsiteY25" fmla="*/ 525517 h 557048"/>
              <a:gd name="connsiteX26" fmla="*/ 2280745 w 2764221"/>
              <a:gd name="connsiteY26" fmla="*/ 536028 h 557048"/>
              <a:gd name="connsiteX27" fmla="*/ 2133600 w 2764221"/>
              <a:gd name="connsiteY27" fmla="*/ 546538 h 557048"/>
              <a:gd name="connsiteX28" fmla="*/ 1776248 w 2764221"/>
              <a:gd name="connsiteY28" fmla="*/ 557048 h 557048"/>
              <a:gd name="connsiteX29" fmla="*/ 851338 w 2764221"/>
              <a:gd name="connsiteY29" fmla="*/ 536028 h 557048"/>
              <a:gd name="connsiteX30" fmla="*/ 599090 w 2764221"/>
              <a:gd name="connsiteY30" fmla="*/ 515007 h 557048"/>
              <a:gd name="connsiteX31" fmla="*/ 441435 w 2764221"/>
              <a:gd name="connsiteY31" fmla="*/ 504497 h 557048"/>
              <a:gd name="connsiteX32" fmla="*/ 199697 w 2764221"/>
              <a:gd name="connsiteY32" fmla="*/ 483476 h 557048"/>
              <a:gd name="connsiteX33" fmla="*/ 52552 w 2764221"/>
              <a:gd name="connsiteY33" fmla="*/ 483476 h 5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64221" h="557048">
                <a:moveTo>
                  <a:pt x="0" y="73572"/>
                </a:moveTo>
                <a:cubicBezTo>
                  <a:pt x="106635" y="91346"/>
                  <a:pt x="37945" y="85206"/>
                  <a:pt x="189186" y="73572"/>
                </a:cubicBezTo>
                <a:cubicBezTo>
                  <a:pt x="238214" y="69801"/>
                  <a:pt x="287379" y="67724"/>
                  <a:pt x="336331" y="63062"/>
                </a:cubicBezTo>
                <a:cubicBezTo>
                  <a:pt x="360993" y="60713"/>
                  <a:pt x="385254" y="55017"/>
                  <a:pt x="409904" y="52552"/>
                </a:cubicBezTo>
                <a:cubicBezTo>
                  <a:pt x="490386" y="44504"/>
                  <a:pt x="571253" y="40463"/>
                  <a:pt x="651641" y="31531"/>
                </a:cubicBezTo>
                <a:cubicBezTo>
                  <a:pt x="683172" y="28028"/>
                  <a:pt x="714640" y="23893"/>
                  <a:pt x="746235" y="21021"/>
                </a:cubicBezTo>
                <a:cubicBezTo>
                  <a:pt x="856899" y="10961"/>
                  <a:pt x="948883" y="6627"/>
                  <a:pt x="1061545" y="0"/>
                </a:cubicBezTo>
                <a:lnTo>
                  <a:pt x="1650124" y="10510"/>
                </a:lnTo>
                <a:cubicBezTo>
                  <a:pt x="1681834" y="11486"/>
                  <a:pt x="1713160" y="17757"/>
                  <a:pt x="1744717" y="21021"/>
                </a:cubicBezTo>
                <a:cubicBezTo>
                  <a:pt x="1953618" y="42631"/>
                  <a:pt x="1910680" y="38354"/>
                  <a:pt x="2081048" y="52552"/>
                </a:cubicBezTo>
                <a:cubicBezTo>
                  <a:pt x="2095062" y="56055"/>
                  <a:pt x="2108965" y="60035"/>
                  <a:pt x="2123090" y="63062"/>
                </a:cubicBezTo>
                <a:cubicBezTo>
                  <a:pt x="2158025" y="70548"/>
                  <a:pt x="2194298" y="72785"/>
                  <a:pt x="2228193" y="84083"/>
                </a:cubicBezTo>
                <a:cubicBezTo>
                  <a:pt x="2323878" y="115977"/>
                  <a:pt x="2172742" y="67048"/>
                  <a:pt x="2312276" y="105103"/>
                </a:cubicBezTo>
                <a:cubicBezTo>
                  <a:pt x="2333653" y="110933"/>
                  <a:pt x="2354317" y="119117"/>
                  <a:pt x="2375338" y="126124"/>
                </a:cubicBezTo>
                <a:lnTo>
                  <a:pt x="2406869" y="136635"/>
                </a:lnTo>
                <a:cubicBezTo>
                  <a:pt x="2417379" y="140138"/>
                  <a:pt x="2428114" y="143030"/>
                  <a:pt x="2438400" y="147145"/>
                </a:cubicBezTo>
                <a:cubicBezTo>
                  <a:pt x="2455917" y="154152"/>
                  <a:pt x="2473711" y="160504"/>
                  <a:pt x="2490952" y="168166"/>
                </a:cubicBezTo>
                <a:cubicBezTo>
                  <a:pt x="2505269" y="174529"/>
                  <a:pt x="2518323" y="183685"/>
                  <a:pt x="2532993" y="189186"/>
                </a:cubicBezTo>
                <a:cubicBezTo>
                  <a:pt x="2599508" y="214129"/>
                  <a:pt x="2552057" y="181706"/>
                  <a:pt x="2617076" y="220717"/>
                </a:cubicBezTo>
                <a:cubicBezTo>
                  <a:pt x="2638740" y="233715"/>
                  <a:pt x="2680138" y="262759"/>
                  <a:pt x="2680138" y="262759"/>
                </a:cubicBezTo>
                <a:cubicBezTo>
                  <a:pt x="2687145" y="273269"/>
                  <a:pt x="2692767" y="284849"/>
                  <a:pt x="2701159" y="294290"/>
                </a:cubicBezTo>
                <a:cubicBezTo>
                  <a:pt x="2720909" y="316509"/>
                  <a:pt x="2764221" y="357352"/>
                  <a:pt x="2764221" y="357352"/>
                </a:cubicBezTo>
                <a:cubicBezTo>
                  <a:pt x="2764114" y="357994"/>
                  <a:pt x="2754093" y="438328"/>
                  <a:pt x="2743200" y="451945"/>
                </a:cubicBezTo>
                <a:cubicBezTo>
                  <a:pt x="2729551" y="469006"/>
                  <a:pt x="2699884" y="477834"/>
                  <a:pt x="2680138" y="483476"/>
                </a:cubicBezTo>
                <a:cubicBezTo>
                  <a:pt x="2612447" y="502816"/>
                  <a:pt x="2620626" y="494166"/>
                  <a:pt x="2522483" y="504497"/>
                </a:cubicBezTo>
                <a:cubicBezTo>
                  <a:pt x="2450946" y="512027"/>
                  <a:pt x="2433799" y="516321"/>
                  <a:pt x="2364828" y="525517"/>
                </a:cubicBezTo>
                <a:cubicBezTo>
                  <a:pt x="2336830" y="529250"/>
                  <a:pt x="2308875" y="533471"/>
                  <a:pt x="2280745" y="536028"/>
                </a:cubicBezTo>
                <a:cubicBezTo>
                  <a:pt x="2231774" y="540480"/>
                  <a:pt x="2182731" y="544491"/>
                  <a:pt x="2133600" y="546538"/>
                </a:cubicBezTo>
                <a:cubicBezTo>
                  <a:pt x="2014534" y="551499"/>
                  <a:pt x="1895365" y="553545"/>
                  <a:pt x="1776248" y="557048"/>
                </a:cubicBezTo>
                <a:cubicBezTo>
                  <a:pt x="1634661" y="554648"/>
                  <a:pt x="1077452" y="548827"/>
                  <a:pt x="851338" y="536028"/>
                </a:cubicBezTo>
                <a:cubicBezTo>
                  <a:pt x="767099" y="531260"/>
                  <a:pt x="683277" y="520619"/>
                  <a:pt x="599090" y="515007"/>
                </a:cubicBezTo>
                <a:lnTo>
                  <a:pt x="441435" y="504497"/>
                </a:lnTo>
                <a:cubicBezTo>
                  <a:pt x="343666" y="496675"/>
                  <a:pt x="302953" y="487300"/>
                  <a:pt x="199697" y="483476"/>
                </a:cubicBezTo>
                <a:cubicBezTo>
                  <a:pt x="150682" y="481661"/>
                  <a:pt x="101600" y="483476"/>
                  <a:pt x="52552" y="483476"/>
                </a:cubicBezTo>
              </a:path>
            </a:pathLst>
          </a:custGeom>
          <a:noFill/>
          <a:ln w="28575">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 name="TextBox 18">
            <a:extLst>
              <a:ext uri="{FF2B5EF4-FFF2-40B4-BE49-F238E27FC236}">
                <a16:creationId xmlns:a16="http://schemas.microsoft.com/office/drawing/2014/main" id="{D22256A7-ECE9-F747-9FB3-CEDEDDC132F8}"/>
              </a:ext>
            </a:extLst>
          </p:cNvPr>
          <p:cNvSpPr txBox="1"/>
          <p:nvPr/>
        </p:nvSpPr>
        <p:spPr>
          <a:xfrm>
            <a:off x="6932016" y="879073"/>
            <a:ext cx="388248"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2</a:t>
            </a:r>
            <a:r>
              <a:rPr lang="en-US" sz="1500" i="1" dirty="0">
                <a:latin typeface="Times New Roman" panose="02020603050405020304" pitchFamily="18" charset="0"/>
                <a:cs typeface="Times New Roman" panose="02020603050405020304" pitchFamily="18" charset="0"/>
              </a:rPr>
              <a:t>T</a:t>
            </a:r>
            <a:endParaRPr lang="en-US" sz="15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064111A-4175-F340-9327-B9ACA6905E59}"/>
                  </a:ext>
                </a:extLst>
              </p:cNvPr>
              <p:cNvSpPr txBox="1"/>
              <p:nvPr/>
            </p:nvSpPr>
            <p:spPr>
              <a:xfrm>
                <a:off x="4393914" y="1947049"/>
                <a:ext cx="644792" cy="331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 i="1">
                          <a:latin typeface="Cambria Math" panose="02040503050406030204" pitchFamily="18" charset="0"/>
                        </a:rPr>
                        <m:t>𝑅𝑇𝑇</m:t>
                      </m:r>
                      <m:r>
                        <a:rPr lang="en-US" sz="750" i="1">
                          <a:latin typeface="Cambria Math" panose="02040503050406030204" pitchFamily="18" charset="0"/>
                        </a:rPr>
                        <m:t>= 2</m:t>
                      </m:r>
                      <m:r>
                        <a:rPr lang="en-US" sz="750" i="1">
                          <a:latin typeface="Cambria Math" panose="02040503050406030204" pitchFamily="18" charset="0"/>
                        </a:rPr>
                        <m:t>𝑇</m:t>
                      </m:r>
                      <m:r>
                        <a:rPr lang="en-US" sz="750" i="1">
                          <a:latin typeface="Cambria Math" panose="02040503050406030204" pitchFamily="18" charset="0"/>
                        </a:rPr>
                        <m:t>+</m:t>
                      </m:r>
                      <m:f>
                        <m:fPr>
                          <m:ctrlPr>
                            <a:rPr lang="en-US" sz="750" i="1">
                              <a:latin typeface="Cambria Math" panose="02040503050406030204" pitchFamily="18" charset="0"/>
                            </a:rPr>
                          </m:ctrlPr>
                        </m:fPr>
                        <m:num>
                          <m:r>
                            <a:rPr lang="en-US" sz="750" i="1">
                              <a:latin typeface="Cambria Math" panose="02040503050406030204" pitchFamily="18" charset="0"/>
                            </a:rPr>
                            <m:t>𝐵</m:t>
                          </m:r>
                        </m:num>
                        <m:den>
                          <m:r>
                            <a:rPr lang="en-US" sz="750" i="1">
                              <a:latin typeface="Cambria Math" panose="02040503050406030204" pitchFamily="18" charset="0"/>
                            </a:rPr>
                            <m:t>𝐶</m:t>
                          </m:r>
                        </m:den>
                      </m:f>
                    </m:oMath>
                  </m:oMathPara>
                </a14:m>
                <a:endParaRPr lang="en-US" sz="750" dirty="0"/>
              </a:p>
              <a:p>
                <a:endParaRPr lang="en-US" sz="750" dirty="0"/>
              </a:p>
            </p:txBody>
          </p:sp>
        </mc:Choice>
        <mc:Fallback xmlns="">
          <p:sp>
            <p:nvSpPr>
              <p:cNvPr id="77" name="TextBox 76">
                <a:extLst>
                  <a:ext uri="{FF2B5EF4-FFF2-40B4-BE49-F238E27FC236}">
                    <a16:creationId xmlns:a16="http://schemas.microsoft.com/office/drawing/2014/main" id="{0064111A-4175-F340-9327-B9ACA6905E59}"/>
                  </a:ext>
                </a:extLst>
              </p:cNvPr>
              <p:cNvSpPr txBox="1">
                <a:spLocks noRot="1" noChangeAspect="1" noMove="1" noResize="1" noEditPoints="1" noAdjustHandles="1" noChangeArrowheads="1" noChangeShapeType="1" noTextEdit="1"/>
              </p:cNvSpPr>
              <p:nvPr/>
            </p:nvSpPr>
            <p:spPr>
              <a:xfrm>
                <a:off x="4393914" y="1947049"/>
                <a:ext cx="644792" cy="331501"/>
              </a:xfrm>
              <a:prstGeom prst="rect">
                <a:avLst/>
              </a:prstGeom>
              <a:blipFill>
                <a:blip r:embed="rId6"/>
                <a:stretch>
                  <a:fillRect l="-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D954E5A-257C-664F-A0E3-BE4CCD7BE466}"/>
                  </a:ext>
                </a:extLst>
              </p:cNvPr>
              <p:cNvSpPr txBox="1"/>
              <p:nvPr/>
            </p:nvSpPr>
            <p:spPr>
              <a:xfrm>
                <a:off x="1821410" y="3274079"/>
                <a:ext cx="464871"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 i="1">
                          <a:latin typeface="Cambria Math" panose="02040503050406030204" pitchFamily="18" charset="0"/>
                        </a:rPr>
                        <m:t>𝑅𝑇𝑇</m:t>
                      </m:r>
                      <m:r>
                        <a:rPr lang="en-US" sz="750" i="1">
                          <a:latin typeface="Cambria Math" panose="02040503050406030204" pitchFamily="18" charset="0"/>
                        </a:rPr>
                        <m:t>= 2</m:t>
                      </m:r>
                      <m:r>
                        <a:rPr lang="en-US" sz="750" i="1">
                          <a:latin typeface="Cambria Math" panose="02040503050406030204" pitchFamily="18" charset="0"/>
                        </a:rPr>
                        <m:t>𝑇</m:t>
                      </m:r>
                    </m:oMath>
                  </m:oMathPara>
                </a14:m>
                <a:endParaRPr lang="en-US" sz="750" dirty="0"/>
              </a:p>
              <a:p>
                <a:endParaRPr lang="en-US" sz="750" dirty="0"/>
              </a:p>
            </p:txBody>
          </p:sp>
        </mc:Choice>
        <mc:Fallback xmlns="">
          <p:sp>
            <p:nvSpPr>
              <p:cNvPr id="78" name="TextBox 77">
                <a:extLst>
                  <a:ext uri="{FF2B5EF4-FFF2-40B4-BE49-F238E27FC236}">
                    <a16:creationId xmlns:a16="http://schemas.microsoft.com/office/drawing/2014/main" id="{DD954E5A-257C-664F-A0E3-BE4CCD7BE466}"/>
                  </a:ext>
                </a:extLst>
              </p:cNvPr>
              <p:cNvSpPr txBox="1">
                <a:spLocks noRot="1" noChangeAspect="1" noMove="1" noResize="1" noEditPoints="1" noAdjustHandles="1" noChangeArrowheads="1" noChangeShapeType="1" noTextEdit="1"/>
              </p:cNvSpPr>
              <p:nvPr/>
            </p:nvSpPr>
            <p:spPr>
              <a:xfrm>
                <a:off x="1821410" y="3274079"/>
                <a:ext cx="464871" cy="230832"/>
              </a:xfrm>
              <a:prstGeom prst="rect">
                <a:avLst/>
              </a:prstGeom>
              <a:blipFill>
                <a:blip r:embed="rId7"/>
                <a:stretch>
                  <a:fillRect t="-5263" r="-2632"/>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72DD53DA-B46A-5644-AC66-2277E190C76D}"/>
              </a:ext>
            </a:extLst>
          </p:cNvPr>
          <p:cNvGrpSpPr/>
          <p:nvPr/>
        </p:nvGrpSpPr>
        <p:grpSpPr>
          <a:xfrm>
            <a:off x="436309" y="280985"/>
            <a:ext cx="594518" cy="400070"/>
            <a:chOff x="1039172" y="1203234"/>
            <a:chExt cx="1445914" cy="1009297"/>
          </a:xfrm>
        </p:grpSpPr>
        <p:sp>
          <p:nvSpPr>
            <p:cNvPr id="90" name="Freeform 89">
              <a:extLst>
                <a:ext uri="{FF2B5EF4-FFF2-40B4-BE49-F238E27FC236}">
                  <a16:creationId xmlns:a16="http://schemas.microsoft.com/office/drawing/2014/main" id="{2630322A-C727-E543-AAEE-DC3CF81442FF}"/>
                </a:ext>
              </a:extLst>
            </p:cNvPr>
            <p:cNvSpPr/>
            <p:nvPr/>
          </p:nvSpPr>
          <p:spPr>
            <a:xfrm>
              <a:off x="1039172" y="1203234"/>
              <a:ext cx="1445914" cy="986654"/>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92" name="Straight Connector 91">
              <a:extLst>
                <a:ext uri="{FF2B5EF4-FFF2-40B4-BE49-F238E27FC236}">
                  <a16:creationId xmlns:a16="http://schemas.microsoft.com/office/drawing/2014/main" id="{9E63A934-E0FB-FC49-8C99-DEEDC541DA6E}"/>
                </a:ext>
              </a:extLst>
            </p:cNvPr>
            <p:cNvCxnSpPr>
              <a:stCxn id="90" idx="0"/>
            </p:cNvCxnSpPr>
            <p:nvPr/>
          </p:nvCxnSpPr>
          <p:spPr>
            <a:xfrm flipH="1">
              <a:off x="2485085" y="1203234"/>
              <a:ext cx="1" cy="10092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00" name="Straight Arrow Connector 99">
            <a:extLst>
              <a:ext uri="{FF2B5EF4-FFF2-40B4-BE49-F238E27FC236}">
                <a16:creationId xmlns:a16="http://schemas.microsoft.com/office/drawing/2014/main" id="{93D3561F-C80F-414D-8902-282929CF3354}"/>
              </a:ext>
            </a:extLst>
          </p:cNvPr>
          <p:cNvCxnSpPr>
            <a:cxnSpLocks/>
          </p:cNvCxnSpPr>
          <p:nvPr/>
        </p:nvCxnSpPr>
        <p:spPr>
          <a:xfrm>
            <a:off x="224256" y="906611"/>
            <a:ext cx="29257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0296785-D34E-704A-8233-E4A1918DB770}"/>
              </a:ext>
            </a:extLst>
          </p:cNvPr>
          <p:cNvCxnSpPr>
            <a:cxnSpLocks/>
          </p:cNvCxnSpPr>
          <p:nvPr/>
        </p:nvCxnSpPr>
        <p:spPr>
          <a:xfrm flipV="1">
            <a:off x="224256" y="167998"/>
            <a:ext cx="0" cy="738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E6F485A4-C3CD-BC48-896E-A48C6CA6591E}"/>
              </a:ext>
            </a:extLst>
          </p:cNvPr>
          <p:cNvGrpSpPr/>
          <p:nvPr/>
        </p:nvGrpSpPr>
        <p:grpSpPr>
          <a:xfrm>
            <a:off x="1030826" y="280984"/>
            <a:ext cx="594518" cy="400070"/>
            <a:chOff x="1039172" y="1203234"/>
            <a:chExt cx="1445914" cy="1009297"/>
          </a:xfrm>
        </p:grpSpPr>
        <p:sp>
          <p:nvSpPr>
            <p:cNvPr id="111" name="Freeform 110">
              <a:extLst>
                <a:ext uri="{FF2B5EF4-FFF2-40B4-BE49-F238E27FC236}">
                  <a16:creationId xmlns:a16="http://schemas.microsoft.com/office/drawing/2014/main" id="{27B339AD-B933-8C4D-B615-764111474F7B}"/>
                </a:ext>
              </a:extLst>
            </p:cNvPr>
            <p:cNvSpPr/>
            <p:nvPr/>
          </p:nvSpPr>
          <p:spPr>
            <a:xfrm>
              <a:off x="1039172" y="1203234"/>
              <a:ext cx="1445914" cy="986654"/>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12" name="Straight Connector 111">
              <a:extLst>
                <a:ext uri="{FF2B5EF4-FFF2-40B4-BE49-F238E27FC236}">
                  <a16:creationId xmlns:a16="http://schemas.microsoft.com/office/drawing/2014/main" id="{2FA91C2E-438F-5048-B233-168E600E491B}"/>
                </a:ext>
              </a:extLst>
            </p:cNvPr>
            <p:cNvCxnSpPr>
              <a:stCxn id="111" idx="0"/>
            </p:cNvCxnSpPr>
            <p:nvPr/>
          </p:nvCxnSpPr>
          <p:spPr>
            <a:xfrm flipH="1">
              <a:off x="2485085" y="1203234"/>
              <a:ext cx="1" cy="10092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B5DD3603-BBC5-514C-BC97-73B054C6386D}"/>
              </a:ext>
            </a:extLst>
          </p:cNvPr>
          <p:cNvGrpSpPr/>
          <p:nvPr/>
        </p:nvGrpSpPr>
        <p:grpSpPr>
          <a:xfrm>
            <a:off x="1625344" y="280982"/>
            <a:ext cx="594518" cy="400070"/>
            <a:chOff x="1039172" y="1203234"/>
            <a:chExt cx="1445914" cy="1009297"/>
          </a:xfrm>
        </p:grpSpPr>
        <p:sp>
          <p:nvSpPr>
            <p:cNvPr id="114" name="Freeform 113">
              <a:extLst>
                <a:ext uri="{FF2B5EF4-FFF2-40B4-BE49-F238E27FC236}">
                  <a16:creationId xmlns:a16="http://schemas.microsoft.com/office/drawing/2014/main" id="{EA550225-48ED-CC49-9CF7-95C9BAD92474}"/>
                </a:ext>
              </a:extLst>
            </p:cNvPr>
            <p:cNvSpPr/>
            <p:nvPr/>
          </p:nvSpPr>
          <p:spPr>
            <a:xfrm>
              <a:off x="1039172" y="1203234"/>
              <a:ext cx="1445914" cy="986654"/>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15" name="Straight Connector 114">
              <a:extLst>
                <a:ext uri="{FF2B5EF4-FFF2-40B4-BE49-F238E27FC236}">
                  <a16:creationId xmlns:a16="http://schemas.microsoft.com/office/drawing/2014/main" id="{C5A7315A-6E80-774F-A15A-F23391F6C980}"/>
                </a:ext>
              </a:extLst>
            </p:cNvPr>
            <p:cNvCxnSpPr>
              <a:stCxn id="114" idx="0"/>
            </p:cNvCxnSpPr>
            <p:nvPr/>
          </p:nvCxnSpPr>
          <p:spPr>
            <a:xfrm flipH="1">
              <a:off x="2485085" y="1203234"/>
              <a:ext cx="1" cy="10092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7E52A361-90EC-4144-AEA4-ED1020FDA62B}"/>
              </a:ext>
            </a:extLst>
          </p:cNvPr>
          <p:cNvGrpSpPr/>
          <p:nvPr/>
        </p:nvGrpSpPr>
        <p:grpSpPr>
          <a:xfrm>
            <a:off x="2219861" y="280981"/>
            <a:ext cx="594518" cy="400070"/>
            <a:chOff x="1039172" y="1203234"/>
            <a:chExt cx="1445914" cy="1009297"/>
          </a:xfrm>
        </p:grpSpPr>
        <p:sp>
          <p:nvSpPr>
            <p:cNvPr id="117" name="Freeform 116">
              <a:extLst>
                <a:ext uri="{FF2B5EF4-FFF2-40B4-BE49-F238E27FC236}">
                  <a16:creationId xmlns:a16="http://schemas.microsoft.com/office/drawing/2014/main" id="{15664419-0129-1E47-818C-95BC624C62A8}"/>
                </a:ext>
              </a:extLst>
            </p:cNvPr>
            <p:cNvSpPr/>
            <p:nvPr/>
          </p:nvSpPr>
          <p:spPr>
            <a:xfrm>
              <a:off x="1039172" y="1203234"/>
              <a:ext cx="1445914" cy="986654"/>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18" name="Straight Connector 117">
              <a:extLst>
                <a:ext uri="{FF2B5EF4-FFF2-40B4-BE49-F238E27FC236}">
                  <a16:creationId xmlns:a16="http://schemas.microsoft.com/office/drawing/2014/main" id="{78F5EEA4-1C06-864C-AB64-604E7941C0D9}"/>
                </a:ext>
              </a:extLst>
            </p:cNvPr>
            <p:cNvCxnSpPr>
              <a:stCxn id="117" idx="0"/>
            </p:cNvCxnSpPr>
            <p:nvPr/>
          </p:nvCxnSpPr>
          <p:spPr>
            <a:xfrm flipH="1">
              <a:off x="2485085" y="1203234"/>
              <a:ext cx="1" cy="10092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0" name="TextBox 119">
            <a:extLst>
              <a:ext uri="{FF2B5EF4-FFF2-40B4-BE49-F238E27FC236}">
                <a16:creationId xmlns:a16="http://schemas.microsoft.com/office/drawing/2014/main" id="{AE1C2DB8-A1B8-834A-8AB6-9209B8E2CDF4}"/>
              </a:ext>
            </a:extLst>
          </p:cNvPr>
          <p:cNvSpPr txBox="1"/>
          <p:nvPr/>
        </p:nvSpPr>
        <p:spPr>
          <a:xfrm flipH="1">
            <a:off x="70285" y="12145"/>
            <a:ext cx="612983" cy="213585"/>
          </a:xfrm>
          <a:prstGeom prst="rect">
            <a:avLst/>
          </a:prstGeom>
          <a:noFill/>
        </p:spPr>
        <p:txBody>
          <a:bodyPr wrap="square" rtlCol="0">
            <a:spAutoFit/>
          </a:bodyPr>
          <a:lstStyle/>
          <a:p>
            <a:r>
              <a:rPr lang="en-US" sz="788" i="1" dirty="0" err="1">
                <a:latin typeface="Cambria" panose="02040503050406030204" pitchFamily="18" charset="0"/>
              </a:rPr>
              <a:t>cwnd</a:t>
            </a:r>
            <a:endParaRPr lang="en-US" sz="788" i="1" dirty="0">
              <a:latin typeface="Cambria" panose="02040503050406030204" pitchFamily="18" charset="0"/>
            </a:endParaRPr>
          </a:p>
        </p:txBody>
      </p:sp>
      <p:sp>
        <p:nvSpPr>
          <p:cNvPr id="121" name="TextBox 120">
            <a:extLst>
              <a:ext uri="{FF2B5EF4-FFF2-40B4-BE49-F238E27FC236}">
                <a16:creationId xmlns:a16="http://schemas.microsoft.com/office/drawing/2014/main" id="{6E45536F-4592-6744-BEDE-70F19FABD257}"/>
              </a:ext>
            </a:extLst>
          </p:cNvPr>
          <p:cNvSpPr txBox="1"/>
          <p:nvPr/>
        </p:nvSpPr>
        <p:spPr>
          <a:xfrm>
            <a:off x="2815062" y="860545"/>
            <a:ext cx="365806" cy="207749"/>
          </a:xfrm>
          <a:prstGeom prst="rect">
            <a:avLst/>
          </a:prstGeom>
          <a:noFill/>
        </p:spPr>
        <p:txBody>
          <a:bodyPr wrap="none" rtlCol="0">
            <a:spAutoFit/>
          </a:bodyPr>
          <a:lstStyle/>
          <a:p>
            <a:r>
              <a:rPr lang="en-US" sz="750" dirty="0"/>
              <a:t>time</a:t>
            </a:r>
          </a:p>
        </p:txBody>
      </p:sp>
      <p:sp>
        <p:nvSpPr>
          <p:cNvPr id="123" name="Oval 122">
            <a:extLst>
              <a:ext uri="{FF2B5EF4-FFF2-40B4-BE49-F238E27FC236}">
                <a16:creationId xmlns:a16="http://schemas.microsoft.com/office/drawing/2014/main" id="{CD2941DD-C92C-3B46-9A2E-A12C2D70898B}"/>
              </a:ext>
            </a:extLst>
          </p:cNvPr>
          <p:cNvSpPr/>
          <p:nvPr/>
        </p:nvSpPr>
        <p:spPr>
          <a:xfrm rot="3395199">
            <a:off x="1800912" y="69775"/>
            <a:ext cx="215255" cy="788669"/>
          </a:xfrm>
          <a:prstGeom prst="ellipse">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137" name="Group 136">
            <a:extLst>
              <a:ext uri="{FF2B5EF4-FFF2-40B4-BE49-F238E27FC236}">
                <a16:creationId xmlns:a16="http://schemas.microsoft.com/office/drawing/2014/main" id="{0126A4F8-C5E8-B149-AE81-F88DBF9F48B5}"/>
              </a:ext>
            </a:extLst>
          </p:cNvPr>
          <p:cNvGrpSpPr/>
          <p:nvPr/>
        </p:nvGrpSpPr>
        <p:grpSpPr>
          <a:xfrm>
            <a:off x="2079598" y="1912529"/>
            <a:ext cx="3010546" cy="1365788"/>
            <a:chOff x="3874576" y="2492365"/>
            <a:chExt cx="4014061" cy="1821051"/>
          </a:xfrm>
        </p:grpSpPr>
        <p:sp>
          <p:nvSpPr>
            <p:cNvPr id="87" name="Freeform 86">
              <a:extLst>
                <a:ext uri="{FF2B5EF4-FFF2-40B4-BE49-F238E27FC236}">
                  <a16:creationId xmlns:a16="http://schemas.microsoft.com/office/drawing/2014/main" id="{A5699274-E5D5-AF47-A3C3-F50819790DB4}"/>
                </a:ext>
              </a:extLst>
            </p:cNvPr>
            <p:cNvSpPr/>
            <p:nvPr/>
          </p:nvSpPr>
          <p:spPr>
            <a:xfrm>
              <a:off x="3874576" y="2492365"/>
              <a:ext cx="4014061" cy="1821051"/>
            </a:xfrm>
            <a:custGeom>
              <a:avLst/>
              <a:gdLst>
                <a:gd name="connsiteX0" fmla="*/ 4014061 w 4014061"/>
                <a:gd name="connsiteY0" fmla="*/ 0 h 1821051"/>
                <a:gd name="connsiteX1" fmla="*/ 2998922 w 4014061"/>
                <a:gd name="connsiteY1" fmla="*/ 139485 h 1821051"/>
                <a:gd name="connsiteX2" fmla="*/ 2138766 w 4014061"/>
                <a:gd name="connsiteY2" fmla="*/ 457200 h 1821051"/>
                <a:gd name="connsiteX3" fmla="*/ 1464590 w 4014061"/>
                <a:gd name="connsiteY3" fmla="*/ 759417 h 1821051"/>
                <a:gd name="connsiteX4" fmla="*/ 953146 w 4014061"/>
                <a:gd name="connsiteY4" fmla="*/ 1061634 h 1821051"/>
                <a:gd name="connsiteX5" fmla="*/ 503695 w 4014061"/>
                <a:gd name="connsiteY5" fmla="*/ 1363851 h 1821051"/>
                <a:gd name="connsiteX6" fmla="*/ 139485 w 4014061"/>
                <a:gd name="connsiteY6" fmla="*/ 1650570 h 1821051"/>
                <a:gd name="connsiteX7" fmla="*/ 0 w 4014061"/>
                <a:gd name="connsiteY7" fmla="*/ 1821051 h 182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061" h="1821051">
                  <a:moveTo>
                    <a:pt x="4014061" y="0"/>
                  </a:moveTo>
                  <a:cubicBezTo>
                    <a:pt x="3662766" y="31642"/>
                    <a:pt x="3311471" y="63285"/>
                    <a:pt x="2998922" y="139485"/>
                  </a:cubicBezTo>
                  <a:cubicBezTo>
                    <a:pt x="2686373" y="215685"/>
                    <a:pt x="2394488" y="353878"/>
                    <a:pt x="2138766" y="457200"/>
                  </a:cubicBezTo>
                  <a:cubicBezTo>
                    <a:pt x="1883044" y="560522"/>
                    <a:pt x="1662193" y="658678"/>
                    <a:pt x="1464590" y="759417"/>
                  </a:cubicBezTo>
                  <a:cubicBezTo>
                    <a:pt x="1266987" y="860156"/>
                    <a:pt x="1113295" y="960895"/>
                    <a:pt x="953146" y="1061634"/>
                  </a:cubicBezTo>
                  <a:cubicBezTo>
                    <a:pt x="792997" y="1162373"/>
                    <a:pt x="639305" y="1265695"/>
                    <a:pt x="503695" y="1363851"/>
                  </a:cubicBezTo>
                  <a:cubicBezTo>
                    <a:pt x="368085" y="1462007"/>
                    <a:pt x="223434" y="1574370"/>
                    <a:pt x="139485" y="1650570"/>
                  </a:cubicBezTo>
                  <a:cubicBezTo>
                    <a:pt x="55536" y="1726770"/>
                    <a:pt x="27768" y="1773910"/>
                    <a:pt x="0" y="182105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36" name="Straight Connector 135">
              <a:extLst>
                <a:ext uri="{FF2B5EF4-FFF2-40B4-BE49-F238E27FC236}">
                  <a16:creationId xmlns:a16="http://schemas.microsoft.com/office/drawing/2014/main" id="{BA5D09E9-CF50-0B49-9F76-238A3B086B23}"/>
                </a:ext>
              </a:extLst>
            </p:cNvPr>
            <p:cNvCxnSpPr/>
            <p:nvPr/>
          </p:nvCxnSpPr>
          <p:spPr>
            <a:xfrm>
              <a:off x="7883851" y="2493265"/>
              <a:ext cx="0" cy="18022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B262FA5-9ECC-E849-9A68-762FCD0F4D99}"/>
              </a:ext>
            </a:extLst>
          </p:cNvPr>
          <p:cNvGrpSpPr/>
          <p:nvPr/>
        </p:nvGrpSpPr>
        <p:grpSpPr>
          <a:xfrm>
            <a:off x="1908867" y="1864496"/>
            <a:ext cx="3177688" cy="1510135"/>
            <a:chOff x="2545155" y="2485993"/>
            <a:chExt cx="4236917" cy="2013513"/>
          </a:xfrm>
        </p:grpSpPr>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55A73BF-56A7-E543-AA31-081245BECACF}"/>
                    </a:ext>
                  </a:extLst>
                </p:cNvPr>
                <p:cNvSpPr txBox="1"/>
                <p:nvPr/>
              </p:nvSpPr>
              <p:spPr>
                <a:xfrm>
                  <a:off x="2832786" y="4056563"/>
                  <a:ext cx="487912" cy="442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 i="1">
                            <a:latin typeface="Cambria Math" panose="02040503050406030204" pitchFamily="18" charset="0"/>
                          </a:rPr>
                          <m:t>2</m:t>
                        </m:r>
                        <m:r>
                          <a:rPr lang="en-US" sz="750" i="1">
                            <a:latin typeface="Cambria Math" panose="02040503050406030204" pitchFamily="18" charset="0"/>
                          </a:rPr>
                          <m:t>𝑇</m:t>
                        </m:r>
                        <m:r>
                          <a:rPr lang="en-US" sz="750" i="1">
                            <a:latin typeface="Cambria Math" panose="02040503050406030204" pitchFamily="18" charset="0"/>
                          </a:rPr>
                          <m:t>+</m:t>
                        </m:r>
                        <m:f>
                          <m:fPr>
                            <m:ctrlPr>
                              <a:rPr lang="en-US" sz="750" i="1">
                                <a:latin typeface="Cambria Math" panose="02040503050406030204" pitchFamily="18" charset="0"/>
                              </a:rPr>
                            </m:ctrlPr>
                          </m:fPr>
                          <m:num>
                            <m:r>
                              <a:rPr lang="en-US" sz="750" i="1">
                                <a:latin typeface="Cambria Math" panose="02040503050406030204" pitchFamily="18" charset="0"/>
                              </a:rPr>
                              <m:t>1</m:t>
                            </m:r>
                          </m:num>
                          <m:den>
                            <m:r>
                              <a:rPr lang="en-US" sz="750" i="1">
                                <a:latin typeface="Cambria Math" panose="02040503050406030204" pitchFamily="18" charset="0"/>
                              </a:rPr>
                              <m:t>𝐶</m:t>
                            </m:r>
                          </m:den>
                        </m:f>
                      </m:oMath>
                    </m:oMathPara>
                  </a14:m>
                  <a:endParaRPr lang="en-US" sz="750" dirty="0"/>
                </a:p>
                <a:p>
                  <a:endParaRPr lang="en-US" sz="750" dirty="0"/>
                </a:p>
              </p:txBody>
            </p:sp>
          </mc:Choice>
          <mc:Fallback xmlns="">
            <p:sp>
              <p:nvSpPr>
                <p:cNvPr id="57" name="TextBox 56">
                  <a:extLst>
                    <a:ext uri="{FF2B5EF4-FFF2-40B4-BE49-F238E27FC236}">
                      <a16:creationId xmlns:a16="http://schemas.microsoft.com/office/drawing/2014/main" id="{355A73BF-56A7-E543-AA31-081245BECACF}"/>
                    </a:ext>
                  </a:extLst>
                </p:cNvPr>
                <p:cNvSpPr txBox="1">
                  <a:spLocks noRot="1" noChangeAspect="1" noMove="1" noResize="1" noEditPoints="1" noAdjustHandles="1" noChangeArrowheads="1" noChangeShapeType="1" noTextEdit="1"/>
                </p:cNvSpPr>
                <p:nvPr/>
              </p:nvSpPr>
              <p:spPr>
                <a:xfrm>
                  <a:off x="2832786" y="4056563"/>
                  <a:ext cx="487912" cy="442943"/>
                </a:xfrm>
                <a:prstGeom prst="rect">
                  <a:avLst/>
                </a:prstGeom>
                <a:blipFill>
                  <a:blip r:embed="rId8"/>
                  <a:stretch>
                    <a:fillRect t="-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8CFCFD4-84EE-C346-9830-C3534F1514E0}"/>
                </a:ext>
              </a:extLst>
            </p:cNvPr>
            <p:cNvGrpSpPr/>
            <p:nvPr/>
          </p:nvGrpSpPr>
          <p:grpSpPr>
            <a:xfrm>
              <a:off x="2545155" y="2485993"/>
              <a:ext cx="4236917" cy="1871700"/>
              <a:chOff x="2545155" y="2485993"/>
              <a:chExt cx="4236917" cy="1871700"/>
            </a:xfrm>
          </p:grpSpPr>
          <p:grpSp>
            <p:nvGrpSpPr>
              <p:cNvPr id="58" name="Group 57">
                <a:extLst>
                  <a:ext uri="{FF2B5EF4-FFF2-40B4-BE49-F238E27FC236}">
                    <a16:creationId xmlns:a16="http://schemas.microsoft.com/office/drawing/2014/main" id="{00DFEC04-D974-644E-B997-58C4C0B452C9}"/>
                  </a:ext>
                </a:extLst>
              </p:cNvPr>
              <p:cNvGrpSpPr/>
              <p:nvPr/>
            </p:nvGrpSpPr>
            <p:grpSpPr>
              <a:xfrm>
                <a:off x="2545155" y="2550938"/>
                <a:ext cx="4236917" cy="1806755"/>
                <a:chOff x="3703659" y="2421695"/>
                <a:chExt cx="1432752" cy="724620"/>
              </a:xfrm>
            </p:grpSpPr>
            <p:cxnSp>
              <p:nvCxnSpPr>
                <p:cNvPr id="59" name="Straight Connector 58">
                  <a:extLst>
                    <a:ext uri="{FF2B5EF4-FFF2-40B4-BE49-F238E27FC236}">
                      <a16:creationId xmlns:a16="http://schemas.microsoft.com/office/drawing/2014/main" id="{C6261750-E4E9-834D-9B39-B7E0BC85CAEE}"/>
                    </a:ext>
                  </a:extLst>
                </p:cNvPr>
                <p:cNvCxnSpPr>
                  <a:cxnSpLocks/>
                </p:cNvCxnSpPr>
                <p:nvPr/>
              </p:nvCxnSpPr>
              <p:spPr>
                <a:xfrm>
                  <a:off x="3827484" y="3025545"/>
                  <a:ext cx="0" cy="120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C5DAE4-4D41-7F49-B373-74A60EEBD762}"/>
                    </a:ext>
                  </a:extLst>
                </p:cNvPr>
                <p:cNvCxnSpPr>
                  <a:cxnSpLocks/>
                </p:cNvCxnSpPr>
                <p:nvPr/>
              </p:nvCxnSpPr>
              <p:spPr>
                <a:xfrm>
                  <a:off x="3951309" y="2907711"/>
                  <a:ext cx="0" cy="117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1B0AD-CB40-6B4D-95F6-4CDC0C535D19}"/>
                    </a:ext>
                  </a:extLst>
                </p:cNvPr>
                <p:cNvCxnSpPr>
                  <a:cxnSpLocks/>
                </p:cNvCxnSpPr>
                <p:nvPr/>
              </p:nvCxnSpPr>
              <p:spPr>
                <a:xfrm>
                  <a:off x="4101775" y="2784005"/>
                  <a:ext cx="0" cy="123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F21BF4B-BF05-1940-9EF2-E3D72CB62F2A}"/>
                    </a:ext>
                  </a:extLst>
                </p:cNvPr>
                <p:cNvCxnSpPr>
                  <a:cxnSpLocks/>
                </p:cNvCxnSpPr>
                <p:nvPr/>
              </p:nvCxnSpPr>
              <p:spPr>
                <a:xfrm>
                  <a:off x="4275351" y="2663235"/>
                  <a:ext cx="0" cy="120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A06772-8495-BF4F-AA10-DADA87C37EED}"/>
                    </a:ext>
                  </a:extLst>
                </p:cNvPr>
                <p:cNvCxnSpPr>
                  <a:cxnSpLocks/>
                </p:cNvCxnSpPr>
                <p:nvPr/>
              </p:nvCxnSpPr>
              <p:spPr>
                <a:xfrm>
                  <a:off x="4507761" y="2542465"/>
                  <a:ext cx="0" cy="120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AEB5BA-14F0-CB4E-8F5A-EB5E75F4CDAE}"/>
                    </a:ext>
                  </a:extLst>
                </p:cNvPr>
                <p:cNvCxnSpPr>
                  <a:cxnSpLocks/>
                </p:cNvCxnSpPr>
                <p:nvPr/>
              </p:nvCxnSpPr>
              <p:spPr>
                <a:xfrm>
                  <a:off x="3827484" y="3025545"/>
                  <a:ext cx="123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7A33828-536B-4643-A140-9F8266469EBE}"/>
                    </a:ext>
                  </a:extLst>
                </p:cNvPr>
                <p:cNvCxnSpPr>
                  <a:cxnSpLocks/>
                </p:cNvCxnSpPr>
                <p:nvPr/>
              </p:nvCxnSpPr>
              <p:spPr>
                <a:xfrm>
                  <a:off x="3951309" y="2907711"/>
                  <a:ext cx="150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B71D31-B8EA-A54A-8923-43C4CB3C9771}"/>
                    </a:ext>
                  </a:extLst>
                </p:cNvPr>
                <p:cNvCxnSpPr>
                  <a:cxnSpLocks/>
                </p:cNvCxnSpPr>
                <p:nvPr/>
              </p:nvCxnSpPr>
              <p:spPr>
                <a:xfrm>
                  <a:off x="4101775" y="2784005"/>
                  <a:ext cx="173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C56DECB-B76A-FE43-8BAF-0C3A4A20388E}"/>
                    </a:ext>
                  </a:extLst>
                </p:cNvPr>
                <p:cNvCxnSpPr>
                  <a:cxnSpLocks/>
                </p:cNvCxnSpPr>
                <p:nvPr/>
              </p:nvCxnSpPr>
              <p:spPr>
                <a:xfrm>
                  <a:off x="4275351" y="2663235"/>
                  <a:ext cx="2324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631848B-BD55-4442-8557-4D2A02DAA235}"/>
                    </a:ext>
                  </a:extLst>
                </p:cNvPr>
                <p:cNvCxnSpPr>
                  <a:cxnSpLocks/>
                </p:cNvCxnSpPr>
                <p:nvPr/>
              </p:nvCxnSpPr>
              <p:spPr>
                <a:xfrm>
                  <a:off x="4507761" y="2542465"/>
                  <a:ext cx="2857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034FDB3-73E7-384B-BEAD-9C2F83E9093F}"/>
                    </a:ext>
                  </a:extLst>
                </p:cNvPr>
                <p:cNvCxnSpPr>
                  <a:cxnSpLocks/>
                </p:cNvCxnSpPr>
                <p:nvPr/>
              </p:nvCxnSpPr>
              <p:spPr>
                <a:xfrm>
                  <a:off x="4793511" y="2421695"/>
                  <a:ext cx="0" cy="120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7024B9D-F6EC-464E-ABEA-378C6C79D1AB}"/>
                    </a:ext>
                  </a:extLst>
                </p:cNvPr>
                <p:cNvCxnSpPr>
                  <a:cxnSpLocks/>
                </p:cNvCxnSpPr>
                <p:nvPr/>
              </p:nvCxnSpPr>
              <p:spPr>
                <a:xfrm>
                  <a:off x="4793511" y="2421695"/>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7659079-B0F1-4542-B497-5678E6F518C7}"/>
                    </a:ext>
                  </a:extLst>
                </p:cNvPr>
                <p:cNvCxnSpPr/>
                <p:nvPr/>
              </p:nvCxnSpPr>
              <p:spPr>
                <a:xfrm>
                  <a:off x="3703659" y="3146314"/>
                  <a:ext cx="123825" cy="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3DCACE3-B314-724F-81BA-F9557608C686}"/>
                      </a:ext>
                    </a:extLst>
                  </p:cNvPr>
                  <p:cNvSpPr txBox="1"/>
                  <p:nvPr/>
                </p:nvSpPr>
                <p:spPr>
                  <a:xfrm>
                    <a:off x="3287010" y="3773828"/>
                    <a:ext cx="446276" cy="442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 i="1">
                              <a:latin typeface="Cambria Math" panose="02040503050406030204" pitchFamily="18" charset="0"/>
                            </a:rPr>
                            <m:t>2</m:t>
                          </m:r>
                          <m:r>
                            <a:rPr lang="en-US" sz="750" i="1">
                              <a:latin typeface="Cambria Math" panose="02040503050406030204" pitchFamily="18" charset="0"/>
                            </a:rPr>
                            <m:t>𝑇</m:t>
                          </m:r>
                          <m:r>
                            <a:rPr lang="en-US" sz="750" i="1">
                              <a:latin typeface="Cambria Math" panose="02040503050406030204" pitchFamily="18" charset="0"/>
                            </a:rPr>
                            <m:t>+</m:t>
                          </m:r>
                          <m:f>
                            <m:fPr>
                              <m:ctrlPr>
                                <a:rPr lang="en-US" sz="750" i="1">
                                  <a:latin typeface="Cambria Math" panose="02040503050406030204" pitchFamily="18" charset="0"/>
                                </a:rPr>
                              </m:ctrlPr>
                            </m:fPr>
                            <m:num>
                              <m:r>
                                <a:rPr lang="en-US" sz="750" i="1">
                                  <a:latin typeface="Cambria Math" panose="02040503050406030204" pitchFamily="18" charset="0"/>
                                </a:rPr>
                                <m:t>2</m:t>
                              </m:r>
                            </m:num>
                            <m:den>
                              <m:r>
                                <a:rPr lang="en-US" sz="750" i="1">
                                  <a:latin typeface="Cambria Math" panose="02040503050406030204" pitchFamily="18" charset="0"/>
                                </a:rPr>
                                <m:t>𝐶</m:t>
                              </m:r>
                            </m:den>
                          </m:f>
                        </m:oMath>
                      </m:oMathPara>
                    </a14:m>
                    <a:endParaRPr lang="en-US" sz="750" dirty="0"/>
                  </a:p>
                  <a:p>
                    <a:endParaRPr lang="en-US" sz="750" dirty="0"/>
                  </a:p>
                </p:txBody>
              </p:sp>
            </mc:Choice>
            <mc:Fallback xmlns="">
              <p:sp>
                <p:nvSpPr>
                  <p:cNvPr id="73" name="TextBox 72">
                    <a:extLst>
                      <a:ext uri="{FF2B5EF4-FFF2-40B4-BE49-F238E27FC236}">
                        <a16:creationId xmlns:a16="http://schemas.microsoft.com/office/drawing/2014/main" id="{23DCACE3-B314-724F-81BA-F9557608C686}"/>
                      </a:ext>
                    </a:extLst>
                  </p:cNvPr>
                  <p:cNvSpPr txBox="1">
                    <a:spLocks noRot="1" noChangeAspect="1" noMove="1" noResize="1" noEditPoints="1" noAdjustHandles="1" noChangeArrowheads="1" noChangeShapeType="1" noTextEdit="1"/>
                  </p:cNvSpPr>
                  <p:nvPr/>
                </p:nvSpPr>
                <p:spPr>
                  <a:xfrm>
                    <a:off x="3287010" y="3773828"/>
                    <a:ext cx="446276" cy="4429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F1148EE-B273-7649-8993-ECF73DFED0F7}"/>
                      </a:ext>
                    </a:extLst>
                  </p:cNvPr>
                  <p:cNvSpPr txBox="1"/>
                  <p:nvPr/>
                </p:nvSpPr>
                <p:spPr>
                  <a:xfrm>
                    <a:off x="3765048" y="3468233"/>
                    <a:ext cx="446276" cy="442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 i="1">
                              <a:latin typeface="Cambria Math" panose="02040503050406030204" pitchFamily="18" charset="0"/>
                            </a:rPr>
                            <m:t>2</m:t>
                          </m:r>
                          <m:r>
                            <a:rPr lang="en-US" sz="750" i="1">
                              <a:latin typeface="Cambria Math" panose="02040503050406030204" pitchFamily="18" charset="0"/>
                            </a:rPr>
                            <m:t>𝑇</m:t>
                          </m:r>
                          <m:r>
                            <a:rPr lang="en-US" sz="750" i="1">
                              <a:latin typeface="Cambria Math" panose="02040503050406030204" pitchFamily="18" charset="0"/>
                            </a:rPr>
                            <m:t>+</m:t>
                          </m:r>
                          <m:f>
                            <m:fPr>
                              <m:ctrlPr>
                                <a:rPr lang="en-US" sz="750" i="1">
                                  <a:latin typeface="Cambria Math" panose="02040503050406030204" pitchFamily="18" charset="0"/>
                                </a:rPr>
                              </m:ctrlPr>
                            </m:fPr>
                            <m:num>
                              <m:r>
                                <a:rPr lang="en-US" sz="750" i="1">
                                  <a:latin typeface="Cambria Math" panose="02040503050406030204" pitchFamily="18" charset="0"/>
                                </a:rPr>
                                <m:t>3</m:t>
                              </m:r>
                            </m:num>
                            <m:den>
                              <m:r>
                                <a:rPr lang="en-US" sz="750" i="1">
                                  <a:latin typeface="Cambria Math" panose="02040503050406030204" pitchFamily="18" charset="0"/>
                                </a:rPr>
                                <m:t>𝐶</m:t>
                              </m:r>
                            </m:den>
                          </m:f>
                        </m:oMath>
                      </m:oMathPara>
                    </a14:m>
                    <a:endParaRPr lang="en-US" sz="750" dirty="0"/>
                  </a:p>
                  <a:p>
                    <a:endParaRPr lang="en-US" sz="750" dirty="0"/>
                  </a:p>
                </p:txBody>
              </p:sp>
            </mc:Choice>
            <mc:Fallback xmlns="">
              <p:sp>
                <p:nvSpPr>
                  <p:cNvPr id="74" name="TextBox 73">
                    <a:extLst>
                      <a:ext uri="{FF2B5EF4-FFF2-40B4-BE49-F238E27FC236}">
                        <a16:creationId xmlns:a16="http://schemas.microsoft.com/office/drawing/2014/main" id="{CF1148EE-B273-7649-8993-ECF73DFED0F7}"/>
                      </a:ext>
                    </a:extLst>
                  </p:cNvPr>
                  <p:cNvSpPr txBox="1">
                    <a:spLocks noRot="1" noChangeAspect="1" noMove="1" noResize="1" noEditPoints="1" noAdjustHandles="1" noChangeArrowheads="1" noChangeShapeType="1" noTextEdit="1"/>
                  </p:cNvSpPr>
                  <p:nvPr/>
                </p:nvSpPr>
                <p:spPr>
                  <a:xfrm>
                    <a:off x="3765048" y="3468233"/>
                    <a:ext cx="446276" cy="4429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B5231DB-E1BA-A84A-BDDB-3964F07FF976}"/>
                      </a:ext>
                    </a:extLst>
                  </p:cNvPr>
                  <p:cNvSpPr txBox="1"/>
                  <p:nvPr/>
                </p:nvSpPr>
                <p:spPr>
                  <a:xfrm>
                    <a:off x="4350714" y="3156923"/>
                    <a:ext cx="446276" cy="442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 i="1">
                              <a:latin typeface="Cambria Math" panose="02040503050406030204" pitchFamily="18" charset="0"/>
                            </a:rPr>
                            <m:t>2</m:t>
                          </m:r>
                          <m:r>
                            <a:rPr lang="en-US" sz="750" i="1">
                              <a:latin typeface="Cambria Math" panose="02040503050406030204" pitchFamily="18" charset="0"/>
                            </a:rPr>
                            <m:t>𝑇</m:t>
                          </m:r>
                          <m:r>
                            <a:rPr lang="en-US" sz="750" i="1">
                              <a:latin typeface="Cambria Math" panose="02040503050406030204" pitchFamily="18" charset="0"/>
                            </a:rPr>
                            <m:t>+</m:t>
                          </m:r>
                          <m:f>
                            <m:fPr>
                              <m:ctrlPr>
                                <a:rPr lang="en-US" sz="750" i="1">
                                  <a:latin typeface="Cambria Math" panose="02040503050406030204" pitchFamily="18" charset="0"/>
                                </a:rPr>
                              </m:ctrlPr>
                            </m:fPr>
                            <m:num>
                              <m:r>
                                <a:rPr lang="en-US" sz="750" i="1">
                                  <a:latin typeface="Cambria Math" panose="02040503050406030204" pitchFamily="18" charset="0"/>
                                </a:rPr>
                                <m:t>4</m:t>
                              </m:r>
                            </m:num>
                            <m:den>
                              <m:r>
                                <a:rPr lang="en-US" sz="750" i="1">
                                  <a:latin typeface="Cambria Math" panose="02040503050406030204" pitchFamily="18" charset="0"/>
                                </a:rPr>
                                <m:t>𝐶</m:t>
                              </m:r>
                            </m:den>
                          </m:f>
                        </m:oMath>
                      </m:oMathPara>
                    </a14:m>
                    <a:endParaRPr lang="en-US" sz="750" dirty="0"/>
                  </a:p>
                  <a:p>
                    <a:endParaRPr lang="en-US" sz="750" dirty="0"/>
                  </a:p>
                </p:txBody>
              </p:sp>
            </mc:Choice>
            <mc:Fallback xmlns="">
              <p:sp>
                <p:nvSpPr>
                  <p:cNvPr id="75" name="TextBox 74">
                    <a:extLst>
                      <a:ext uri="{FF2B5EF4-FFF2-40B4-BE49-F238E27FC236}">
                        <a16:creationId xmlns:a16="http://schemas.microsoft.com/office/drawing/2014/main" id="{EB5231DB-E1BA-A84A-BDDB-3964F07FF976}"/>
                      </a:ext>
                    </a:extLst>
                  </p:cNvPr>
                  <p:cNvSpPr txBox="1">
                    <a:spLocks noRot="1" noChangeAspect="1" noMove="1" noResize="1" noEditPoints="1" noAdjustHandles="1" noChangeArrowheads="1" noChangeShapeType="1" noTextEdit="1"/>
                  </p:cNvSpPr>
                  <p:nvPr/>
                </p:nvSpPr>
                <p:spPr>
                  <a:xfrm>
                    <a:off x="4350714" y="3156923"/>
                    <a:ext cx="446276" cy="442429"/>
                  </a:xfrm>
                  <a:prstGeom prst="rect">
                    <a:avLst/>
                  </a:prstGeom>
                  <a:blipFill>
                    <a:blip r:embed="rId11"/>
                    <a:stretch>
                      <a:fillRect l="-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5BB2FC3-DD00-9E4B-B3DA-D81BA61A77CC}"/>
                      </a:ext>
                    </a:extLst>
                  </p:cNvPr>
                  <p:cNvSpPr txBox="1"/>
                  <p:nvPr/>
                </p:nvSpPr>
                <p:spPr>
                  <a:xfrm>
                    <a:off x="5013537" y="2857043"/>
                    <a:ext cx="446276" cy="446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 i="1">
                              <a:latin typeface="Cambria Math" panose="02040503050406030204" pitchFamily="18" charset="0"/>
                            </a:rPr>
                            <m:t>2</m:t>
                          </m:r>
                          <m:r>
                            <a:rPr lang="en-US" sz="750" i="1">
                              <a:latin typeface="Cambria Math" panose="02040503050406030204" pitchFamily="18" charset="0"/>
                            </a:rPr>
                            <m:t>𝑇</m:t>
                          </m:r>
                          <m:r>
                            <a:rPr lang="en-US" sz="750" i="1">
                              <a:latin typeface="Cambria Math" panose="02040503050406030204" pitchFamily="18" charset="0"/>
                            </a:rPr>
                            <m:t>+</m:t>
                          </m:r>
                          <m:f>
                            <m:fPr>
                              <m:ctrlPr>
                                <a:rPr lang="en-US" sz="750" i="1">
                                  <a:latin typeface="Cambria Math" panose="02040503050406030204" pitchFamily="18" charset="0"/>
                                </a:rPr>
                              </m:ctrlPr>
                            </m:fPr>
                            <m:num>
                              <m:r>
                                <a:rPr lang="en-US" sz="750" i="1">
                                  <a:latin typeface="Cambria Math" panose="02040503050406030204" pitchFamily="18" charset="0"/>
                                </a:rPr>
                                <m:t>5</m:t>
                              </m:r>
                            </m:num>
                            <m:den>
                              <m:r>
                                <a:rPr lang="en-US" sz="750" i="1">
                                  <a:latin typeface="Cambria Math" panose="02040503050406030204" pitchFamily="18" charset="0"/>
                                </a:rPr>
                                <m:t>𝐶</m:t>
                              </m:r>
                            </m:den>
                          </m:f>
                        </m:oMath>
                      </m:oMathPara>
                    </a14:m>
                    <a:endParaRPr lang="en-US" sz="750" dirty="0"/>
                  </a:p>
                  <a:p>
                    <a:endParaRPr lang="en-US" sz="750" dirty="0"/>
                  </a:p>
                </p:txBody>
              </p:sp>
            </mc:Choice>
            <mc:Fallback xmlns="">
              <p:sp>
                <p:nvSpPr>
                  <p:cNvPr id="76" name="TextBox 75">
                    <a:extLst>
                      <a:ext uri="{FF2B5EF4-FFF2-40B4-BE49-F238E27FC236}">
                        <a16:creationId xmlns:a16="http://schemas.microsoft.com/office/drawing/2014/main" id="{D5BB2FC3-DD00-9E4B-B3DA-D81BA61A77CC}"/>
                      </a:ext>
                    </a:extLst>
                  </p:cNvPr>
                  <p:cNvSpPr txBox="1">
                    <a:spLocks noRot="1" noChangeAspect="1" noMove="1" noResize="1" noEditPoints="1" noAdjustHandles="1" noChangeArrowheads="1" noChangeShapeType="1" noTextEdit="1"/>
                  </p:cNvSpPr>
                  <p:nvPr/>
                </p:nvSpPr>
                <p:spPr>
                  <a:xfrm>
                    <a:off x="5013537" y="2857043"/>
                    <a:ext cx="446276" cy="446105"/>
                  </a:xfrm>
                  <a:prstGeom prst="rect">
                    <a:avLst/>
                  </a:prstGeom>
                  <a:blipFill>
                    <a:blip r:embed="rId12"/>
                    <a:stretch>
                      <a:fillRect t="-3704" r="-3704"/>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8623822C-20F6-5541-94E6-090F946E1270}"/>
                  </a:ext>
                </a:extLst>
              </p:cNvPr>
              <p:cNvSpPr txBox="1"/>
              <p:nvPr/>
            </p:nvSpPr>
            <p:spPr>
              <a:xfrm rot="16200000">
                <a:off x="3444462" y="3431412"/>
                <a:ext cx="331715" cy="307776"/>
              </a:xfrm>
              <a:prstGeom prst="rect">
                <a:avLst/>
              </a:prstGeom>
              <a:noFill/>
            </p:spPr>
            <p:txBody>
              <a:bodyPr wrap="none" rtlCol="0">
                <a:spAutoFit/>
              </a:bodyPr>
              <a:lstStyle/>
              <a:p>
                <a:r>
                  <a:rPr lang="en-US" sz="900" dirty="0">
                    <a:solidFill>
                      <a:schemeClr val="accent5"/>
                    </a:solidFill>
                  </a:rPr>
                  <a:t>1</a:t>
                </a:r>
              </a:p>
            </p:txBody>
          </p:sp>
          <p:sp>
            <p:nvSpPr>
              <p:cNvPr id="138" name="TextBox 137">
                <a:extLst>
                  <a:ext uri="{FF2B5EF4-FFF2-40B4-BE49-F238E27FC236}">
                    <a16:creationId xmlns:a16="http://schemas.microsoft.com/office/drawing/2014/main" id="{36669B20-C41D-6A4F-B5F8-7BC605721DD4}"/>
                  </a:ext>
                </a:extLst>
              </p:cNvPr>
              <p:cNvSpPr txBox="1"/>
              <p:nvPr/>
            </p:nvSpPr>
            <p:spPr>
              <a:xfrm rot="16200000">
                <a:off x="3984319" y="3112323"/>
                <a:ext cx="331715" cy="307776"/>
              </a:xfrm>
              <a:prstGeom prst="rect">
                <a:avLst/>
              </a:prstGeom>
              <a:noFill/>
            </p:spPr>
            <p:txBody>
              <a:bodyPr wrap="none" rtlCol="0">
                <a:spAutoFit/>
              </a:bodyPr>
              <a:lstStyle/>
              <a:p>
                <a:r>
                  <a:rPr lang="en-US" sz="900" dirty="0">
                    <a:solidFill>
                      <a:schemeClr val="accent5"/>
                    </a:solidFill>
                  </a:rPr>
                  <a:t>1</a:t>
                </a:r>
              </a:p>
            </p:txBody>
          </p:sp>
          <p:sp>
            <p:nvSpPr>
              <p:cNvPr id="139" name="TextBox 138">
                <a:extLst>
                  <a:ext uri="{FF2B5EF4-FFF2-40B4-BE49-F238E27FC236}">
                    <a16:creationId xmlns:a16="http://schemas.microsoft.com/office/drawing/2014/main" id="{C83C4C86-E9C4-FF47-89A6-BEAE4A3B0B4C}"/>
                  </a:ext>
                </a:extLst>
              </p:cNvPr>
              <p:cNvSpPr txBox="1"/>
              <p:nvPr/>
            </p:nvSpPr>
            <p:spPr>
              <a:xfrm rot="16200000">
                <a:off x="4593917" y="2812287"/>
                <a:ext cx="331715" cy="307776"/>
              </a:xfrm>
              <a:prstGeom prst="rect">
                <a:avLst/>
              </a:prstGeom>
              <a:noFill/>
            </p:spPr>
            <p:txBody>
              <a:bodyPr wrap="none" rtlCol="0">
                <a:spAutoFit/>
              </a:bodyPr>
              <a:lstStyle/>
              <a:p>
                <a:r>
                  <a:rPr lang="en-US" sz="900" dirty="0">
                    <a:solidFill>
                      <a:schemeClr val="accent5"/>
                    </a:solidFill>
                  </a:rPr>
                  <a:t>1</a:t>
                </a:r>
              </a:p>
            </p:txBody>
          </p:sp>
          <p:sp>
            <p:nvSpPr>
              <p:cNvPr id="140" name="TextBox 139">
                <a:extLst>
                  <a:ext uri="{FF2B5EF4-FFF2-40B4-BE49-F238E27FC236}">
                    <a16:creationId xmlns:a16="http://schemas.microsoft.com/office/drawing/2014/main" id="{E33FC312-274D-604B-9A52-D79DCB8B3E3F}"/>
                  </a:ext>
                </a:extLst>
              </p:cNvPr>
              <p:cNvSpPr txBox="1"/>
              <p:nvPr/>
            </p:nvSpPr>
            <p:spPr>
              <a:xfrm rot="16200000">
                <a:off x="5466981" y="2497963"/>
                <a:ext cx="331715" cy="307776"/>
              </a:xfrm>
              <a:prstGeom prst="rect">
                <a:avLst/>
              </a:prstGeom>
              <a:noFill/>
            </p:spPr>
            <p:txBody>
              <a:bodyPr wrap="none" rtlCol="0">
                <a:spAutoFit/>
              </a:bodyPr>
              <a:lstStyle/>
              <a:p>
                <a:r>
                  <a:rPr lang="en-US" sz="900" dirty="0">
                    <a:solidFill>
                      <a:schemeClr val="accent5"/>
                    </a:solidFill>
                  </a:rPr>
                  <a:t>1</a:t>
                </a:r>
              </a:p>
            </p:txBody>
          </p:sp>
          <p:sp>
            <p:nvSpPr>
              <p:cNvPr id="141" name="TextBox 140">
                <a:extLst>
                  <a:ext uri="{FF2B5EF4-FFF2-40B4-BE49-F238E27FC236}">
                    <a16:creationId xmlns:a16="http://schemas.microsoft.com/office/drawing/2014/main" id="{0BD07190-4B43-0849-AF19-E9C79A44D397}"/>
                  </a:ext>
                </a:extLst>
              </p:cNvPr>
              <p:cNvSpPr txBox="1"/>
              <p:nvPr/>
            </p:nvSpPr>
            <p:spPr>
              <a:xfrm rot="16200000">
                <a:off x="2983271" y="3742808"/>
                <a:ext cx="331715" cy="307776"/>
              </a:xfrm>
              <a:prstGeom prst="rect">
                <a:avLst/>
              </a:prstGeom>
              <a:noFill/>
            </p:spPr>
            <p:txBody>
              <a:bodyPr wrap="none" rtlCol="0">
                <a:spAutoFit/>
              </a:bodyPr>
              <a:lstStyle/>
              <a:p>
                <a:r>
                  <a:rPr lang="en-US" sz="900" dirty="0">
                    <a:solidFill>
                      <a:schemeClr val="accent5"/>
                    </a:solidFill>
                  </a:rPr>
                  <a:t>1</a:t>
                </a:r>
              </a:p>
            </p:txBody>
          </p:sp>
          <p:sp>
            <p:nvSpPr>
              <p:cNvPr id="142" name="TextBox 141">
                <a:extLst>
                  <a:ext uri="{FF2B5EF4-FFF2-40B4-BE49-F238E27FC236}">
                    <a16:creationId xmlns:a16="http://schemas.microsoft.com/office/drawing/2014/main" id="{E051C1CD-0D97-7145-90D7-9CEA8F1D20F1}"/>
                  </a:ext>
                </a:extLst>
              </p:cNvPr>
              <p:cNvSpPr txBox="1"/>
              <p:nvPr/>
            </p:nvSpPr>
            <p:spPr>
              <a:xfrm rot="16200000">
                <a:off x="2644560" y="4026742"/>
                <a:ext cx="331715" cy="307776"/>
              </a:xfrm>
              <a:prstGeom prst="rect">
                <a:avLst/>
              </a:prstGeom>
              <a:noFill/>
            </p:spPr>
            <p:txBody>
              <a:bodyPr wrap="none" rtlCol="0">
                <a:spAutoFit/>
              </a:bodyPr>
              <a:lstStyle/>
              <a:p>
                <a:r>
                  <a:rPr lang="en-US" sz="900" dirty="0">
                    <a:solidFill>
                      <a:schemeClr val="accent5"/>
                    </a:solidFill>
                  </a:rPr>
                  <a:t>1</a:t>
                </a:r>
              </a:p>
            </p:txBody>
          </p:sp>
        </p:grpSp>
      </p:grpSp>
      <p:sp>
        <p:nvSpPr>
          <p:cNvPr id="143" name="Rectangle 142">
            <a:extLst>
              <a:ext uri="{FF2B5EF4-FFF2-40B4-BE49-F238E27FC236}">
                <a16:creationId xmlns:a16="http://schemas.microsoft.com/office/drawing/2014/main" id="{235C6F5A-D1B8-9F45-A4AD-3991A9F23879}"/>
              </a:ext>
            </a:extLst>
          </p:cNvPr>
          <p:cNvSpPr/>
          <p:nvPr/>
        </p:nvSpPr>
        <p:spPr>
          <a:xfrm>
            <a:off x="7330614" y="534032"/>
            <a:ext cx="236247" cy="19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4" name="Rectangle 143">
            <a:extLst>
              <a:ext uri="{FF2B5EF4-FFF2-40B4-BE49-F238E27FC236}">
                <a16:creationId xmlns:a16="http://schemas.microsoft.com/office/drawing/2014/main" id="{C4C86A33-E84D-3B44-9C5D-F501FE203217}"/>
              </a:ext>
            </a:extLst>
          </p:cNvPr>
          <p:cNvSpPr/>
          <p:nvPr/>
        </p:nvSpPr>
        <p:spPr>
          <a:xfrm>
            <a:off x="7588738" y="534032"/>
            <a:ext cx="236247" cy="19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5" name="Rectangle 144">
            <a:extLst>
              <a:ext uri="{FF2B5EF4-FFF2-40B4-BE49-F238E27FC236}">
                <a16:creationId xmlns:a16="http://schemas.microsoft.com/office/drawing/2014/main" id="{B6080435-EE1A-B446-9B29-E9DBA39A5061}"/>
              </a:ext>
            </a:extLst>
          </p:cNvPr>
          <p:cNvSpPr/>
          <p:nvPr/>
        </p:nvSpPr>
        <p:spPr>
          <a:xfrm>
            <a:off x="7846862" y="534032"/>
            <a:ext cx="236247" cy="19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6" name="Rectangle 145">
            <a:extLst>
              <a:ext uri="{FF2B5EF4-FFF2-40B4-BE49-F238E27FC236}">
                <a16:creationId xmlns:a16="http://schemas.microsoft.com/office/drawing/2014/main" id="{CC057888-E621-344A-8D3C-A8A3BDAF21E9}"/>
              </a:ext>
            </a:extLst>
          </p:cNvPr>
          <p:cNvSpPr/>
          <p:nvPr/>
        </p:nvSpPr>
        <p:spPr>
          <a:xfrm>
            <a:off x="6262088" y="539971"/>
            <a:ext cx="93002" cy="19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1" name="TextBox 150">
            <a:extLst>
              <a:ext uri="{FF2B5EF4-FFF2-40B4-BE49-F238E27FC236}">
                <a16:creationId xmlns:a16="http://schemas.microsoft.com/office/drawing/2014/main" id="{38165908-B19E-3449-BD2C-D850C5AB0D80}"/>
              </a:ext>
            </a:extLst>
          </p:cNvPr>
          <p:cNvSpPr txBox="1"/>
          <p:nvPr/>
        </p:nvSpPr>
        <p:spPr>
          <a:xfrm>
            <a:off x="4968919" y="4543922"/>
            <a:ext cx="248786" cy="369332"/>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t</a:t>
            </a:r>
            <a:endParaRPr lang="en-US" sz="18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38B3EA33-3E51-964D-B152-4023F3CA70F0}"/>
              </a:ext>
            </a:extLst>
          </p:cNvPr>
          <p:cNvGrpSpPr/>
          <p:nvPr/>
        </p:nvGrpSpPr>
        <p:grpSpPr>
          <a:xfrm>
            <a:off x="4933330" y="1460338"/>
            <a:ext cx="1546948" cy="508985"/>
            <a:chOff x="6577775" y="1947115"/>
            <a:chExt cx="2062597" cy="678646"/>
          </a:xfrm>
        </p:grpSpPr>
        <p:sp>
          <p:nvSpPr>
            <p:cNvPr id="152" name="Oval 151">
              <a:extLst>
                <a:ext uri="{FF2B5EF4-FFF2-40B4-BE49-F238E27FC236}">
                  <a16:creationId xmlns:a16="http://schemas.microsoft.com/office/drawing/2014/main" id="{3B852EBE-5FAF-8D44-8E13-22A4BCAF5CDE}"/>
                </a:ext>
              </a:extLst>
            </p:cNvPr>
            <p:cNvSpPr/>
            <p:nvPr/>
          </p:nvSpPr>
          <p:spPr>
            <a:xfrm>
              <a:off x="6577775" y="2105816"/>
              <a:ext cx="388647"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2</a:t>
              </a: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3FE763DB-0136-AB49-AC39-879A3C20D26F}"/>
                    </a:ext>
                  </a:extLst>
                </p:cNvPr>
                <p:cNvSpPr txBox="1"/>
                <p:nvPr/>
              </p:nvSpPr>
              <p:spPr>
                <a:xfrm>
                  <a:off x="6997957" y="1947115"/>
                  <a:ext cx="1642415" cy="678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𝐶</m:t>
                        </m:r>
                        <m:r>
                          <a:rPr lang="en-US" sz="1500" i="1">
                            <a:latin typeface="Cambria Math" panose="02040503050406030204" pitchFamily="18" charset="0"/>
                          </a:rPr>
                          <m:t>=</m:t>
                        </m:r>
                        <m:f>
                          <m:fPr>
                            <m:ctrlPr>
                              <a:rPr lang="en-US" sz="1500" i="1">
                                <a:latin typeface="Cambria Math" panose="02040503050406030204" pitchFamily="18" charset="0"/>
                              </a:rPr>
                            </m:ctrlPr>
                          </m:fPr>
                          <m:num>
                            <m:acc>
                              <m:accPr>
                                <m:chr m:val="̂"/>
                                <m:ctrlPr>
                                  <a:rPr lang="en-US" sz="1500" i="1">
                                    <a:latin typeface="Cambria Math" panose="02040503050406030204" pitchFamily="18" charset="0"/>
                                  </a:rPr>
                                </m:ctrlPr>
                              </m:accPr>
                              <m:e>
                                <m:r>
                                  <a:rPr lang="en-US" sz="1500" i="1">
                                    <a:latin typeface="Cambria Math" panose="02040503050406030204" pitchFamily="18" charset="0"/>
                                  </a:rPr>
                                  <m:t>𝑊</m:t>
                                </m:r>
                              </m:e>
                            </m:acc>
                          </m:num>
                          <m:den>
                            <m:r>
                              <a:rPr lang="en-US" sz="1500" i="1">
                                <a:latin typeface="Cambria Math" panose="02040503050406030204" pitchFamily="18" charset="0"/>
                              </a:rPr>
                              <m:t>2</m:t>
                            </m:r>
                            <m:r>
                              <a:rPr lang="en-US" sz="1500" i="1">
                                <a:latin typeface="Cambria Math" panose="02040503050406030204" pitchFamily="18" charset="0"/>
                              </a:rPr>
                              <m:t>𝑇</m:t>
                            </m:r>
                            <m:r>
                              <a:rPr lang="en-US" sz="1500" i="1">
                                <a:latin typeface="Cambria Math" panose="02040503050406030204" pitchFamily="18" charset="0"/>
                              </a:rPr>
                              <m:t>+</m:t>
                            </m:r>
                            <m:r>
                              <a:rPr lang="en-US" sz="1500" i="1">
                                <a:latin typeface="Cambria Math" panose="02040503050406030204" pitchFamily="18" charset="0"/>
                              </a:rPr>
                              <m:t>𝐵</m:t>
                            </m:r>
                            <m:r>
                              <a:rPr lang="en-US" sz="1500" i="1">
                                <a:latin typeface="Cambria Math" panose="02040503050406030204" pitchFamily="18" charset="0"/>
                              </a:rPr>
                              <m:t>/</m:t>
                            </m:r>
                            <m:r>
                              <a:rPr lang="en-US" sz="1500" i="1">
                                <a:latin typeface="Cambria Math" panose="02040503050406030204" pitchFamily="18" charset="0"/>
                              </a:rPr>
                              <m:t>𝐶</m:t>
                            </m:r>
                          </m:den>
                        </m:f>
                      </m:oMath>
                    </m:oMathPara>
                  </a14:m>
                  <a:endParaRPr lang="en-US" sz="1500" dirty="0"/>
                </a:p>
              </p:txBody>
            </p:sp>
          </mc:Choice>
          <mc:Fallback xmlns="">
            <p:sp>
              <p:nvSpPr>
                <p:cNvPr id="154" name="TextBox 153">
                  <a:extLst>
                    <a:ext uri="{FF2B5EF4-FFF2-40B4-BE49-F238E27FC236}">
                      <a16:creationId xmlns:a16="http://schemas.microsoft.com/office/drawing/2014/main" id="{3FE763DB-0136-AB49-AC39-879A3C20D26F}"/>
                    </a:ext>
                  </a:extLst>
                </p:cNvPr>
                <p:cNvSpPr txBox="1">
                  <a:spLocks noRot="1" noChangeAspect="1" noMove="1" noResize="1" noEditPoints="1" noAdjustHandles="1" noChangeArrowheads="1" noChangeShapeType="1" noTextEdit="1"/>
                </p:cNvSpPr>
                <p:nvPr/>
              </p:nvSpPr>
              <p:spPr>
                <a:xfrm>
                  <a:off x="6997957" y="1947115"/>
                  <a:ext cx="1642415" cy="678646"/>
                </a:xfrm>
                <a:prstGeom prst="rect">
                  <a:avLst/>
                </a:prstGeom>
                <a:blipFill>
                  <a:blip r:embed="rId13"/>
                  <a:stretch>
                    <a:fillRect l="-2041" t="-4878" r="-2041" b="-17073"/>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ADED3EA4-B43F-8542-96A2-551FBBC4122E}"/>
              </a:ext>
            </a:extLst>
          </p:cNvPr>
          <p:cNvGrpSpPr/>
          <p:nvPr/>
        </p:nvGrpSpPr>
        <p:grpSpPr>
          <a:xfrm>
            <a:off x="1922600" y="3375208"/>
            <a:ext cx="1147231" cy="468590"/>
            <a:chOff x="6587098" y="4246515"/>
            <a:chExt cx="1529641" cy="624787"/>
          </a:xfrm>
        </p:grpSpPr>
        <p:sp>
          <p:nvSpPr>
            <p:cNvPr id="153" name="Oval 152">
              <a:extLst>
                <a:ext uri="{FF2B5EF4-FFF2-40B4-BE49-F238E27FC236}">
                  <a16:creationId xmlns:a16="http://schemas.microsoft.com/office/drawing/2014/main" id="{D8DD7E50-FF5F-CC47-B798-4ED4270A8CF6}"/>
                </a:ext>
              </a:extLst>
            </p:cNvPr>
            <p:cNvSpPr/>
            <p:nvPr/>
          </p:nvSpPr>
          <p:spPr>
            <a:xfrm>
              <a:off x="6587098" y="4396763"/>
              <a:ext cx="388647"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1</a:t>
              </a: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DE171FB7-9EB2-CC4D-8FC6-17C2EE8AB08F}"/>
                    </a:ext>
                  </a:extLst>
                </p:cNvPr>
                <p:cNvSpPr txBox="1"/>
                <p:nvPr/>
              </p:nvSpPr>
              <p:spPr>
                <a:xfrm>
                  <a:off x="7025414" y="4246515"/>
                  <a:ext cx="1091325" cy="6247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𝐶</m:t>
                        </m:r>
                        <m:r>
                          <a:rPr lang="en-US" sz="1500" i="1">
                            <a:latin typeface="Cambria Math" panose="02040503050406030204" pitchFamily="18" charset="0"/>
                          </a:rPr>
                          <m:t>=</m:t>
                        </m:r>
                        <m:f>
                          <m:fPr>
                            <m:ctrlPr>
                              <a:rPr lang="en-US" sz="1500" i="1">
                                <a:latin typeface="Cambria Math" panose="02040503050406030204" pitchFamily="18" charset="0"/>
                              </a:rPr>
                            </m:ctrlPr>
                          </m:fPr>
                          <m:num>
                            <m:acc>
                              <m:accPr>
                                <m:chr m:val="̂"/>
                                <m:ctrlPr>
                                  <a:rPr lang="en-US" sz="1500" i="1">
                                    <a:latin typeface="Cambria Math" panose="02040503050406030204" pitchFamily="18" charset="0"/>
                                  </a:rPr>
                                </m:ctrlPr>
                              </m:accPr>
                              <m:e>
                                <m:r>
                                  <a:rPr lang="en-US" sz="1500" i="1">
                                    <a:latin typeface="Cambria Math" panose="02040503050406030204" pitchFamily="18" charset="0"/>
                                  </a:rPr>
                                  <m:t>𝑊</m:t>
                                </m:r>
                              </m:e>
                            </m:acc>
                            <m:r>
                              <a:rPr lang="en-US" sz="1500" i="1">
                                <a:latin typeface="Cambria Math" panose="02040503050406030204" pitchFamily="18" charset="0"/>
                              </a:rPr>
                              <m:t>/2</m:t>
                            </m:r>
                          </m:num>
                          <m:den>
                            <m:r>
                              <a:rPr lang="en-US" sz="1500" i="1">
                                <a:latin typeface="Cambria Math" panose="02040503050406030204" pitchFamily="18" charset="0"/>
                              </a:rPr>
                              <m:t>2</m:t>
                            </m:r>
                            <m:r>
                              <a:rPr lang="en-US" sz="1500" i="1">
                                <a:latin typeface="Cambria Math" panose="02040503050406030204" pitchFamily="18" charset="0"/>
                              </a:rPr>
                              <m:t>𝑇</m:t>
                            </m:r>
                          </m:den>
                        </m:f>
                      </m:oMath>
                    </m:oMathPara>
                  </a14:m>
                  <a:endParaRPr lang="en-US" sz="1500" dirty="0"/>
                </a:p>
              </p:txBody>
            </p:sp>
          </mc:Choice>
          <mc:Fallback xmlns="">
            <p:sp>
              <p:nvSpPr>
                <p:cNvPr id="155" name="TextBox 154">
                  <a:extLst>
                    <a:ext uri="{FF2B5EF4-FFF2-40B4-BE49-F238E27FC236}">
                      <a16:creationId xmlns:a16="http://schemas.microsoft.com/office/drawing/2014/main" id="{DE171FB7-9EB2-CC4D-8FC6-17C2EE8AB08F}"/>
                    </a:ext>
                  </a:extLst>
                </p:cNvPr>
                <p:cNvSpPr txBox="1">
                  <a:spLocks noRot="1" noChangeAspect="1" noMove="1" noResize="1" noEditPoints="1" noAdjustHandles="1" noChangeArrowheads="1" noChangeShapeType="1" noTextEdit="1"/>
                </p:cNvSpPr>
                <p:nvPr/>
              </p:nvSpPr>
              <p:spPr>
                <a:xfrm>
                  <a:off x="7025414" y="4246515"/>
                  <a:ext cx="1091325" cy="624787"/>
                </a:xfrm>
                <a:prstGeom prst="rect">
                  <a:avLst/>
                </a:prstGeom>
                <a:blipFill>
                  <a:blip r:embed="rId14"/>
                  <a:stretch>
                    <a:fillRect l="-3030" t="-5263" r="-3030" b="-1315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3083C1D2-5FF8-1A40-81B1-A905327ED59B}"/>
                  </a:ext>
                </a:extLst>
              </p:cNvPr>
              <p:cNvSpPr txBox="1"/>
              <p:nvPr/>
            </p:nvSpPr>
            <p:spPr>
              <a:xfrm>
                <a:off x="5816290" y="3395197"/>
                <a:ext cx="1734064" cy="369332"/>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𝑇</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𝐶</m:t>
                      </m:r>
                    </m:oMath>
                  </m:oMathPara>
                </a14:m>
                <a:endParaRPr lang="en-US" sz="2400" dirty="0"/>
              </a:p>
            </p:txBody>
          </p:sp>
        </mc:Choice>
        <mc:Fallback xmlns="">
          <p:sp>
            <p:nvSpPr>
              <p:cNvPr id="159" name="TextBox 158">
                <a:extLst>
                  <a:ext uri="{FF2B5EF4-FFF2-40B4-BE49-F238E27FC236}">
                    <a16:creationId xmlns:a16="http://schemas.microsoft.com/office/drawing/2014/main" id="{3083C1D2-5FF8-1A40-81B1-A905327ED59B}"/>
                  </a:ext>
                </a:extLst>
              </p:cNvPr>
              <p:cNvSpPr txBox="1">
                <a:spLocks noRot="1" noChangeAspect="1" noMove="1" noResize="1" noEditPoints="1" noAdjustHandles="1" noChangeArrowheads="1" noChangeShapeType="1" noTextEdit="1"/>
              </p:cNvSpPr>
              <p:nvPr/>
            </p:nvSpPr>
            <p:spPr>
              <a:xfrm>
                <a:off x="5816290" y="3395197"/>
                <a:ext cx="1734064" cy="369332"/>
              </a:xfrm>
              <a:prstGeom prst="rect">
                <a:avLst/>
              </a:prstGeom>
              <a:blipFill>
                <a:blip r:embed="rId15"/>
                <a:stretch>
                  <a:fillRect/>
                </a:stretch>
              </a:blipFill>
              <a:ln>
                <a:solidFill>
                  <a:schemeClr val="bg1">
                    <a:lumMod val="50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D2AEB62-56F5-DF4E-B4EA-8A3EC93C9B0E}"/>
              </a:ext>
            </a:extLst>
          </p:cNvPr>
          <p:cNvGrpSpPr/>
          <p:nvPr/>
        </p:nvGrpSpPr>
        <p:grpSpPr>
          <a:xfrm>
            <a:off x="5575514" y="312809"/>
            <a:ext cx="421871" cy="454324"/>
            <a:chOff x="7434019" y="417078"/>
            <a:chExt cx="562494" cy="605765"/>
          </a:xfrm>
        </p:grpSpPr>
        <p:sp>
          <p:nvSpPr>
            <p:cNvPr id="89" name="Rectangle 88">
              <a:extLst>
                <a:ext uri="{FF2B5EF4-FFF2-40B4-BE49-F238E27FC236}">
                  <a16:creationId xmlns:a16="http://schemas.microsoft.com/office/drawing/2014/main" id="{0FBAAEAA-4605-A84F-99BE-86BC2570F25C}"/>
                </a:ext>
              </a:extLst>
            </p:cNvPr>
            <p:cNvSpPr/>
            <p:nvPr/>
          </p:nvSpPr>
          <p:spPr>
            <a:xfrm>
              <a:off x="7829733" y="417078"/>
              <a:ext cx="166780" cy="605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1" name="Rectangle 90">
              <a:extLst>
                <a:ext uri="{FF2B5EF4-FFF2-40B4-BE49-F238E27FC236}">
                  <a16:creationId xmlns:a16="http://schemas.microsoft.com/office/drawing/2014/main" id="{680F5017-3A2F-554B-8470-96797DF9283F}"/>
                </a:ext>
              </a:extLst>
            </p:cNvPr>
            <p:cNvSpPr/>
            <p:nvPr/>
          </p:nvSpPr>
          <p:spPr>
            <a:xfrm>
              <a:off x="7631876" y="417078"/>
              <a:ext cx="166780" cy="605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4" name="Rectangle 93">
              <a:extLst>
                <a:ext uri="{FF2B5EF4-FFF2-40B4-BE49-F238E27FC236}">
                  <a16:creationId xmlns:a16="http://schemas.microsoft.com/office/drawing/2014/main" id="{D9ACA441-AFCB-D846-B1C5-A0D5AF79BD13}"/>
                </a:ext>
              </a:extLst>
            </p:cNvPr>
            <p:cNvSpPr/>
            <p:nvPr/>
          </p:nvSpPr>
          <p:spPr>
            <a:xfrm>
              <a:off x="7434019" y="417078"/>
              <a:ext cx="166780" cy="605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96" name="Oval 95">
            <a:extLst>
              <a:ext uri="{FF2B5EF4-FFF2-40B4-BE49-F238E27FC236}">
                <a16:creationId xmlns:a16="http://schemas.microsoft.com/office/drawing/2014/main" id="{ECEC6B75-BC92-4B47-97A4-22F36B31A63A}"/>
              </a:ext>
            </a:extLst>
          </p:cNvPr>
          <p:cNvSpPr/>
          <p:nvPr/>
        </p:nvSpPr>
        <p:spPr>
          <a:xfrm>
            <a:off x="1511279" y="714295"/>
            <a:ext cx="211806" cy="203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1</a:t>
            </a:r>
          </a:p>
        </p:txBody>
      </p:sp>
      <p:sp>
        <p:nvSpPr>
          <p:cNvPr id="97" name="Oval 96">
            <a:extLst>
              <a:ext uri="{FF2B5EF4-FFF2-40B4-BE49-F238E27FC236}">
                <a16:creationId xmlns:a16="http://schemas.microsoft.com/office/drawing/2014/main" id="{CBC7BABD-DB6B-B84F-8C29-279E7D10D830}"/>
              </a:ext>
            </a:extLst>
          </p:cNvPr>
          <p:cNvSpPr/>
          <p:nvPr/>
        </p:nvSpPr>
        <p:spPr>
          <a:xfrm>
            <a:off x="2118881" y="8965"/>
            <a:ext cx="200361" cy="194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2</a:t>
            </a:r>
          </a:p>
        </p:txBody>
      </p:sp>
      <p:grpSp>
        <p:nvGrpSpPr>
          <p:cNvPr id="20" name="Group 19">
            <a:extLst>
              <a:ext uri="{FF2B5EF4-FFF2-40B4-BE49-F238E27FC236}">
                <a16:creationId xmlns:a16="http://schemas.microsoft.com/office/drawing/2014/main" id="{77C0D666-A777-AF45-BBDB-D022A8012DF9}"/>
              </a:ext>
            </a:extLst>
          </p:cNvPr>
          <p:cNvGrpSpPr/>
          <p:nvPr/>
        </p:nvGrpSpPr>
        <p:grpSpPr>
          <a:xfrm>
            <a:off x="3069830" y="2002219"/>
            <a:ext cx="2865010" cy="1607284"/>
            <a:chOff x="4093109" y="2669625"/>
            <a:chExt cx="3820014" cy="2143045"/>
          </a:xfrm>
        </p:grpSpPr>
        <p:cxnSp>
          <p:nvCxnSpPr>
            <p:cNvPr id="15" name="Straight Arrow Connector 14">
              <a:extLst>
                <a:ext uri="{FF2B5EF4-FFF2-40B4-BE49-F238E27FC236}">
                  <a16:creationId xmlns:a16="http://schemas.microsoft.com/office/drawing/2014/main" id="{1B61E4DD-8028-D947-B405-CEB55C5F054A}"/>
                </a:ext>
              </a:extLst>
            </p:cNvPr>
            <p:cNvCxnSpPr>
              <a:cxnSpLocks/>
              <a:stCxn id="155" idx="3"/>
              <a:endCxn id="159" idx="1"/>
            </p:cNvCxnSpPr>
            <p:nvPr/>
          </p:nvCxnSpPr>
          <p:spPr>
            <a:xfrm flipV="1">
              <a:off x="4093109" y="4773150"/>
              <a:ext cx="3661946" cy="3952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E6658E1-F381-0042-8E52-367A4A6E8B23}"/>
                </a:ext>
              </a:extLst>
            </p:cNvPr>
            <p:cNvCxnSpPr>
              <a:cxnSpLocks/>
            </p:cNvCxnSpPr>
            <p:nvPr/>
          </p:nvCxnSpPr>
          <p:spPr>
            <a:xfrm>
              <a:off x="7893529" y="2669625"/>
              <a:ext cx="19594" cy="1857304"/>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5" name="Rounded Rectangle 34">
            <a:extLst>
              <a:ext uri="{FF2B5EF4-FFF2-40B4-BE49-F238E27FC236}">
                <a16:creationId xmlns:a16="http://schemas.microsoft.com/office/drawing/2014/main" id="{3FE69681-20DE-8046-B9E1-F75F901368CD}"/>
              </a:ext>
            </a:extLst>
          </p:cNvPr>
          <p:cNvSpPr/>
          <p:nvPr/>
        </p:nvSpPr>
        <p:spPr>
          <a:xfrm>
            <a:off x="1687121" y="3118122"/>
            <a:ext cx="771006" cy="368390"/>
          </a:xfrm>
          <a:prstGeom prst="roundRect">
            <a:avLst/>
          </a:prstGeom>
          <a:no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9" name="Rounded Rectangle 118">
            <a:extLst>
              <a:ext uri="{FF2B5EF4-FFF2-40B4-BE49-F238E27FC236}">
                <a16:creationId xmlns:a16="http://schemas.microsoft.com/office/drawing/2014/main" id="{3409E46B-DFBB-CB45-AB1E-B6EF87318305}"/>
              </a:ext>
            </a:extLst>
          </p:cNvPr>
          <p:cNvSpPr/>
          <p:nvPr/>
        </p:nvSpPr>
        <p:spPr>
          <a:xfrm>
            <a:off x="4293929" y="1891963"/>
            <a:ext cx="885375" cy="368390"/>
          </a:xfrm>
          <a:prstGeom prst="roundRect">
            <a:avLst/>
          </a:prstGeom>
          <a:no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190955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0" presetClass="path" presetSubtype="0" fill="hold" nodeType="withEffect">
                                  <p:stCondLst>
                                    <p:cond delay="0"/>
                                  </p:stCondLst>
                                  <p:childTnLst>
                                    <p:animMotion origin="layout" path="M 0.00287 -0.00417 L 0.14193 -0.00417 " pathEditMode="relative" ptsTypes="AA">
                                      <p:cBhvr>
                                        <p:cTn id="18" dur="500" fill="hold"/>
                                        <p:tgtEl>
                                          <p:spTgt spid="2"/>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9" presetClass="emph" presetSubtype="0" nodeType="withEffect">
                                  <p:stCondLst>
                                    <p:cond delay="0"/>
                                  </p:stCondLst>
                                  <p:childTnLst>
                                    <p:set>
                                      <p:cBhvr>
                                        <p:cTn id="30" dur="indefinite"/>
                                        <p:tgtEl>
                                          <p:spTgt spid="137"/>
                                        </p:tgtEl>
                                        <p:attrNameLst>
                                          <p:attrName>style.opacity</p:attrName>
                                        </p:attrNameLst>
                                      </p:cBhvr>
                                      <p:to>
                                        <p:strVal val="0.25"/>
                                      </p:to>
                                    </p:set>
                                    <p:animEffect filter="image" prLst="opacity: 0.25">
                                      <p:cBhvr rctx="IE">
                                        <p:cTn id="31" dur="indefinite"/>
                                        <p:tgtEl>
                                          <p:spTgt spid="13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childTnLst>
                                </p:cTn>
                              </p:par>
                              <p:par>
                                <p:cTn id="38" presetID="1" presetClass="exit" presetSubtype="0" fill="hold" grpId="1" nodeType="withEffect">
                                  <p:stCondLst>
                                    <p:cond delay="0"/>
                                  </p:stCondLst>
                                  <p:childTnLst>
                                    <p:set>
                                      <p:cBhvr>
                                        <p:cTn id="39" dur="1" fill="hold">
                                          <p:stCondLst>
                                            <p:cond delay="0"/>
                                          </p:stCondLst>
                                        </p:cTn>
                                        <p:tgtEl>
                                          <p:spTgt spid="11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59" grpId="0" animBg="1"/>
      <p:bldP spid="96" grpId="0" animBg="1"/>
      <p:bldP spid="97" grpId="0" animBg="1"/>
      <p:bldP spid="35" grpId="0" animBg="1"/>
      <p:bldP spid="119" grpId="0" animBg="1"/>
      <p:bldP spid="11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title"/>
          </p:nvPr>
        </p:nvSpPr>
        <p:spPr>
          <a:xfrm>
            <a:off x="-497671" y="-35697"/>
            <a:ext cx="7886700" cy="994172"/>
          </a:xfrm>
        </p:spPr>
        <p:txBody>
          <a:bodyPr/>
          <a:lstStyle/>
          <a:p>
            <a:r>
              <a:rPr lang="en-GB" sz="3000" dirty="0">
                <a:latin typeface="Calibri" charset="0"/>
              </a:rPr>
              <a:t>Time Evolution of a Single TCP Flow</a:t>
            </a:r>
            <a:endParaRPr lang="en-US" sz="3000" dirty="0">
              <a:latin typeface="Calibri" charset="0"/>
            </a:endParaRPr>
          </a:p>
        </p:txBody>
      </p:sp>
      <p:pic>
        <p:nvPicPr>
          <p:cNvPr id="14" name="Picture 7" descr="new-rttbw">
            <a:extLst>
              <a:ext uri="{FF2B5EF4-FFF2-40B4-BE49-F238E27FC236}">
                <a16:creationId xmlns:a16="http://schemas.microsoft.com/office/drawing/2014/main" id="{ED1B9B0B-98DB-E045-BD6E-E55C13717D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643" r="-1075" b="30504"/>
          <a:stretch/>
        </p:blipFill>
        <p:spPr bwMode="auto">
          <a:xfrm>
            <a:off x="783638" y="3660161"/>
            <a:ext cx="3083193" cy="1092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31C308CD-56DD-C541-9A29-429A452FC0A5}"/>
              </a:ext>
            </a:extLst>
          </p:cNvPr>
          <p:cNvGrpSpPr/>
          <p:nvPr/>
        </p:nvGrpSpPr>
        <p:grpSpPr>
          <a:xfrm>
            <a:off x="783638" y="1201741"/>
            <a:ext cx="3098691" cy="2506572"/>
            <a:chOff x="1905002" y="1602321"/>
            <a:chExt cx="4131588" cy="3342096"/>
          </a:xfrm>
        </p:grpSpPr>
        <p:grpSp>
          <p:nvGrpSpPr>
            <p:cNvPr id="2" name="Group 1">
              <a:extLst>
                <a:ext uri="{FF2B5EF4-FFF2-40B4-BE49-F238E27FC236}">
                  <a16:creationId xmlns:a16="http://schemas.microsoft.com/office/drawing/2014/main" id="{D2577680-ADF6-894C-8473-7188B5A9A438}"/>
                </a:ext>
              </a:extLst>
            </p:cNvPr>
            <p:cNvGrpSpPr/>
            <p:nvPr/>
          </p:nvGrpSpPr>
          <p:grpSpPr>
            <a:xfrm>
              <a:off x="1905002" y="1823983"/>
              <a:ext cx="4131588" cy="3120434"/>
              <a:chOff x="1905002" y="1823983"/>
              <a:chExt cx="4131588" cy="3120434"/>
            </a:xfrm>
          </p:grpSpPr>
          <p:pic>
            <p:nvPicPr>
              <p:cNvPr id="40964" name="Picture 7" descr="new-rttbw"/>
              <p:cNvPicPr>
                <a:picLocks noChangeAspect="1" noChangeArrowheads="1"/>
              </p:cNvPicPr>
              <p:nvPr/>
            </p:nvPicPr>
            <p:blipFill rotWithShape="1">
              <a:blip r:embed="rId3">
                <a:extLst>
                  <a:ext uri="{28A0092B-C50C-407E-A947-70E740481C1C}">
                    <a14:useLocalDpi xmlns:a14="http://schemas.microsoft.com/office/drawing/2010/main" val="0"/>
                  </a:ext>
                </a:extLst>
              </a:blip>
              <a:srcRect l="1" r="-1584" b="61589"/>
              <a:stretch/>
            </p:blipFill>
            <p:spPr bwMode="auto">
              <a:xfrm>
                <a:off x="1905002" y="1862083"/>
                <a:ext cx="4131588" cy="1756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2152" name="Rectangle 8"/>
              <p:cNvSpPr>
                <a:spLocks noChangeArrowheads="1"/>
              </p:cNvSpPr>
              <p:nvPr/>
            </p:nvSpPr>
            <p:spPr bwMode="auto">
              <a:xfrm>
                <a:off x="1905002" y="1823983"/>
                <a:ext cx="4038600"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825" dirty="0">
                  <a:latin typeface="+mj-lt"/>
                  <a:cs typeface="Arial" charset="0"/>
                </a:endParaRPr>
              </a:p>
            </p:txBody>
          </p:sp>
          <p:pic>
            <p:nvPicPr>
              <p:cNvPr id="15" name="Picture 7" descr="new-rttbw">
                <a:extLst>
                  <a:ext uri="{FF2B5EF4-FFF2-40B4-BE49-F238E27FC236}">
                    <a16:creationId xmlns:a16="http://schemas.microsoft.com/office/drawing/2014/main" id="{D68D80FD-0384-DF4B-9147-49F97D9841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71017" r="-1584"/>
              <a:stretch/>
            </p:blipFill>
            <p:spPr bwMode="auto">
              <a:xfrm>
                <a:off x="1905002" y="3618854"/>
                <a:ext cx="4131588"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29AF87-1E3B-2A43-BEB3-7425183A509B}"/>
                    </a:ext>
                  </a:extLst>
                </p:cNvPr>
                <p:cNvSpPr txBox="1"/>
                <p:nvPr/>
              </p:nvSpPr>
              <p:spPr>
                <a:xfrm>
                  <a:off x="3166177" y="1602321"/>
                  <a:ext cx="1720471" cy="43088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rPr>
                          <m:t>𝐵</m:t>
                        </m:r>
                        <m:r>
                          <a:rPr lang="en-US" sz="2100" i="1">
                            <a:latin typeface="Cambria Math" panose="02040503050406030204" pitchFamily="18" charset="0"/>
                            <a:ea typeface="Cambria Math" panose="02040503050406030204" pitchFamily="18" charset="0"/>
                          </a:rPr>
                          <m:t>=2</m:t>
                        </m:r>
                        <m:r>
                          <a:rPr lang="en-US" sz="2100" i="1">
                            <a:latin typeface="Cambria Math" panose="02040503050406030204" pitchFamily="18" charset="0"/>
                            <a:ea typeface="Cambria Math" panose="02040503050406030204" pitchFamily="18" charset="0"/>
                          </a:rPr>
                          <m:t>𝑇</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𝐶</m:t>
                        </m:r>
                      </m:oMath>
                    </m:oMathPara>
                  </a14:m>
                  <a:endParaRPr lang="en-US" sz="2100" dirty="0"/>
                </a:p>
              </p:txBody>
            </p:sp>
          </mc:Choice>
          <mc:Fallback xmlns="">
            <p:sp>
              <p:nvSpPr>
                <p:cNvPr id="9" name="TextBox 8">
                  <a:extLst>
                    <a:ext uri="{FF2B5EF4-FFF2-40B4-BE49-F238E27FC236}">
                      <a16:creationId xmlns:a16="http://schemas.microsoft.com/office/drawing/2014/main" id="{E529AF87-1E3B-2A43-BEB3-7425183A509B}"/>
                    </a:ext>
                  </a:extLst>
                </p:cNvPr>
                <p:cNvSpPr txBox="1">
                  <a:spLocks noRot="1" noChangeAspect="1" noMove="1" noResize="1" noEditPoints="1" noAdjustHandles="1" noChangeArrowheads="1" noChangeShapeType="1" noTextEdit="1"/>
                </p:cNvSpPr>
                <p:nvPr/>
              </p:nvSpPr>
              <p:spPr>
                <a:xfrm>
                  <a:off x="3166177" y="1602321"/>
                  <a:ext cx="1720471" cy="430887"/>
                </a:xfrm>
                <a:prstGeom prst="rect">
                  <a:avLst/>
                </a:prstGeom>
                <a:blipFill>
                  <a:blip r:embed="rId4"/>
                  <a:stretch>
                    <a:fillRect l="-2913" r="-1942" b="-3846"/>
                  </a:stretch>
                </a:blipFill>
                <a:ln>
                  <a:noFill/>
                </a:ln>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E5F39BB3-AC7E-3249-AC0A-E999930D7FF7}"/>
              </a:ext>
            </a:extLst>
          </p:cNvPr>
          <p:cNvGrpSpPr/>
          <p:nvPr/>
        </p:nvGrpSpPr>
        <p:grpSpPr>
          <a:xfrm>
            <a:off x="4981737" y="1207551"/>
            <a:ext cx="3099197" cy="2500762"/>
            <a:chOff x="6324601" y="1610068"/>
            <a:chExt cx="4132263" cy="3334349"/>
          </a:xfrm>
        </p:grpSpPr>
        <p:grpSp>
          <p:nvGrpSpPr>
            <p:cNvPr id="262146" name="Group 2"/>
            <p:cNvGrpSpPr>
              <a:grpSpLocks/>
            </p:cNvGrpSpPr>
            <p:nvPr/>
          </p:nvGrpSpPr>
          <p:grpSpPr bwMode="auto">
            <a:xfrm>
              <a:off x="6324601" y="1823983"/>
              <a:ext cx="4132263" cy="1795462"/>
              <a:chOff x="3024" y="864"/>
              <a:chExt cx="2603" cy="1131"/>
            </a:xfrm>
          </p:grpSpPr>
          <p:pic>
            <p:nvPicPr>
              <p:cNvPr id="40966" name="Picture 3" descr="new-under"/>
              <p:cNvPicPr>
                <a:picLocks noChangeAspect="1" noChangeArrowheads="1"/>
              </p:cNvPicPr>
              <p:nvPr/>
            </p:nvPicPr>
            <p:blipFill rotWithShape="1">
              <a:blip r:embed="rId5">
                <a:extLst>
                  <a:ext uri="{28A0092B-C50C-407E-A947-70E740481C1C}">
                    <a14:useLocalDpi xmlns:a14="http://schemas.microsoft.com/office/drawing/2010/main" val="0"/>
                  </a:ext>
                </a:extLst>
              </a:blip>
              <a:srcRect r="-3195" b="61589"/>
              <a:stretch/>
            </p:blipFill>
            <p:spPr bwMode="auto">
              <a:xfrm>
                <a:off x="3024" y="888"/>
                <a:ext cx="2603" cy="1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2148" name="Rectangle 4"/>
              <p:cNvSpPr>
                <a:spLocks noChangeArrowheads="1"/>
              </p:cNvSpPr>
              <p:nvPr/>
            </p:nvSpPr>
            <p:spPr bwMode="auto">
              <a:xfrm>
                <a:off x="3024" y="864"/>
                <a:ext cx="2544" cy="1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825" dirty="0">
                  <a:latin typeface="+mj-lt"/>
                  <a:cs typeface="Arial" charset="0"/>
                </a:endParaRP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D00745-0199-CE4C-969A-2B858F858D56}"/>
                    </a:ext>
                  </a:extLst>
                </p:cNvPr>
                <p:cNvSpPr txBox="1"/>
                <p:nvPr/>
              </p:nvSpPr>
              <p:spPr>
                <a:xfrm>
                  <a:off x="7529024" y="1610068"/>
                  <a:ext cx="1720471" cy="43088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rPr>
                          <m:t>𝐵</m:t>
                        </m:r>
                        <m:r>
                          <a:rPr lang="en-US" sz="2100" i="1">
                            <a:latin typeface="Cambria Math" panose="02040503050406030204" pitchFamily="18" charset="0"/>
                            <a:ea typeface="Cambria Math" panose="02040503050406030204" pitchFamily="18" charset="0"/>
                          </a:rPr>
                          <m:t>&lt;2</m:t>
                        </m:r>
                        <m:r>
                          <a:rPr lang="en-US" sz="2100" i="1">
                            <a:latin typeface="Cambria Math" panose="02040503050406030204" pitchFamily="18" charset="0"/>
                            <a:ea typeface="Cambria Math" panose="02040503050406030204" pitchFamily="18" charset="0"/>
                          </a:rPr>
                          <m:t>𝑇</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𝐶</m:t>
                        </m:r>
                      </m:oMath>
                    </m:oMathPara>
                  </a14:m>
                  <a:endParaRPr lang="en-US" sz="2100" dirty="0"/>
                </a:p>
              </p:txBody>
            </p:sp>
          </mc:Choice>
          <mc:Fallback xmlns="">
            <p:sp>
              <p:nvSpPr>
                <p:cNvPr id="10" name="TextBox 9">
                  <a:extLst>
                    <a:ext uri="{FF2B5EF4-FFF2-40B4-BE49-F238E27FC236}">
                      <a16:creationId xmlns:a16="http://schemas.microsoft.com/office/drawing/2014/main" id="{C4D00745-0199-CE4C-969A-2B858F858D56}"/>
                    </a:ext>
                  </a:extLst>
                </p:cNvPr>
                <p:cNvSpPr txBox="1">
                  <a:spLocks noRot="1" noChangeAspect="1" noMove="1" noResize="1" noEditPoints="1" noAdjustHandles="1" noChangeArrowheads="1" noChangeShapeType="1" noTextEdit="1"/>
                </p:cNvSpPr>
                <p:nvPr/>
              </p:nvSpPr>
              <p:spPr>
                <a:xfrm>
                  <a:off x="7529024" y="1610068"/>
                  <a:ext cx="1720471" cy="430887"/>
                </a:xfrm>
                <a:prstGeom prst="rect">
                  <a:avLst/>
                </a:prstGeom>
                <a:blipFill>
                  <a:blip r:embed="rId6"/>
                  <a:stretch>
                    <a:fillRect l="-2913" r="-1942" b="-3704"/>
                  </a:stretch>
                </a:blipFill>
                <a:ln>
                  <a:noFill/>
                </a:ln>
              </p:spPr>
              <p:txBody>
                <a:bodyPr/>
                <a:lstStyle/>
                <a:p>
                  <a:r>
                    <a:rPr lang="en-US">
                      <a:noFill/>
                    </a:rPr>
                    <a:t> </a:t>
                  </a:r>
                </a:p>
              </p:txBody>
            </p:sp>
          </mc:Fallback>
        </mc:AlternateContent>
        <p:pic>
          <p:nvPicPr>
            <p:cNvPr id="19" name="Picture 3" descr="new-under">
              <a:extLst>
                <a:ext uri="{FF2B5EF4-FFF2-40B4-BE49-F238E27FC236}">
                  <a16:creationId xmlns:a16="http://schemas.microsoft.com/office/drawing/2014/main" id="{3AD839CC-4C5D-6A42-9FEC-1B941D094D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71017" r="-2678"/>
            <a:stretch/>
          </p:blipFill>
          <p:spPr bwMode="auto">
            <a:xfrm>
              <a:off x="6334919" y="3618855"/>
              <a:ext cx="4111625" cy="1325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2" name="Picture 3" descr="new-under">
            <a:extLst>
              <a:ext uri="{FF2B5EF4-FFF2-40B4-BE49-F238E27FC236}">
                <a16:creationId xmlns:a16="http://schemas.microsoft.com/office/drawing/2014/main" id="{813A1D04-067E-A842-920C-CDBF3A70C9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757" r="-2678" b="28390"/>
          <a:stretch/>
        </p:blipFill>
        <p:spPr bwMode="auto">
          <a:xfrm>
            <a:off x="4981735" y="3708313"/>
            <a:ext cx="3083719" cy="1092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BC40E30D-3D06-0543-8840-C7730FA9ABC3}"/>
              </a:ext>
            </a:extLst>
          </p:cNvPr>
          <p:cNvGrpSpPr/>
          <p:nvPr/>
        </p:nvGrpSpPr>
        <p:grpSpPr>
          <a:xfrm>
            <a:off x="6342362" y="-35697"/>
            <a:ext cx="2607288" cy="1049777"/>
            <a:chOff x="7243533" y="-68906"/>
            <a:chExt cx="4542029" cy="1693618"/>
          </a:xfrm>
        </p:grpSpPr>
        <p:sp>
          <p:nvSpPr>
            <p:cNvPr id="25" name="Freeform 24">
              <a:extLst>
                <a:ext uri="{FF2B5EF4-FFF2-40B4-BE49-F238E27FC236}">
                  <a16:creationId xmlns:a16="http://schemas.microsoft.com/office/drawing/2014/main" id="{10E4D7A5-7E9B-9C41-9A5F-0FCE83D80C4A}"/>
                </a:ext>
              </a:extLst>
            </p:cNvPr>
            <p:cNvSpPr/>
            <p:nvPr/>
          </p:nvSpPr>
          <p:spPr>
            <a:xfrm>
              <a:off x="9149688" y="314684"/>
              <a:ext cx="672662" cy="620110"/>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440BD206-401E-3643-8105-F007CD7E2BF8}"/>
                </a:ext>
              </a:extLst>
            </p:cNvPr>
            <p:cNvCxnSpPr/>
            <p:nvPr/>
          </p:nvCxnSpPr>
          <p:spPr>
            <a:xfrm>
              <a:off x="9636233" y="430381"/>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95EE0F-365B-B649-B52F-24CAE93B8284}"/>
                </a:ext>
              </a:extLst>
            </p:cNvPr>
            <p:cNvCxnSpPr/>
            <p:nvPr/>
          </p:nvCxnSpPr>
          <p:spPr>
            <a:xfrm>
              <a:off x="9378729" y="430381"/>
              <a:ext cx="0" cy="38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48F923-7ACC-0B42-904B-ED584F44208F}"/>
                </a:ext>
              </a:extLst>
            </p:cNvPr>
            <p:cNvCxnSpPr/>
            <p:nvPr/>
          </p:nvCxnSpPr>
          <p:spPr>
            <a:xfrm>
              <a:off x="9822350" y="621808"/>
              <a:ext cx="108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74EE319-E7AE-1443-8488-5B22E64BF87F}"/>
                </a:ext>
              </a:extLst>
            </p:cNvPr>
            <p:cNvCxnSpPr/>
            <p:nvPr/>
          </p:nvCxnSpPr>
          <p:spPr>
            <a:xfrm>
              <a:off x="8067123" y="621808"/>
              <a:ext cx="108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1">
              <a:extLst>
                <a:ext uri="{FF2B5EF4-FFF2-40B4-BE49-F238E27FC236}">
                  <a16:creationId xmlns:a16="http://schemas.microsoft.com/office/drawing/2014/main" id="{488958D8-F945-A341-826E-DF73D26166CF}"/>
                </a:ext>
              </a:extLst>
            </p:cNvPr>
            <p:cNvGrpSpPr>
              <a:grpSpLocks/>
            </p:cNvGrpSpPr>
            <p:nvPr/>
          </p:nvGrpSpPr>
          <p:grpSpPr bwMode="auto">
            <a:xfrm>
              <a:off x="7243533" y="237708"/>
              <a:ext cx="964356" cy="896776"/>
              <a:chOff x="457200" y="1828800"/>
              <a:chExt cx="1144465" cy="1130300"/>
            </a:xfrm>
          </p:grpSpPr>
          <p:pic>
            <p:nvPicPr>
              <p:cNvPr id="31" name="Picture 45">
                <a:extLst>
                  <a:ext uri="{FF2B5EF4-FFF2-40B4-BE49-F238E27FC236}">
                    <a16:creationId xmlns:a16="http://schemas.microsoft.com/office/drawing/2014/main" id="{152AE538-948A-DF4B-BD93-19C825641339}"/>
                  </a:ext>
                </a:extLst>
              </p:cNvPr>
              <p:cNvPicPr>
                <a:picLocks noChangeArrowheads="1"/>
              </p:cNvPicPr>
              <p:nvPr/>
            </p:nvPicPr>
            <p:blipFill>
              <a:blip r:embed="rId7">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 name="TextBox 31">
                <a:extLst>
                  <a:ext uri="{FF2B5EF4-FFF2-40B4-BE49-F238E27FC236}">
                    <a16:creationId xmlns:a16="http://schemas.microsoft.com/office/drawing/2014/main" id="{FB729DC4-B2FE-2945-A4C5-D554BC685979}"/>
                  </a:ext>
                </a:extLst>
              </p:cNvPr>
              <p:cNvSpPr txBox="1"/>
              <p:nvPr/>
            </p:nvSpPr>
            <p:spPr>
              <a:xfrm>
                <a:off x="954762" y="1976067"/>
                <a:ext cx="646903" cy="657132"/>
              </a:xfrm>
              <a:prstGeom prst="rect">
                <a:avLst/>
              </a:prstGeom>
              <a:noFill/>
            </p:spPr>
            <p:txBody>
              <a:bodyPr wrap="none">
                <a:spAutoFit/>
              </a:bodyPr>
              <a:lstStyle/>
              <a:p>
                <a:pPr>
                  <a:defRPr/>
                </a:pPr>
                <a:r>
                  <a:rPr lang="en-US" sz="1500" dirty="0">
                    <a:solidFill>
                      <a:schemeClr val="bg1"/>
                    </a:solidFill>
                    <a:latin typeface="+mj-lt"/>
                    <a:ea typeface="ＭＳ Ｐゴシック" charset="0"/>
                    <a:cs typeface="ＭＳ Ｐゴシック" charset="0"/>
                  </a:rPr>
                  <a:t>A</a:t>
                </a:r>
              </a:p>
            </p:txBody>
          </p:sp>
        </p:grpSp>
        <p:grpSp>
          <p:nvGrpSpPr>
            <p:cNvPr id="33" name="Group 51">
              <a:extLst>
                <a:ext uri="{FF2B5EF4-FFF2-40B4-BE49-F238E27FC236}">
                  <a16:creationId xmlns:a16="http://schemas.microsoft.com/office/drawing/2014/main" id="{F9CB2789-199B-1440-936A-F92665FEA1D8}"/>
                </a:ext>
              </a:extLst>
            </p:cNvPr>
            <p:cNvGrpSpPr>
              <a:grpSpLocks/>
            </p:cNvGrpSpPr>
            <p:nvPr/>
          </p:nvGrpSpPr>
          <p:grpSpPr bwMode="auto">
            <a:xfrm>
              <a:off x="10776291" y="222210"/>
              <a:ext cx="1009271" cy="870605"/>
              <a:chOff x="457200" y="1828800"/>
              <a:chExt cx="1197767" cy="1130300"/>
            </a:xfrm>
          </p:grpSpPr>
          <p:pic>
            <p:nvPicPr>
              <p:cNvPr id="34" name="Picture 52">
                <a:extLst>
                  <a:ext uri="{FF2B5EF4-FFF2-40B4-BE49-F238E27FC236}">
                    <a16:creationId xmlns:a16="http://schemas.microsoft.com/office/drawing/2014/main" id="{1920496B-C83D-F44C-B2BB-7DCC6354F595}"/>
                  </a:ext>
                </a:extLst>
              </p:cNvPr>
              <p:cNvPicPr>
                <a:picLocks noChangeArrowheads="1"/>
              </p:cNvPicPr>
              <p:nvPr/>
            </p:nvPicPr>
            <p:blipFill>
              <a:blip r:embed="rId7">
                <a:alphaModFix amt="95000"/>
                <a:extLst>
                  <a:ext uri="{28A0092B-C50C-407E-A947-70E740481C1C}">
                    <a14:useLocalDpi xmlns:a14="http://schemas.microsoft.com/office/drawing/2010/main" val="0"/>
                  </a:ext>
                </a:extLst>
              </a:blip>
              <a:srcRect/>
              <a:stretch>
                <a:fillRect/>
              </a:stretch>
            </p:blipFill>
            <p:spPr bwMode="auto">
              <a:xfrm>
                <a:off x="457200" y="1828800"/>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 name="TextBox 34">
                <a:extLst>
                  <a:ext uri="{FF2B5EF4-FFF2-40B4-BE49-F238E27FC236}">
                    <a16:creationId xmlns:a16="http://schemas.microsoft.com/office/drawing/2014/main" id="{2C572D4F-647D-6E47-AEC2-7F262254F257}"/>
                  </a:ext>
                </a:extLst>
              </p:cNvPr>
              <p:cNvSpPr txBox="1"/>
              <p:nvPr/>
            </p:nvSpPr>
            <p:spPr>
              <a:xfrm>
                <a:off x="1008064" y="2049461"/>
                <a:ext cx="646903" cy="676886"/>
              </a:xfrm>
              <a:prstGeom prst="rect">
                <a:avLst/>
              </a:prstGeom>
              <a:noFill/>
            </p:spPr>
            <p:txBody>
              <a:bodyPr wrap="none">
                <a:spAutoFit/>
              </a:bodyPr>
              <a:lstStyle/>
              <a:p>
                <a:pPr>
                  <a:defRPr/>
                </a:pPr>
                <a:r>
                  <a:rPr lang="en-US" sz="1500" dirty="0">
                    <a:solidFill>
                      <a:schemeClr val="bg1"/>
                    </a:solidFill>
                    <a:latin typeface="+mj-lt"/>
                    <a:ea typeface="ＭＳ Ｐゴシック" charset="0"/>
                    <a:cs typeface="ＭＳ Ｐゴシック" charset="0"/>
                  </a:rPr>
                  <a:t>B</a:t>
                </a:r>
              </a:p>
            </p:txBody>
          </p:sp>
        </p:grpSp>
        <p:sp>
          <p:nvSpPr>
            <p:cNvPr id="36" name="TextBox 35">
              <a:extLst>
                <a:ext uri="{FF2B5EF4-FFF2-40B4-BE49-F238E27FC236}">
                  <a16:creationId xmlns:a16="http://schemas.microsoft.com/office/drawing/2014/main" id="{655ED5F0-7D50-8B46-B279-714E6A73969A}"/>
                </a:ext>
              </a:extLst>
            </p:cNvPr>
            <p:cNvSpPr txBox="1"/>
            <p:nvPr/>
          </p:nvSpPr>
          <p:spPr>
            <a:xfrm>
              <a:off x="10175288" y="262480"/>
              <a:ext cx="545098" cy="521366"/>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C</a:t>
              </a:r>
            </a:p>
          </p:txBody>
        </p:sp>
        <p:sp>
          <p:nvSpPr>
            <p:cNvPr id="37" name="TextBox 36">
              <a:extLst>
                <a:ext uri="{FF2B5EF4-FFF2-40B4-BE49-F238E27FC236}">
                  <a16:creationId xmlns:a16="http://schemas.microsoft.com/office/drawing/2014/main" id="{F7EC90F8-373B-7943-8CE7-4C9640B39938}"/>
                </a:ext>
              </a:extLst>
            </p:cNvPr>
            <p:cNvSpPr txBox="1"/>
            <p:nvPr/>
          </p:nvSpPr>
          <p:spPr>
            <a:xfrm>
              <a:off x="9322446" y="-68906"/>
              <a:ext cx="525552" cy="521366"/>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B</a:t>
              </a:r>
            </a:p>
          </p:txBody>
        </p:sp>
        <p:sp>
          <p:nvSpPr>
            <p:cNvPr id="38" name="Freeform 37">
              <a:extLst>
                <a:ext uri="{FF2B5EF4-FFF2-40B4-BE49-F238E27FC236}">
                  <a16:creationId xmlns:a16="http://schemas.microsoft.com/office/drawing/2014/main" id="{0960387E-E7A3-8045-8B0A-D46C7400B86E}"/>
                </a:ext>
              </a:extLst>
            </p:cNvPr>
            <p:cNvSpPr/>
            <p:nvPr/>
          </p:nvSpPr>
          <p:spPr>
            <a:xfrm>
              <a:off x="8036641" y="1096586"/>
              <a:ext cx="3049791" cy="406131"/>
            </a:xfrm>
            <a:custGeom>
              <a:avLst/>
              <a:gdLst>
                <a:gd name="connsiteX0" fmla="*/ 0 w 2764221"/>
                <a:gd name="connsiteY0" fmla="*/ 73572 h 557048"/>
                <a:gd name="connsiteX1" fmla="*/ 189186 w 2764221"/>
                <a:gd name="connsiteY1" fmla="*/ 73572 h 557048"/>
                <a:gd name="connsiteX2" fmla="*/ 336331 w 2764221"/>
                <a:gd name="connsiteY2" fmla="*/ 63062 h 557048"/>
                <a:gd name="connsiteX3" fmla="*/ 409904 w 2764221"/>
                <a:gd name="connsiteY3" fmla="*/ 52552 h 557048"/>
                <a:gd name="connsiteX4" fmla="*/ 651641 w 2764221"/>
                <a:gd name="connsiteY4" fmla="*/ 31531 h 557048"/>
                <a:gd name="connsiteX5" fmla="*/ 746235 w 2764221"/>
                <a:gd name="connsiteY5" fmla="*/ 21021 h 557048"/>
                <a:gd name="connsiteX6" fmla="*/ 1061545 w 2764221"/>
                <a:gd name="connsiteY6" fmla="*/ 0 h 557048"/>
                <a:gd name="connsiteX7" fmla="*/ 1650124 w 2764221"/>
                <a:gd name="connsiteY7" fmla="*/ 10510 h 557048"/>
                <a:gd name="connsiteX8" fmla="*/ 1744717 w 2764221"/>
                <a:gd name="connsiteY8" fmla="*/ 21021 h 557048"/>
                <a:gd name="connsiteX9" fmla="*/ 2081048 w 2764221"/>
                <a:gd name="connsiteY9" fmla="*/ 52552 h 557048"/>
                <a:gd name="connsiteX10" fmla="*/ 2123090 w 2764221"/>
                <a:gd name="connsiteY10" fmla="*/ 63062 h 557048"/>
                <a:gd name="connsiteX11" fmla="*/ 2228193 w 2764221"/>
                <a:gd name="connsiteY11" fmla="*/ 84083 h 557048"/>
                <a:gd name="connsiteX12" fmla="*/ 2312276 w 2764221"/>
                <a:gd name="connsiteY12" fmla="*/ 105103 h 557048"/>
                <a:gd name="connsiteX13" fmla="*/ 2375338 w 2764221"/>
                <a:gd name="connsiteY13" fmla="*/ 126124 h 557048"/>
                <a:gd name="connsiteX14" fmla="*/ 2406869 w 2764221"/>
                <a:gd name="connsiteY14" fmla="*/ 136635 h 557048"/>
                <a:gd name="connsiteX15" fmla="*/ 2438400 w 2764221"/>
                <a:gd name="connsiteY15" fmla="*/ 147145 h 557048"/>
                <a:gd name="connsiteX16" fmla="*/ 2490952 w 2764221"/>
                <a:gd name="connsiteY16" fmla="*/ 168166 h 557048"/>
                <a:gd name="connsiteX17" fmla="*/ 2532993 w 2764221"/>
                <a:gd name="connsiteY17" fmla="*/ 189186 h 557048"/>
                <a:gd name="connsiteX18" fmla="*/ 2617076 w 2764221"/>
                <a:gd name="connsiteY18" fmla="*/ 220717 h 557048"/>
                <a:gd name="connsiteX19" fmla="*/ 2680138 w 2764221"/>
                <a:gd name="connsiteY19" fmla="*/ 262759 h 557048"/>
                <a:gd name="connsiteX20" fmla="*/ 2701159 w 2764221"/>
                <a:gd name="connsiteY20" fmla="*/ 294290 h 557048"/>
                <a:gd name="connsiteX21" fmla="*/ 2764221 w 2764221"/>
                <a:gd name="connsiteY21" fmla="*/ 357352 h 557048"/>
                <a:gd name="connsiteX22" fmla="*/ 2743200 w 2764221"/>
                <a:gd name="connsiteY22" fmla="*/ 451945 h 557048"/>
                <a:gd name="connsiteX23" fmla="*/ 2680138 w 2764221"/>
                <a:gd name="connsiteY23" fmla="*/ 483476 h 557048"/>
                <a:gd name="connsiteX24" fmla="*/ 2522483 w 2764221"/>
                <a:gd name="connsiteY24" fmla="*/ 504497 h 557048"/>
                <a:gd name="connsiteX25" fmla="*/ 2364828 w 2764221"/>
                <a:gd name="connsiteY25" fmla="*/ 525517 h 557048"/>
                <a:gd name="connsiteX26" fmla="*/ 2280745 w 2764221"/>
                <a:gd name="connsiteY26" fmla="*/ 536028 h 557048"/>
                <a:gd name="connsiteX27" fmla="*/ 2133600 w 2764221"/>
                <a:gd name="connsiteY27" fmla="*/ 546538 h 557048"/>
                <a:gd name="connsiteX28" fmla="*/ 1776248 w 2764221"/>
                <a:gd name="connsiteY28" fmla="*/ 557048 h 557048"/>
                <a:gd name="connsiteX29" fmla="*/ 851338 w 2764221"/>
                <a:gd name="connsiteY29" fmla="*/ 536028 h 557048"/>
                <a:gd name="connsiteX30" fmla="*/ 599090 w 2764221"/>
                <a:gd name="connsiteY30" fmla="*/ 515007 h 557048"/>
                <a:gd name="connsiteX31" fmla="*/ 441435 w 2764221"/>
                <a:gd name="connsiteY31" fmla="*/ 504497 h 557048"/>
                <a:gd name="connsiteX32" fmla="*/ 199697 w 2764221"/>
                <a:gd name="connsiteY32" fmla="*/ 483476 h 557048"/>
                <a:gd name="connsiteX33" fmla="*/ 52552 w 2764221"/>
                <a:gd name="connsiteY33" fmla="*/ 483476 h 5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64221" h="557048">
                  <a:moveTo>
                    <a:pt x="0" y="73572"/>
                  </a:moveTo>
                  <a:cubicBezTo>
                    <a:pt x="106635" y="91346"/>
                    <a:pt x="37945" y="85206"/>
                    <a:pt x="189186" y="73572"/>
                  </a:cubicBezTo>
                  <a:cubicBezTo>
                    <a:pt x="238214" y="69801"/>
                    <a:pt x="287379" y="67724"/>
                    <a:pt x="336331" y="63062"/>
                  </a:cubicBezTo>
                  <a:cubicBezTo>
                    <a:pt x="360993" y="60713"/>
                    <a:pt x="385254" y="55017"/>
                    <a:pt x="409904" y="52552"/>
                  </a:cubicBezTo>
                  <a:cubicBezTo>
                    <a:pt x="490386" y="44504"/>
                    <a:pt x="571253" y="40463"/>
                    <a:pt x="651641" y="31531"/>
                  </a:cubicBezTo>
                  <a:cubicBezTo>
                    <a:pt x="683172" y="28028"/>
                    <a:pt x="714640" y="23893"/>
                    <a:pt x="746235" y="21021"/>
                  </a:cubicBezTo>
                  <a:cubicBezTo>
                    <a:pt x="856899" y="10961"/>
                    <a:pt x="948883" y="6627"/>
                    <a:pt x="1061545" y="0"/>
                  </a:cubicBezTo>
                  <a:lnTo>
                    <a:pt x="1650124" y="10510"/>
                  </a:lnTo>
                  <a:cubicBezTo>
                    <a:pt x="1681834" y="11486"/>
                    <a:pt x="1713160" y="17757"/>
                    <a:pt x="1744717" y="21021"/>
                  </a:cubicBezTo>
                  <a:cubicBezTo>
                    <a:pt x="1953618" y="42631"/>
                    <a:pt x="1910680" y="38354"/>
                    <a:pt x="2081048" y="52552"/>
                  </a:cubicBezTo>
                  <a:cubicBezTo>
                    <a:pt x="2095062" y="56055"/>
                    <a:pt x="2108965" y="60035"/>
                    <a:pt x="2123090" y="63062"/>
                  </a:cubicBezTo>
                  <a:cubicBezTo>
                    <a:pt x="2158025" y="70548"/>
                    <a:pt x="2194298" y="72785"/>
                    <a:pt x="2228193" y="84083"/>
                  </a:cubicBezTo>
                  <a:cubicBezTo>
                    <a:pt x="2323878" y="115977"/>
                    <a:pt x="2172742" y="67048"/>
                    <a:pt x="2312276" y="105103"/>
                  </a:cubicBezTo>
                  <a:cubicBezTo>
                    <a:pt x="2333653" y="110933"/>
                    <a:pt x="2354317" y="119117"/>
                    <a:pt x="2375338" y="126124"/>
                  </a:cubicBezTo>
                  <a:lnTo>
                    <a:pt x="2406869" y="136635"/>
                  </a:lnTo>
                  <a:cubicBezTo>
                    <a:pt x="2417379" y="140138"/>
                    <a:pt x="2428114" y="143030"/>
                    <a:pt x="2438400" y="147145"/>
                  </a:cubicBezTo>
                  <a:cubicBezTo>
                    <a:pt x="2455917" y="154152"/>
                    <a:pt x="2473711" y="160504"/>
                    <a:pt x="2490952" y="168166"/>
                  </a:cubicBezTo>
                  <a:cubicBezTo>
                    <a:pt x="2505269" y="174529"/>
                    <a:pt x="2518323" y="183685"/>
                    <a:pt x="2532993" y="189186"/>
                  </a:cubicBezTo>
                  <a:cubicBezTo>
                    <a:pt x="2599508" y="214129"/>
                    <a:pt x="2552057" y="181706"/>
                    <a:pt x="2617076" y="220717"/>
                  </a:cubicBezTo>
                  <a:cubicBezTo>
                    <a:pt x="2638740" y="233715"/>
                    <a:pt x="2680138" y="262759"/>
                    <a:pt x="2680138" y="262759"/>
                  </a:cubicBezTo>
                  <a:cubicBezTo>
                    <a:pt x="2687145" y="273269"/>
                    <a:pt x="2692767" y="284849"/>
                    <a:pt x="2701159" y="294290"/>
                  </a:cubicBezTo>
                  <a:cubicBezTo>
                    <a:pt x="2720909" y="316509"/>
                    <a:pt x="2764221" y="357352"/>
                    <a:pt x="2764221" y="357352"/>
                  </a:cubicBezTo>
                  <a:cubicBezTo>
                    <a:pt x="2764114" y="357994"/>
                    <a:pt x="2754093" y="438328"/>
                    <a:pt x="2743200" y="451945"/>
                  </a:cubicBezTo>
                  <a:cubicBezTo>
                    <a:pt x="2729551" y="469006"/>
                    <a:pt x="2699884" y="477834"/>
                    <a:pt x="2680138" y="483476"/>
                  </a:cubicBezTo>
                  <a:cubicBezTo>
                    <a:pt x="2612447" y="502816"/>
                    <a:pt x="2620626" y="494166"/>
                    <a:pt x="2522483" y="504497"/>
                  </a:cubicBezTo>
                  <a:cubicBezTo>
                    <a:pt x="2450946" y="512027"/>
                    <a:pt x="2433799" y="516321"/>
                    <a:pt x="2364828" y="525517"/>
                  </a:cubicBezTo>
                  <a:cubicBezTo>
                    <a:pt x="2336830" y="529250"/>
                    <a:pt x="2308875" y="533471"/>
                    <a:pt x="2280745" y="536028"/>
                  </a:cubicBezTo>
                  <a:cubicBezTo>
                    <a:pt x="2231774" y="540480"/>
                    <a:pt x="2182731" y="544491"/>
                    <a:pt x="2133600" y="546538"/>
                  </a:cubicBezTo>
                  <a:cubicBezTo>
                    <a:pt x="2014534" y="551499"/>
                    <a:pt x="1895365" y="553545"/>
                    <a:pt x="1776248" y="557048"/>
                  </a:cubicBezTo>
                  <a:cubicBezTo>
                    <a:pt x="1634661" y="554648"/>
                    <a:pt x="1077452" y="548827"/>
                    <a:pt x="851338" y="536028"/>
                  </a:cubicBezTo>
                  <a:cubicBezTo>
                    <a:pt x="767099" y="531260"/>
                    <a:pt x="683277" y="520619"/>
                    <a:pt x="599090" y="515007"/>
                  </a:cubicBezTo>
                  <a:lnTo>
                    <a:pt x="441435" y="504497"/>
                  </a:lnTo>
                  <a:cubicBezTo>
                    <a:pt x="343666" y="496675"/>
                    <a:pt x="302953" y="487300"/>
                    <a:pt x="199697" y="483476"/>
                  </a:cubicBezTo>
                  <a:cubicBezTo>
                    <a:pt x="150682" y="481661"/>
                    <a:pt x="101600" y="483476"/>
                    <a:pt x="52552" y="483476"/>
                  </a:cubicBezTo>
                </a:path>
              </a:pathLst>
            </a:custGeom>
            <a:noFill/>
            <a:ln w="28575">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9" name="TextBox 38">
              <a:extLst>
                <a:ext uri="{FF2B5EF4-FFF2-40B4-BE49-F238E27FC236}">
                  <a16:creationId xmlns:a16="http://schemas.microsoft.com/office/drawing/2014/main" id="{CA953995-7441-A448-A2BB-147184E542AB}"/>
                </a:ext>
              </a:extLst>
            </p:cNvPr>
            <p:cNvSpPr txBox="1"/>
            <p:nvPr/>
          </p:nvSpPr>
          <p:spPr>
            <a:xfrm>
              <a:off x="9311438" y="1103346"/>
              <a:ext cx="676348" cy="521366"/>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2</a:t>
              </a:r>
              <a:r>
                <a:rPr lang="en-US" sz="1500" i="1" dirty="0">
                  <a:latin typeface="Times New Roman" panose="02020603050405020304" pitchFamily="18" charset="0"/>
                  <a:cs typeface="Times New Roman" panose="02020603050405020304" pitchFamily="18" charset="0"/>
                </a:rPr>
                <a:t>T</a:t>
              </a:r>
              <a:endParaRPr lang="en-US" sz="15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642231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D1217-5ECE-394B-9774-A3D14F06FDD4}"/>
              </a:ext>
            </a:extLst>
          </p:cNvPr>
          <p:cNvSpPr>
            <a:spLocks noGrp="1"/>
          </p:cNvSpPr>
          <p:nvPr>
            <p:ph type="title"/>
          </p:nvPr>
        </p:nvSpPr>
        <p:spPr>
          <a:xfrm>
            <a:off x="628650" y="273844"/>
            <a:ext cx="8048464" cy="994172"/>
          </a:xfrm>
        </p:spPr>
        <p:txBody>
          <a:bodyPr/>
          <a:lstStyle/>
          <a:p>
            <a:r>
              <a:rPr lang="en-US" dirty="0"/>
              <a:t>Single TCP New Reno flow: 100% Throughput</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BA81C8B-E802-4A45-82C5-6E1A1E6AF2AA}"/>
                  </a:ext>
                </a:extLst>
              </p:cNvPr>
              <p:cNvSpPr>
                <a:spLocks noGrp="1"/>
              </p:cNvSpPr>
              <p:nvPr>
                <p:ph idx="1"/>
              </p:nvPr>
            </p:nvSpPr>
            <p:spPr>
              <a:xfrm>
                <a:off x="628649" y="1584256"/>
                <a:ext cx="7886700" cy="3774281"/>
              </a:xfrm>
            </p:spPr>
            <p:txBody>
              <a:bodyPr>
                <a:normAutofit/>
              </a:bodyPr>
              <a:lstStyle/>
              <a:p>
                <a:pPr marL="385763" indent="-385763">
                  <a:buFont typeface="+mj-lt"/>
                  <a:buAutoNum type="arabicPeriod"/>
                </a:pPr>
                <a:r>
                  <a:rPr lang="en-US" sz="2000" dirty="0"/>
                  <a:t>If  </a:t>
                </a:r>
                <a14:m>
                  <m:oMath xmlns:m="http://schemas.openxmlformats.org/officeDocument/2006/math">
                    <m:acc>
                      <m:accPr>
                        <m:chr m:val="̂"/>
                        <m:ctrlPr>
                          <a:rPr lang="en-US" sz="2000" b="0" i="1" smtClean="0">
                            <a:solidFill>
                              <a:schemeClr val="accent2"/>
                            </a:solidFill>
                            <a:latin typeface="Cambria Math" panose="02040503050406030204" pitchFamily="18" charset="0"/>
                          </a:rPr>
                        </m:ctrlPr>
                      </m:accPr>
                      <m:e>
                        <m:r>
                          <a:rPr lang="en-US" sz="2000" b="0" i="1" smtClean="0">
                            <a:solidFill>
                              <a:schemeClr val="accent2"/>
                            </a:solidFill>
                            <a:latin typeface="Cambria Math" panose="02040503050406030204" pitchFamily="18" charset="0"/>
                          </a:rPr>
                          <m:t>𝑊</m:t>
                        </m:r>
                      </m:e>
                    </m:acc>
                    <m:r>
                      <a:rPr lang="en-US" sz="2000" b="0" i="1" smtClean="0">
                        <a:solidFill>
                          <a:schemeClr val="accent2"/>
                        </a:solidFill>
                        <a:latin typeface="Cambria Math" panose="02040503050406030204" pitchFamily="18" charset="0"/>
                        <a:ea typeface="Cambria Math" panose="02040503050406030204" pitchFamily="18" charset="0"/>
                      </a:rPr>
                      <m:t>→</m:t>
                    </m:r>
                    <m:f>
                      <m:fPr>
                        <m:ctrlPr>
                          <a:rPr lang="en-US" sz="2000" b="0" i="1" smtClean="0">
                            <a:solidFill>
                              <a:schemeClr val="accent2"/>
                            </a:solidFill>
                            <a:latin typeface="Cambria Math" panose="02040503050406030204" pitchFamily="18" charset="0"/>
                            <a:ea typeface="Cambria Math" panose="02040503050406030204" pitchFamily="18" charset="0"/>
                          </a:rPr>
                        </m:ctrlPr>
                      </m:fPr>
                      <m:num>
                        <m:acc>
                          <m:accPr>
                            <m:chr m:val="̂"/>
                            <m:ctrlPr>
                              <a:rPr lang="en-US" sz="2000" i="1">
                                <a:solidFill>
                                  <a:schemeClr val="accent2"/>
                                </a:solidFill>
                                <a:latin typeface="Cambria Math" panose="02040503050406030204" pitchFamily="18" charset="0"/>
                              </a:rPr>
                            </m:ctrlPr>
                          </m:accPr>
                          <m:e>
                            <m:r>
                              <a:rPr lang="en-US" sz="2000" i="1">
                                <a:solidFill>
                                  <a:schemeClr val="accent2"/>
                                </a:solidFill>
                                <a:latin typeface="Cambria Math" panose="02040503050406030204" pitchFamily="18" charset="0"/>
                              </a:rPr>
                              <m:t>𝑊</m:t>
                            </m:r>
                          </m:e>
                        </m:acc>
                      </m:num>
                      <m:den>
                        <m:r>
                          <a:rPr lang="en-US" sz="2000" b="0" i="1" smtClean="0">
                            <a:solidFill>
                              <a:schemeClr val="accent2"/>
                            </a:solidFill>
                            <a:latin typeface="Cambria Math" panose="02040503050406030204" pitchFamily="18" charset="0"/>
                            <a:ea typeface="Cambria Math" panose="02040503050406030204" pitchFamily="18" charset="0"/>
                          </a:rPr>
                          <m:t>2</m:t>
                        </m:r>
                      </m:den>
                    </m:f>
                    <m:r>
                      <a:rPr lang="en-US" sz="2000" b="0" i="0" smtClean="0">
                        <a:solidFill>
                          <a:schemeClr val="accent2"/>
                        </a:solidFill>
                        <a:latin typeface="Cambria Math" panose="02040503050406030204" pitchFamily="18" charset="0"/>
                        <a:ea typeface="Cambria Math" panose="02040503050406030204" pitchFamily="18" charset="0"/>
                      </a:rPr>
                      <m:t> </m:t>
                    </m:r>
                  </m:oMath>
                </a14:m>
                <a:r>
                  <a:rPr lang="en-US" sz="2000" dirty="0">
                    <a:solidFill>
                      <a:schemeClr val="accent2"/>
                    </a:solidFill>
                  </a:rPr>
                  <a:t>   </a:t>
                </a:r>
                <a:r>
                  <a:rPr lang="en-US" sz="2000" dirty="0"/>
                  <a:t>then </a:t>
                </a:r>
                <a14:m>
                  <m:oMath xmlns:m="http://schemas.openxmlformats.org/officeDocument/2006/math">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oMath>
                </a14:m>
                <a:br>
                  <a:rPr lang="en-US" dirty="0"/>
                </a:br>
                <a:endParaRPr lang="en-US" dirty="0"/>
              </a:p>
              <a:p>
                <a:pPr marL="385763" indent="-385763">
                  <a:buFont typeface="+mj-lt"/>
                  <a:buAutoNum type="arabicPeriod"/>
                </a:pPr>
                <a:r>
                  <a:rPr lang="en-US" sz="2000" dirty="0"/>
                  <a:t>If   </a:t>
                </a:r>
                <a14:m>
                  <m:oMath xmlns:m="http://schemas.openxmlformats.org/officeDocument/2006/math">
                    <m:acc>
                      <m:accPr>
                        <m:chr m:val="̂"/>
                        <m:ctrlPr>
                          <a:rPr lang="en-US" sz="2000" i="1" smtClean="0">
                            <a:solidFill>
                              <a:schemeClr val="accent2"/>
                            </a:solidFill>
                            <a:latin typeface="Cambria Math" panose="02040503050406030204" pitchFamily="18" charset="0"/>
                          </a:rPr>
                        </m:ctrlPr>
                      </m:accPr>
                      <m:e>
                        <m:r>
                          <a:rPr lang="en-US" sz="2000" i="1">
                            <a:solidFill>
                              <a:schemeClr val="accent2"/>
                            </a:solidFill>
                            <a:latin typeface="Cambria Math" panose="02040503050406030204" pitchFamily="18" charset="0"/>
                          </a:rPr>
                          <m:t>𝑊</m:t>
                        </m:r>
                      </m:e>
                    </m:acc>
                    <m:r>
                      <a:rPr lang="en-US" sz="2000" i="1">
                        <a:solidFill>
                          <a:schemeClr val="accent2"/>
                        </a:solidFill>
                        <a:latin typeface="Cambria Math" panose="02040503050406030204" pitchFamily="18" charset="0"/>
                        <a:ea typeface="Cambria Math" panose="02040503050406030204" pitchFamily="18" charset="0"/>
                      </a:rPr>
                      <m:t>→</m:t>
                    </m:r>
                    <m:f>
                      <m:fPr>
                        <m:ctrlPr>
                          <a:rPr lang="en-US" sz="2000" i="1">
                            <a:solidFill>
                              <a:schemeClr val="accent2"/>
                            </a:solidFill>
                            <a:latin typeface="Cambria Math" panose="02040503050406030204" pitchFamily="18" charset="0"/>
                            <a:ea typeface="Cambria Math" panose="02040503050406030204" pitchFamily="18" charset="0"/>
                          </a:rPr>
                        </m:ctrlPr>
                      </m:fPr>
                      <m:num>
                        <m:acc>
                          <m:accPr>
                            <m:chr m:val="̂"/>
                            <m:ctrlPr>
                              <a:rPr lang="en-US" sz="2000" i="1">
                                <a:solidFill>
                                  <a:schemeClr val="accent2"/>
                                </a:solidFill>
                                <a:latin typeface="Cambria Math" panose="02040503050406030204" pitchFamily="18" charset="0"/>
                              </a:rPr>
                            </m:ctrlPr>
                          </m:accPr>
                          <m:e>
                            <m:r>
                              <a:rPr lang="en-US" sz="2000" i="1">
                                <a:solidFill>
                                  <a:schemeClr val="accent2"/>
                                </a:solidFill>
                                <a:latin typeface="Cambria Math" panose="02040503050406030204" pitchFamily="18" charset="0"/>
                              </a:rPr>
                              <m:t>𝑊</m:t>
                            </m:r>
                          </m:e>
                        </m:acc>
                      </m:num>
                      <m:den>
                        <m:r>
                          <a:rPr lang="en-US" sz="2000" b="0" i="1" smtClean="0">
                            <a:solidFill>
                              <a:schemeClr val="accent2"/>
                            </a:solidFill>
                            <a:latin typeface="Cambria Math" panose="02040503050406030204" pitchFamily="18" charset="0"/>
                          </a:rPr>
                          <m:t>𝑘</m:t>
                        </m:r>
                      </m:den>
                    </m:f>
                  </m:oMath>
                </a14:m>
                <a:r>
                  <a:rPr lang="en-US" sz="2000" dirty="0"/>
                  <a:t>   then </a:t>
                </a:r>
                <a14:m>
                  <m:oMath xmlns:m="http://schemas.openxmlformats.org/officeDocument/2006/math">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𝑇</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oMath>
                </a14:m>
                <a:br>
                  <a:rPr lang="en-US" sz="2000" dirty="0"/>
                </a:br>
                <a:r>
                  <a:rPr lang="en-US" sz="600" dirty="0"/>
                  <a:t>  </a:t>
                </a:r>
                <a:br>
                  <a:rPr lang="en-US" dirty="0"/>
                </a:br>
                <a:endParaRPr lang="en-US" dirty="0"/>
              </a:p>
              <a:p>
                <a:pPr marL="385763" indent="-385763">
                  <a:buFont typeface="+mj-lt"/>
                  <a:buAutoNum type="arabicPeriod"/>
                </a:pPr>
                <a:r>
                  <a:rPr lang="en-US" sz="2000" dirty="0"/>
                  <a:t>If   </a:t>
                </a:r>
                <a14:m>
                  <m:oMath xmlns:m="http://schemas.openxmlformats.org/officeDocument/2006/math">
                    <m:r>
                      <a:rPr lang="en-US" sz="2000" b="0" i="1" smtClean="0">
                        <a:solidFill>
                          <a:schemeClr val="accent2"/>
                        </a:solidFill>
                        <a:latin typeface="Cambria Math" panose="02040503050406030204" pitchFamily="18" charset="0"/>
                      </a:rPr>
                      <m:t>𝑘</m:t>
                    </m:r>
                    <m:r>
                      <a:rPr lang="en-US" sz="2000" b="0" i="1" smtClean="0">
                        <a:solidFill>
                          <a:schemeClr val="accent2"/>
                        </a:solidFill>
                        <a:latin typeface="Cambria Math" panose="02040503050406030204" pitchFamily="18" charset="0"/>
                      </a:rPr>
                      <m:t>=1+</m:t>
                    </m:r>
                    <m:f>
                      <m:fPr>
                        <m:ctrlPr>
                          <a:rPr lang="en-US" sz="2000" b="0" i="1" smtClean="0">
                            <a:solidFill>
                              <a:schemeClr val="accent2"/>
                            </a:solidFill>
                            <a:latin typeface="Cambria Math" panose="02040503050406030204" pitchFamily="18" charset="0"/>
                          </a:rPr>
                        </m:ctrlPr>
                      </m:fPr>
                      <m:num>
                        <m:r>
                          <a:rPr lang="en-US" sz="2000" b="0" i="1" smtClean="0">
                            <a:solidFill>
                              <a:schemeClr val="accent2"/>
                            </a:solidFill>
                            <a:latin typeface="Cambria Math" panose="02040503050406030204" pitchFamily="18" charset="0"/>
                          </a:rPr>
                          <m:t>𝑎</m:t>
                        </m:r>
                      </m:num>
                      <m:den>
                        <m:r>
                          <a:rPr lang="en-US" sz="2000" b="0" i="1" smtClean="0">
                            <a:solidFill>
                              <a:schemeClr val="accent2"/>
                            </a:solidFill>
                            <a:latin typeface="Cambria Math" panose="02040503050406030204" pitchFamily="18" charset="0"/>
                          </a:rPr>
                          <m:t>2</m:t>
                        </m:r>
                        <m:r>
                          <a:rPr lang="en-US" sz="2000" b="0" i="1" smtClean="0">
                            <a:solidFill>
                              <a:schemeClr val="accent2"/>
                            </a:solidFill>
                            <a:latin typeface="Cambria Math" panose="02040503050406030204" pitchFamily="18" charset="0"/>
                          </a:rPr>
                          <m:t>𝑇</m:t>
                        </m:r>
                      </m:den>
                    </m:f>
                    <m:r>
                      <a:rPr lang="en-US" sz="2000" b="0" i="1" smtClean="0">
                        <a:solidFill>
                          <a:schemeClr val="accent2"/>
                        </a:solidFill>
                        <a:latin typeface="Cambria Math" panose="02040503050406030204" pitchFamily="18" charset="0"/>
                      </a:rPr>
                      <m:t> </m:t>
                    </m:r>
                  </m:oMath>
                </a14:m>
                <a:r>
                  <a:rPr lang="en-US" sz="2000" dirty="0">
                    <a:solidFill>
                      <a:schemeClr val="accent2"/>
                    </a:solidFill>
                  </a:rPr>
                  <a:t>  </a:t>
                </a:r>
                <a:r>
                  <a:rPr lang="en-US" sz="2000" dirty="0"/>
                  <a:t>then </a:t>
                </a:r>
                <a14:m>
                  <m:oMath xmlns:m="http://schemas.openxmlformats.org/officeDocument/2006/math">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𝐶</m:t>
                    </m:r>
                  </m:oMath>
                </a14:m>
                <a:br>
                  <a:rPr lang="en-US" sz="2000" dirty="0"/>
                </a:br>
                <a:r>
                  <a:rPr lang="en-US" sz="600" dirty="0"/>
                  <a:t>  </a:t>
                </a:r>
                <a:br>
                  <a:rPr lang="en-US" sz="2000" dirty="0"/>
                </a:br>
                <a:r>
                  <a:rPr lang="en-US" sz="2000" i="1" dirty="0"/>
                  <a:t>i.e.</a:t>
                </a:r>
                <a:r>
                  <a:rPr lang="en-US" sz="2000" dirty="0"/>
                  <a:t> if end host knows 2T, buffer size is independent of RTT</a:t>
                </a:r>
                <a:br>
                  <a:rPr lang="en-US" sz="2000" dirty="0"/>
                </a:br>
                <a:endParaRPr lang="en-US" sz="2000" dirty="0"/>
              </a:p>
              <a:p>
                <a:pPr marL="0" indent="0">
                  <a:buNone/>
                </a:pPr>
                <a:endParaRPr lang="en-US" dirty="0"/>
              </a:p>
              <a:p>
                <a:pPr marL="385763" indent="-385763">
                  <a:buFont typeface="+mj-lt"/>
                  <a:buAutoNum type="arabicPeriod"/>
                </a:pPr>
                <a:endParaRPr lang="en-US" dirty="0"/>
              </a:p>
              <a:p>
                <a:endParaRPr lang="en-US" dirty="0"/>
              </a:p>
            </p:txBody>
          </p:sp>
        </mc:Choice>
        <mc:Fallback xmlns="">
          <p:sp>
            <p:nvSpPr>
              <p:cNvPr id="7" name="Content Placeholder 6">
                <a:extLst>
                  <a:ext uri="{FF2B5EF4-FFF2-40B4-BE49-F238E27FC236}">
                    <a16:creationId xmlns:a16="http://schemas.microsoft.com/office/drawing/2014/main" id="{4BA81C8B-E802-4A45-82C5-6E1A1E6AF2AA}"/>
                  </a:ext>
                </a:extLst>
              </p:cNvPr>
              <p:cNvSpPr>
                <a:spLocks noGrp="1" noRot="1" noChangeAspect="1" noMove="1" noResize="1" noEditPoints="1" noAdjustHandles="1" noChangeArrowheads="1" noChangeShapeType="1" noTextEdit="1"/>
              </p:cNvSpPr>
              <p:nvPr>
                <p:ph idx="1"/>
              </p:nvPr>
            </p:nvSpPr>
            <p:spPr>
              <a:xfrm>
                <a:off x="628649" y="1584256"/>
                <a:ext cx="7886700" cy="3774281"/>
              </a:xfrm>
              <a:blipFill>
                <a:blip r:embed="rId3"/>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63FC97C3-52F1-3D48-A5CE-A0521F984488}"/>
              </a:ext>
            </a:extLst>
          </p:cNvPr>
          <p:cNvGrpSpPr/>
          <p:nvPr/>
        </p:nvGrpSpPr>
        <p:grpSpPr>
          <a:xfrm>
            <a:off x="4271043" y="1615704"/>
            <a:ext cx="4208466" cy="507831"/>
            <a:chOff x="5028300" y="2386743"/>
            <a:chExt cx="5611288" cy="67710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A6355C-3FC1-0D4D-8325-5E088C95A47B}"/>
                    </a:ext>
                  </a:extLst>
                </p:cNvPr>
                <p:cNvSpPr txBox="1"/>
                <p:nvPr/>
              </p:nvSpPr>
              <p:spPr>
                <a:xfrm>
                  <a:off x="6966488" y="2386743"/>
                  <a:ext cx="3673100" cy="677107"/>
                </a:xfrm>
                <a:prstGeom prst="rect">
                  <a:avLst/>
                </a:prstGeom>
                <a:solidFill>
                  <a:schemeClr val="accent1">
                    <a:lumMod val="40000"/>
                    <a:lumOff val="60000"/>
                  </a:schemeClr>
                </a:solidFill>
              </p:spPr>
              <p:txBody>
                <a:bodyPr wrap="square" rtlCol="0">
                  <a:spAutoFit/>
                </a:bodyPr>
                <a:lstStyle/>
                <a:p>
                  <a:pPr/>
                  <a:r>
                    <a:rPr lang="en-US" sz="1200" dirty="0">
                      <a:solidFill>
                        <a:schemeClr val="accent2"/>
                      </a:solidFill>
                    </a:rPr>
                    <a:t>Example: </a:t>
                  </a:r>
                  <a14:m>
                    <m:oMath xmlns:m="http://schemas.openxmlformats.org/officeDocument/2006/math">
                      <m:r>
                        <a:rPr lang="en-US" sz="1200" i="1">
                          <a:solidFill>
                            <a:schemeClr val="accent2"/>
                          </a:solidFill>
                          <a:latin typeface="Cambria Math" panose="02040503050406030204" pitchFamily="18" charset="0"/>
                        </a:rPr>
                        <m:t>2</m:t>
                      </m:r>
                      <m:r>
                        <a:rPr lang="en-US" sz="1200" i="1">
                          <a:solidFill>
                            <a:schemeClr val="accent2"/>
                          </a:solidFill>
                          <a:latin typeface="Cambria Math" panose="02040503050406030204" pitchFamily="18" charset="0"/>
                        </a:rPr>
                        <m:t>𝑇</m:t>
                      </m:r>
                      <m:r>
                        <a:rPr lang="en-US" sz="1200" i="1">
                          <a:solidFill>
                            <a:schemeClr val="accent2"/>
                          </a:solidFill>
                          <a:latin typeface="Cambria Math" panose="02040503050406030204" pitchFamily="18" charset="0"/>
                        </a:rPr>
                        <m:t>=100</m:t>
                      </m:r>
                      <m:r>
                        <a:rPr lang="en-US" sz="1200" i="1">
                          <a:solidFill>
                            <a:schemeClr val="accent2"/>
                          </a:solidFill>
                          <a:latin typeface="Cambria Math" panose="02040503050406030204" pitchFamily="18" charset="0"/>
                        </a:rPr>
                        <m:t>𝑚𝑠</m:t>
                      </m:r>
                      <m:r>
                        <a:rPr lang="en-US" sz="1200" i="1">
                          <a:solidFill>
                            <a:schemeClr val="accent2"/>
                          </a:solidFill>
                          <a:latin typeface="Cambria Math" panose="02040503050406030204" pitchFamily="18" charset="0"/>
                        </a:rPr>
                        <m:t>, </m:t>
                      </m:r>
                      <m:r>
                        <a:rPr lang="en-US" sz="1200" i="1">
                          <a:solidFill>
                            <a:schemeClr val="accent2"/>
                          </a:solidFill>
                          <a:latin typeface="Cambria Math" panose="02040503050406030204" pitchFamily="18" charset="0"/>
                        </a:rPr>
                        <m:t>𝐶</m:t>
                      </m:r>
                      <m:r>
                        <a:rPr lang="en-US" sz="1200" i="1">
                          <a:solidFill>
                            <a:schemeClr val="accent2"/>
                          </a:solidFill>
                          <a:latin typeface="Cambria Math" panose="02040503050406030204" pitchFamily="18" charset="0"/>
                        </a:rPr>
                        <m:t>=10</m:t>
                      </m:r>
                      <m:r>
                        <a:rPr lang="en-US" sz="1200" i="1">
                          <a:solidFill>
                            <a:schemeClr val="accent2"/>
                          </a:solidFill>
                          <a:latin typeface="Cambria Math" panose="02040503050406030204" pitchFamily="18" charset="0"/>
                        </a:rPr>
                        <m:t>𝐺𝑏</m:t>
                      </m:r>
                      <m:r>
                        <a:rPr lang="en-US" sz="1200" i="1">
                          <a:solidFill>
                            <a:schemeClr val="accent2"/>
                          </a:solidFill>
                          <a:latin typeface="Cambria Math" panose="02040503050406030204" pitchFamily="18" charset="0"/>
                        </a:rPr>
                        <m:t>/</m:t>
                      </m:r>
                      <m:r>
                        <a:rPr lang="en-US" sz="1200" i="1">
                          <a:solidFill>
                            <a:schemeClr val="accent2"/>
                          </a:solidFill>
                          <a:latin typeface="Cambria Math" panose="02040503050406030204" pitchFamily="18" charset="0"/>
                        </a:rPr>
                        <m:t>𝑠</m:t>
                      </m:r>
                    </m:oMath>
                  </a14:m>
                  <a:br>
                    <a:rPr lang="en-US" sz="1200" i="1" dirty="0">
                      <a:solidFill>
                        <a:schemeClr val="accent2"/>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𝐵</m:t>
                        </m:r>
                        <m:r>
                          <a:rPr lang="en-US" sz="1500" i="1">
                            <a:latin typeface="Cambria Math" panose="02040503050406030204" pitchFamily="18" charset="0"/>
                          </a:rPr>
                          <m:t> ≥1</m:t>
                        </m:r>
                        <m:r>
                          <a:rPr lang="en-US" sz="1500" i="1">
                            <a:latin typeface="Cambria Math" panose="02040503050406030204" pitchFamily="18" charset="0"/>
                            <a:ea typeface="Cambria Math" panose="02040503050406030204" pitchFamily="18" charset="0"/>
                          </a:rPr>
                          <m:t>𝐺𝑏𝑖𝑡</m:t>
                        </m:r>
                      </m:oMath>
                    </m:oMathPara>
                  </a14:m>
                  <a:endParaRPr lang="en-US" sz="1500" dirty="0"/>
                </a:p>
              </p:txBody>
            </p:sp>
          </mc:Choice>
          <mc:Fallback xmlns="">
            <p:sp>
              <p:nvSpPr>
                <p:cNvPr id="9" name="TextBox 8">
                  <a:extLst>
                    <a:ext uri="{FF2B5EF4-FFF2-40B4-BE49-F238E27FC236}">
                      <a16:creationId xmlns:a16="http://schemas.microsoft.com/office/drawing/2014/main" id="{00A6355C-3FC1-0D4D-8325-5E088C95A47B}"/>
                    </a:ext>
                  </a:extLst>
                </p:cNvPr>
                <p:cNvSpPr txBox="1">
                  <a:spLocks noRot="1" noChangeAspect="1" noMove="1" noResize="1" noEditPoints="1" noAdjustHandles="1" noChangeArrowheads="1" noChangeShapeType="1" noTextEdit="1"/>
                </p:cNvSpPr>
                <p:nvPr/>
              </p:nvSpPr>
              <p:spPr>
                <a:xfrm>
                  <a:off x="6966488" y="2386743"/>
                  <a:ext cx="3673100" cy="677107"/>
                </a:xfrm>
                <a:prstGeom prst="rect">
                  <a:avLst/>
                </a:prstGeom>
                <a:blipFill>
                  <a:blip r:embed="rId4"/>
                  <a:stretch>
                    <a:fillRect b="-7317"/>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157F2CB8-D033-1647-B0C7-CA9730E6864D}"/>
                </a:ext>
              </a:extLst>
            </p:cNvPr>
            <p:cNvCxnSpPr>
              <a:cxnSpLocks/>
              <a:stCxn id="9" idx="1"/>
            </p:cNvCxnSpPr>
            <p:nvPr/>
          </p:nvCxnSpPr>
          <p:spPr>
            <a:xfrm flipH="1">
              <a:off x="5028300" y="2725297"/>
              <a:ext cx="1938188" cy="0"/>
            </a:xfrm>
            <a:prstGeom prst="line">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257C94A-03CF-4240-BB56-83E17D001831}"/>
              </a:ext>
            </a:extLst>
          </p:cNvPr>
          <p:cNvGrpSpPr/>
          <p:nvPr/>
        </p:nvGrpSpPr>
        <p:grpSpPr>
          <a:xfrm>
            <a:off x="4999784" y="2524885"/>
            <a:ext cx="2274160" cy="553998"/>
            <a:chOff x="6140777" y="3479346"/>
            <a:chExt cx="3032212" cy="738663"/>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8ED7E8-A6EC-E24A-94E1-D63AA1EE08E1}"/>
                    </a:ext>
                  </a:extLst>
                </p:cNvPr>
                <p:cNvSpPr txBox="1"/>
                <p:nvPr/>
              </p:nvSpPr>
              <p:spPr>
                <a:xfrm>
                  <a:off x="6966487" y="3479346"/>
                  <a:ext cx="2206502" cy="738663"/>
                </a:xfrm>
                <a:prstGeom prst="rect">
                  <a:avLst/>
                </a:prstGeom>
                <a:solidFill>
                  <a:schemeClr val="accent1">
                    <a:lumMod val="40000"/>
                    <a:lumOff val="60000"/>
                  </a:schemeClr>
                </a:solidFill>
              </p:spPr>
              <p:txBody>
                <a:bodyPr wrap="none" rtlCol="0">
                  <a:spAutoFit/>
                </a:bodyPr>
                <a:lstStyle/>
                <a:p>
                  <a:pPr/>
                  <a:r>
                    <a:rPr lang="en-US" sz="1400" dirty="0">
                      <a:solidFill>
                        <a:schemeClr val="accent2"/>
                      </a:solidFill>
                    </a:rPr>
                    <a:t>Example: </a:t>
                  </a:r>
                  <a14:m>
                    <m:oMath xmlns:m="http://schemas.openxmlformats.org/officeDocument/2006/math">
                      <m:r>
                        <a:rPr lang="en-US" sz="1400" i="1">
                          <a:solidFill>
                            <a:schemeClr val="accent2"/>
                          </a:solidFill>
                          <a:latin typeface="Cambria Math" panose="02040503050406030204" pitchFamily="18" charset="0"/>
                        </a:rPr>
                        <m:t>𝑘</m:t>
                      </m:r>
                      <m:r>
                        <a:rPr lang="en-US" sz="1400" i="1">
                          <a:solidFill>
                            <a:schemeClr val="accent2"/>
                          </a:solidFill>
                          <a:latin typeface="Cambria Math" panose="02040503050406030204" pitchFamily="18" charset="0"/>
                        </a:rPr>
                        <m:t>=1.5</m:t>
                      </m:r>
                    </m:oMath>
                  </a14:m>
                  <a:br>
                    <a:rPr lang="en-US" sz="150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𝐵</m:t>
                        </m:r>
                        <m:r>
                          <a:rPr lang="en-US" sz="1500" i="1">
                            <a:latin typeface="Cambria Math" panose="02040503050406030204" pitchFamily="18" charset="0"/>
                          </a:rPr>
                          <m:t> ≥500</m:t>
                        </m:r>
                        <m:r>
                          <a:rPr lang="en-US" sz="1500" i="1">
                            <a:latin typeface="Cambria Math" panose="02040503050406030204" pitchFamily="18" charset="0"/>
                            <a:ea typeface="Cambria Math" panose="02040503050406030204" pitchFamily="18" charset="0"/>
                          </a:rPr>
                          <m:t>𝑀𝑏𝑖𝑡𝑠</m:t>
                        </m:r>
                      </m:oMath>
                    </m:oMathPara>
                  </a14:m>
                  <a:endParaRPr lang="en-US" sz="1500" dirty="0"/>
                </a:p>
              </p:txBody>
            </p:sp>
          </mc:Choice>
          <mc:Fallback xmlns="">
            <p:sp>
              <p:nvSpPr>
                <p:cNvPr id="10" name="TextBox 9">
                  <a:extLst>
                    <a:ext uri="{FF2B5EF4-FFF2-40B4-BE49-F238E27FC236}">
                      <a16:creationId xmlns:a16="http://schemas.microsoft.com/office/drawing/2014/main" id="{7A8ED7E8-A6EC-E24A-94E1-D63AA1EE08E1}"/>
                    </a:ext>
                  </a:extLst>
                </p:cNvPr>
                <p:cNvSpPr txBox="1">
                  <a:spLocks noRot="1" noChangeAspect="1" noMove="1" noResize="1" noEditPoints="1" noAdjustHandles="1" noChangeArrowheads="1" noChangeShapeType="1" noTextEdit="1"/>
                </p:cNvSpPr>
                <p:nvPr/>
              </p:nvSpPr>
              <p:spPr>
                <a:xfrm>
                  <a:off x="6966487" y="3479346"/>
                  <a:ext cx="2206502" cy="738663"/>
                </a:xfrm>
                <a:prstGeom prst="rect">
                  <a:avLst/>
                </a:prstGeom>
                <a:blipFill>
                  <a:blip r:embed="rId5"/>
                  <a:stretch>
                    <a:fillRect t="-4545" b="-4545"/>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49F43981-9D98-194E-9F31-917783C9C449}"/>
                </a:ext>
              </a:extLst>
            </p:cNvPr>
            <p:cNvCxnSpPr>
              <a:cxnSpLocks/>
              <a:stCxn id="10" idx="1"/>
            </p:cNvCxnSpPr>
            <p:nvPr/>
          </p:nvCxnSpPr>
          <p:spPr>
            <a:xfrm flipH="1">
              <a:off x="6140777" y="3848678"/>
              <a:ext cx="825710" cy="0"/>
            </a:xfrm>
            <a:prstGeom prst="line">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D883403-1686-5144-B80B-BB069AB22657}"/>
              </a:ext>
            </a:extLst>
          </p:cNvPr>
          <p:cNvGrpSpPr/>
          <p:nvPr/>
        </p:nvGrpSpPr>
        <p:grpSpPr>
          <a:xfrm>
            <a:off x="4271043" y="3386651"/>
            <a:ext cx="3089083" cy="650499"/>
            <a:chOff x="5023178" y="4561647"/>
            <a:chExt cx="4118777" cy="867332"/>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CC8C60-9436-B74E-AA92-9DDDC6B834A7}"/>
                    </a:ext>
                  </a:extLst>
                </p:cNvPr>
                <p:cNvSpPr txBox="1"/>
                <p:nvPr/>
              </p:nvSpPr>
              <p:spPr>
                <a:xfrm>
                  <a:off x="6966487" y="4561647"/>
                  <a:ext cx="2175468" cy="867332"/>
                </a:xfrm>
                <a:prstGeom prst="rect">
                  <a:avLst/>
                </a:prstGeom>
                <a:solidFill>
                  <a:schemeClr val="accent1">
                    <a:lumMod val="40000"/>
                    <a:lumOff val="60000"/>
                  </a:schemeClr>
                </a:solidFill>
              </p:spPr>
              <p:txBody>
                <a:bodyPr wrap="none" rtlCol="0">
                  <a:spAutoFit/>
                </a:bodyPr>
                <a:lstStyle/>
                <a:p>
                  <a:pPr/>
                  <a:r>
                    <a:rPr lang="en-US" sz="1500" dirty="0">
                      <a:solidFill>
                        <a:schemeClr val="accent2"/>
                      </a:solidFill>
                    </a:rPr>
                    <a:t>Example: </a:t>
                  </a:r>
                  <a14:m>
                    <m:oMath xmlns:m="http://schemas.openxmlformats.org/officeDocument/2006/math">
                      <m:r>
                        <m:rPr>
                          <m:sty m:val="p"/>
                        </m:rPr>
                        <a:rPr lang="en-US" sz="1500">
                          <a:solidFill>
                            <a:schemeClr val="accent2"/>
                          </a:solidFill>
                          <a:latin typeface="Cambria Math" panose="02040503050406030204" pitchFamily="18" charset="0"/>
                        </a:rPr>
                        <m:t>a</m:t>
                      </m:r>
                      <m:r>
                        <a:rPr lang="en-US" sz="1500" i="1">
                          <a:solidFill>
                            <a:schemeClr val="accent2"/>
                          </a:solidFill>
                          <a:latin typeface="Cambria Math" panose="02040503050406030204" pitchFamily="18" charset="0"/>
                        </a:rPr>
                        <m:t>=</m:t>
                      </m:r>
                      <m:f>
                        <m:fPr>
                          <m:ctrlPr>
                            <a:rPr lang="en-US" sz="1500" i="1">
                              <a:solidFill>
                                <a:schemeClr val="accent2"/>
                              </a:solidFill>
                              <a:latin typeface="Cambria Math" panose="02040503050406030204" pitchFamily="18" charset="0"/>
                            </a:rPr>
                          </m:ctrlPr>
                        </m:fPr>
                        <m:num>
                          <m:r>
                            <a:rPr lang="en-US" sz="1500" i="1">
                              <a:solidFill>
                                <a:schemeClr val="accent2"/>
                              </a:solidFill>
                              <a:latin typeface="Cambria Math" panose="02040503050406030204" pitchFamily="18" charset="0"/>
                            </a:rPr>
                            <m:t>1</m:t>
                          </m:r>
                        </m:num>
                        <m:den>
                          <m:r>
                            <a:rPr lang="en-US" sz="1500" i="1">
                              <a:solidFill>
                                <a:schemeClr val="accent2"/>
                              </a:solidFill>
                              <a:latin typeface="Cambria Math" panose="02040503050406030204" pitchFamily="18" charset="0"/>
                            </a:rPr>
                            <m:t>100</m:t>
                          </m:r>
                        </m:den>
                      </m:f>
                    </m:oMath>
                  </a14:m>
                  <a:br>
                    <a:rPr lang="en-US" sz="1500" i="1" dirty="0">
                      <a:solidFill>
                        <a:schemeClr val="accent5">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𝐵</m:t>
                        </m:r>
                        <m:r>
                          <a:rPr lang="en-US" sz="1500" i="1">
                            <a:latin typeface="Cambria Math" panose="02040503050406030204" pitchFamily="18" charset="0"/>
                          </a:rPr>
                          <m:t> ≥50</m:t>
                        </m:r>
                        <m:r>
                          <a:rPr lang="en-US" sz="1500" i="1">
                            <a:latin typeface="Cambria Math" panose="02040503050406030204" pitchFamily="18" charset="0"/>
                            <a:ea typeface="Cambria Math" panose="02040503050406030204" pitchFamily="18" charset="0"/>
                          </a:rPr>
                          <m:t>𝑀𝑏𝑖𝑡𝑠</m:t>
                        </m:r>
                      </m:oMath>
                    </m:oMathPara>
                  </a14:m>
                  <a:endParaRPr lang="en-US" sz="1500" dirty="0"/>
                </a:p>
              </p:txBody>
            </p:sp>
          </mc:Choice>
          <mc:Fallback xmlns="">
            <p:sp>
              <p:nvSpPr>
                <p:cNvPr id="11" name="TextBox 10">
                  <a:extLst>
                    <a:ext uri="{FF2B5EF4-FFF2-40B4-BE49-F238E27FC236}">
                      <a16:creationId xmlns:a16="http://schemas.microsoft.com/office/drawing/2014/main" id="{E3CC8C60-9436-B74E-AA92-9DDDC6B834A7}"/>
                    </a:ext>
                  </a:extLst>
                </p:cNvPr>
                <p:cNvSpPr txBox="1">
                  <a:spLocks noRot="1" noChangeAspect="1" noMove="1" noResize="1" noEditPoints="1" noAdjustHandles="1" noChangeArrowheads="1" noChangeShapeType="1" noTextEdit="1"/>
                </p:cNvSpPr>
                <p:nvPr/>
              </p:nvSpPr>
              <p:spPr>
                <a:xfrm>
                  <a:off x="6966487" y="4561647"/>
                  <a:ext cx="2175468" cy="867332"/>
                </a:xfrm>
                <a:prstGeom prst="rect">
                  <a:avLst/>
                </a:prstGeom>
                <a:blipFill>
                  <a:blip r:embed="rId6"/>
                  <a:stretch>
                    <a:fillRect l="-1538" b="-5769"/>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79B9639F-A723-0B41-9D25-B389E10C3E8F}"/>
                </a:ext>
              </a:extLst>
            </p:cNvPr>
            <p:cNvCxnSpPr>
              <a:cxnSpLocks/>
              <a:stCxn id="11" idx="1"/>
            </p:cNvCxnSpPr>
            <p:nvPr/>
          </p:nvCxnSpPr>
          <p:spPr>
            <a:xfrm flipH="1">
              <a:off x="5023178" y="4995314"/>
              <a:ext cx="1943309" cy="0"/>
            </a:xfrm>
            <a:prstGeom prst="line">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63D1F9-4BF0-1846-8A91-8123847D27CC}"/>
                  </a:ext>
                </a:extLst>
              </p:cNvPr>
              <p:cNvSpPr txBox="1"/>
              <p:nvPr/>
            </p:nvSpPr>
            <p:spPr>
              <a:xfrm>
                <a:off x="7358080" y="2541360"/>
                <a:ext cx="1655453" cy="538609"/>
              </a:xfrm>
              <a:prstGeom prst="rect">
                <a:avLst/>
              </a:prstGeom>
              <a:solidFill>
                <a:schemeClr val="accent1">
                  <a:lumMod val="40000"/>
                  <a:lumOff val="60000"/>
                </a:schemeClr>
              </a:solidFill>
            </p:spPr>
            <p:txBody>
              <a:bodyPr wrap="none" rtlCol="0">
                <a:spAutoFit/>
              </a:bodyPr>
              <a:lstStyle/>
              <a:p>
                <a:pPr/>
                <a:r>
                  <a:rPr lang="en-US" sz="1400" dirty="0">
                    <a:solidFill>
                      <a:schemeClr val="accent2"/>
                    </a:solidFill>
                  </a:rPr>
                  <a:t>Example: </a:t>
                </a:r>
                <a14:m>
                  <m:oMath xmlns:m="http://schemas.openxmlformats.org/officeDocument/2006/math">
                    <m:r>
                      <a:rPr lang="en-US" sz="1400" i="1">
                        <a:solidFill>
                          <a:schemeClr val="accent2"/>
                        </a:solidFill>
                        <a:latin typeface="Cambria Math" panose="02040503050406030204" pitchFamily="18" charset="0"/>
                      </a:rPr>
                      <m:t>𝑘</m:t>
                    </m:r>
                    <m:r>
                      <a:rPr lang="en-US" sz="1400" i="1">
                        <a:solidFill>
                          <a:schemeClr val="accent2"/>
                        </a:solidFill>
                        <a:latin typeface="Cambria Math" panose="02040503050406030204" pitchFamily="18" charset="0"/>
                      </a:rPr>
                      <m:t>=1.14</m:t>
                    </m:r>
                  </m:oMath>
                </a14:m>
                <a:br>
                  <a:rPr lang="en-US" sz="150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𝐵</m:t>
                      </m:r>
                      <m:r>
                        <a:rPr lang="en-US" sz="1500" i="1">
                          <a:latin typeface="Cambria Math" panose="02040503050406030204" pitchFamily="18" charset="0"/>
                        </a:rPr>
                        <m:t> ≥140</m:t>
                      </m:r>
                      <m:r>
                        <a:rPr lang="en-US" sz="1500" i="1">
                          <a:latin typeface="Cambria Math" panose="02040503050406030204" pitchFamily="18" charset="0"/>
                          <a:ea typeface="Cambria Math" panose="02040503050406030204" pitchFamily="18" charset="0"/>
                        </a:rPr>
                        <m:t>𝑀𝑏𝑖𝑡𝑠</m:t>
                      </m:r>
                    </m:oMath>
                  </m:oMathPara>
                </a14:m>
                <a:endParaRPr lang="en-US" sz="1500" dirty="0"/>
              </a:p>
            </p:txBody>
          </p:sp>
        </mc:Choice>
        <mc:Fallback xmlns="">
          <p:sp>
            <p:nvSpPr>
              <p:cNvPr id="32" name="TextBox 31">
                <a:extLst>
                  <a:ext uri="{FF2B5EF4-FFF2-40B4-BE49-F238E27FC236}">
                    <a16:creationId xmlns:a16="http://schemas.microsoft.com/office/drawing/2014/main" id="{B363D1F9-4BF0-1846-8A91-8123847D27CC}"/>
                  </a:ext>
                </a:extLst>
              </p:cNvPr>
              <p:cNvSpPr txBox="1">
                <a:spLocks noRot="1" noChangeAspect="1" noMove="1" noResize="1" noEditPoints="1" noAdjustHandles="1" noChangeArrowheads="1" noChangeShapeType="1" noTextEdit="1"/>
              </p:cNvSpPr>
              <p:nvPr/>
            </p:nvSpPr>
            <p:spPr>
              <a:xfrm>
                <a:off x="7358080" y="2541360"/>
                <a:ext cx="1655453" cy="538609"/>
              </a:xfrm>
              <a:prstGeom prst="rect">
                <a:avLst/>
              </a:prstGeom>
              <a:blipFill>
                <a:blip r:embed="rId7"/>
                <a:stretch>
                  <a:fillRect l="-758" t="-2273" b="-4545"/>
                </a:stretch>
              </a:blipFill>
            </p:spPr>
            <p:txBody>
              <a:bodyPr/>
              <a:lstStyle/>
              <a:p>
                <a:r>
                  <a:rPr lang="en-US">
                    <a:noFill/>
                  </a:rPr>
                  <a:t> </a:t>
                </a:r>
              </a:p>
            </p:txBody>
          </p:sp>
        </mc:Fallback>
      </mc:AlternateContent>
    </p:spTree>
    <p:extLst>
      <p:ext uri="{BB962C8B-B14F-4D97-AF65-F5344CB8AC3E}">
        <p14:creationId xmlns:p14="http://schemas.microsoft.com/office/powerpoint/2010/main" val="40003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a:extLst>
              <a:ext uri="{FF2B5EF4-FFF2-40B4-BE49-F238E27FC236}">
                <a16:creationId xmlns:a16="http://schemas.microsoft.com/office/drawing/2014/main" id="{A7FDCA7C-DCAB-4B40-A46E-B9E1A5AA261E}"/>
              </a:ext>
            </a:extLst>
          </p:cNvPr>
          <p:cNvSpPr/>
          <p:nvPr/>
        </p:nvSpPr>
        <p:spPr>
          <a:xfrm>
            <a:off x="0" y="629690"/>
            <a:ext cx="8934100" cy="211975"/>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8" name="Straight Connector 7">
            <a:extLst>
              <a:ext uri="{FF2B5EF4-FFF2-40B4-BE49-F238E27FC236}">
                <a16:creationId xmlns:a16="http://schemas.microsoft.com/office/drawing/2014/main" id="{DC6BC02A-4B1B-C543-A133-EFE7C669432D}"/>
              </a:ext>
            </a:extLst>
          </p:cNvPr>
          <p:cNvCxnSpPr/>
          <p:nvPr/>
        </p:nvCxnSpPr>
        <p:spPr>
          <a:xfrm>
            <a:off x="700348" y="629685"/>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4B7F79-1132-494B-B563-AD3B143844C7}"/>
              </a:ext>
            </a:extLst>
          </p:cNvPr>
          <p:cNvCxnSpPr/>
          <p:nvPr/>
        </p:nvCxnSpPr>
        <p:spPr>
          <a:xfrm>
            <a:off x="2172392" y="629685"/>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223ED7-FF7A-654A-9B2E-3DBDA5091A73}"/>
              </a:ext>
            </a:extLst>
          </p:cNvPr>
          <p:cNvCxnSpPr/>
          <p:nvPr/>
        </p:nvCxnSpPr>
        <p:spPr>
          <a:xfrm>
            <a:off x="3663011" y="629949"/>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5D4A63-6028-DD4A-AA19-D2F00FBB1892}"/>
              </a:ext>
            </a:extLst>
          </p:cNvPr>
          <p:cNvCxnSpPr/>
          <p:nvPr/>
        </p:nvCxnSpPr>
        <p:spPr>
          <a:xfrm>
            <a:off x="8429107" y="629685"/>
            <a:ext cx="0" cy="21197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804D2D-5705-FB42-B5AC-CDDD0575954A}"/>
              </a:ext>
            </a:extLst>
          </p:cNvPr>
          <p:cNvSpPr txBox="1"/>
          <p:nvPr/>
        </p:nvSpPr>
        <p:spPr>
          <a:xfrm>
            <a:off x="474805" y="430440"/>
            <a:ext cx="524503" cy="276999"/>
          </a:xfrm>
          <a:prstGeom prst="rect">
            <a:avLst/>
          </a:prstGeom>
          <a:noFill/>
        </p:spPr>
        <p:txBody>
          <a:bodyPr wrap="none" rtlCol="0">
            <a:spAutoFit/>
          </a:bodyPr>
          <a:lstStyle/>
          <a:p>
            <a:r>
              <a:rPr lang="en-US" sz="1200" dirty="0"/>
              <a:t>1988</a:t>
            </a:r>
          </a:p>
        </p:txBody>
      </p:sp>
      <p:sp>
        <p:nvSpPr>
          <p:cNvPr id="16" name="TextBox 15">
            <a:extLst>
              <a:ext uri="{FF2B5EF4-FFF2-40B4-BE49-F238E27FC236}">
                <a16:creationId xmlns:a16="http://schemas.microsoft.com/office/drawing/2014/main" id="{666D5854-9EBC-C240-ABB5-F4CB3A547DA5}"/>
              </a:ext>
            </a:extLst>
          </p:cNvPr>
          <p:cNvSpPr txBox="1"/>
          <p:nvPr/>
        </p:nvSpPr>
        <p:spPr>
          <a:xfrm>
            <a:off x="1950024" y="430440"/>
            <a:ext cx="524503" cy="276999"/>
          </a:xfrm>
          <a:prstGeom prst="rect">
            <a:avLst/>
          </a:prstGeom>
          <a:noFill/>
        </p:spPr>
        <p:txBody>
          <a:bodyPr wrap="none" rtlCol="0">
            <a:spAutoFit/>
          </a:bodyPr>
          <a:lstStyle/>
          <a:p>
            <a:r>
              <a:rPr lang="en-US" sz="1200" dirty="0"/>
              <a:t>1994</a:t>
            </a:r>
          </a:p>
        </p:txBody>
      </p:sp>
      <p:sp>
        <p:nvSpPr>
          <p:cNvPr id="17" name="TextBox 16">
            <a:extLst>
              <a:ext uri="{FF2B5EF4-FFF2-40B4-BE49-F238E27FC236}">
                <a16:creationId xmlns:a16="http://schemas.microsoft.com/office/drawing/2014/main" id="{E4401C41-4E6E-7D48-AE10-1280C99470B5}"/>
              </a:ext>
            </a:extLst>
          </p:cNvPr>
          <p:cNvSpPr txBox="1"/>
          <p:nvPr/>
        </p:nvSpPr>
        <p:spPr>
          <a:xfrm>
            <a:off x="3443816" y="430704"/>
            <a:ext cx="524503" cy="276999"/>
          </a:xfrm>
          <a:prstGeom prst="rect">
            <a:avLst/>
          </a:prstGeom>
          <a:noFill/>
        </p:spPr>
        <p:txBody>
          <a:bodyPr wrap="none" rtlCol="0">
            <a:spAutoFit/>
          </a:bodyPr>
          <a:lstStyle/>
          <a:p>
            <a:r>
              <a:rPr lang="en-US" sz="1200" dirty="0"/>
              <a:t>2004</a:t>
            </a:r>
          </a:p>
        </p:txBody>
      </p:sp>
      <p:sp>
        <p:nvSpPr>
          <p:cNvPr id="21" name="TextBox 20">
            <a:extLst>
              <a:ext uri="{FF2B5EF4-FFF2-40B4-BE49-F238E27FC236}">
                <a16:creationId xmlns:a16="http://schemas.microsoft.com/office/drawing/2014/main" id="{841E6DE5-C52C-F248-8F7A-C1A4A49CF92E}"/>
              </a:ext>
            </a:extLst>
          </p:cNvPr>
          <p:cNvSpPr txBox="1"/>
          <p:nvPr/>
        </p:nvSpPr>
        <p:spPr>
          <a:xfrm>
            <a:off x="8222610" y="430440"/>
            <a:ext cx="524503" cy="276999"/>
          </a:xfrm>
          <a:prstGeom prst="rect">
            <a:avLst/>
          </a:prstGeom>
          <a:noFill/>
        </p:spPr>
        <p:txBody>
          <a:bodyPr wrap="none" rtlCol="0">
            <a:spAutoFit/>
          </a:bodyPr>
          <a:lstStyle/>
          <a:p>
            <a:r>
              <a:rPr lang="en-US" sz="1200" dirty="0"/>
              <a:t>2020</a:t>
            </a:r>
          </a:p>
        </p:txBody>
      </p:sp>
      <p:pic>
        <p:nvPicPr>
          <p:cNvPr id="23" name="Picture 22">
            <a:extLst>
              <a:ext uri="{FF2B5EF4-FFF2-40B4-BE49-F238E27FC236}">
                <a16:creationId xmlns:a16="http://schemas.microsoft.com/office/drawing/2014/main" id="{5FE482EC-C92F-5D49-AB63-FAEBB3DC6F48}"/>
              </a:ext>
            </a:extLst>
          </p:cNvPr>
          <p:cNvPicPr>
            <a:picLocks noChangeAspect="1"/>
          </p:cNvPicPr>
          <p:nvPr/>
        </p:nvPicPr>
        <p:blipFill>
          <a:blip r:embed="rId3"/>
          <a:stretch>
            <a:fillRect/>
          </a:stretch>
        </p:blipFill>
        <p:spPr>
          <a:xfrm>
            <a:off x="42116" y="1500815"/>
            <a:ext cx="1339177" cy="1635162"/>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B58DC520-F6E4-3542-BF3A-9770F77E54E4}"/>
              </a:ext>
            </a:extLst>
          </p:cNvPr>
          <p:cNvPicPr>
            <a:picLocks noChangeAspect="1"/>
          </p:cNvPicPr>
          <p:nvPr/>
        </p:nvPicPr>
        <p:blipFill>
          <a:blip r:embed="rId4"/>
          <a:stretch>
            <a:fillRect/>
          </a:stretch>
        </p:blipFill>
        <p:spPr>
          <a:xfrm>
            <a:off x="1521211" y="1506013"/>
            <a:ext cx="1339177" cy="1635162"/>
          </a:xfrm>
          <a:prstGeom prst="rect">
            <a:avLst/>
          </a:prstGeom>
          <a:ln>
            <a:solidFill>
              <a:schemeClr val="bg1">
                <a:lumMod val="8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0F2509B-AFA2-B84F-8BA2-FA31DFFA3038}"/>
                  </a:ext>
                </a:extLst>
              </p:cNvPr>
              <p:cNvSpPr txBox="1"/>
              <p:nvPr/>
            </p:nvSpPr>
            <p:spPr>
              <a:xfrm>
                <a:off x="3102335" y="2156814"/>
                <a:ext cx="1290353" cy="323165"/>
              </a:xfrm>
              <a:prstGeom prst="rect">
                <a:avLst/>
              </a:prstGeom>
              <a:noFill/>
              <a:ln>
                <a:solidFill>
                  <a:schemeClr val="bg1">
                    <a:lumMod val="8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rPr>
                        <m:t>𝐵</m:t>
                      </m:r>
                      <m:r>
                        <a:rPr lang="en-US" sz="2100" i="1">
                          <a:latin typeface="Cambria Math" panose="02040503050406030204" pitchFamily="18" charset="0"/>
                          <a:ea typeface="Cambria Math" panose="02040503050406030204" pitchFamily="18" charset="0"/>
                        </a:rPr>
                        <m:t>=2</m:t>
                      </m:r>
                      <m:r>
                        <a:rPr lang="en-US" sz="2100" i="1">
                          <a:latin typeface="Cambria Math" panose="02040503050406030204" pitchFamily="18" charset="0"/>
                          <a:ea typeface="Cambria Math" panose="02040503050406030204" pitchFamily="18" charset="0"/>
                        </a:rPr>
                        <m:t>𝑇</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𝐶</m:t>
                      </m:r>
                    </m:oMath>
                  </m:oMathPara>
                </a14:m>
                <a:endParaRPr lang="en-US" sz="2100" dirty="0"/>
              </a:p>
            </p:txBody>
          </p:sp>
        </mc:Choice>
        <mc:Fallback xmlns="">
          <p:sp>
            <p:nvSpPr>
              <p:cNvPr id="66" name="TextBox 65">
                <a:extLst>
                  <a:ext uri="{FF2B5EF4-FFF2-40B4-BE49-F238E27FC236}">
                    <a16:creationId xmlns:a16="http://schemas.microsoft.com/office/drawing/2014/main" id="{30F2509B-AFA2-B84F-8BA2-FA31DFFA3038}"/>
                  </a:ext>
                </a:extLst>
              </p:cNvPr>
              <p:cNvSpPr txBox="1">
                <a:spLocks noRot="1" noChangeAspect="1" noMove="1" noResize="1" noEditPoints="1" noAdjustHandles="1" noChangeArrowheads="1" noChangeShapeType="1" noTextEdit="1"/>
              </p:cNvSpPr>
              <p:nvPr/>
            </p:nvSpPr>
            <p:spPr>
              <a:xfrm>
                <a:off x="3102335" y="2156814"/>
                <a:ext cx="1290353" cy="323165"/>
              </a:xfrm>
              <a:prstGeom prst="rect">
                <a:avLst/>
              </a:prstGeom>
              <a:blipFill>
                <a:blip r:embed="rId5"/>
                <a:stretch>
                  <a:fillRect l="-2885" r="-962" b="-3704"/>
                </a:stretch>
              </a:blipFill>
              <a:ln>
                <a:solidFill>
                  <a:schemeClr val="bg1">
                    <a:lumMod val="85000"/>
                  </a:schemeClr>
                </a:solid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82E0E738-3E64-DA46-AD84-CFE818755505}"/>
              </a:ext>
            </a:extLst>
          </p:cNvPr>
          <p:cNvSpPr txBox="1"/>
          <p:nvPr/>
        </p:nvSpPr>
        <p:spPr>
          <a:xfrm>
            <a:off x="-96589" y="845308"/>
            <a:ext cx="1574470" cy="542456"/>
          </a:xfrm>
          <a:prstGeom prst="rect">
            <a:avLst/>
          </a:prstGeom>
          <a:noFill/>
        </p:spPr>
        <p:txBody>
          <a:bodyPr wrap="none" rtlCol="0">
            <a:spAutoFit/>
          </a:bodyPr>
          <a:lstStyle/>
          <a:p>
            <a:pPr algn="ctr"/>
            <a:r>
              <a:rPr lang="en-US" sz="1050" dirty="0"/>
              <a:t>Congestion Avoidance </a:t>
            </a:r>
          </a:p>
          <a:p>
            <a:pPr algn="ctr"/>
            <a:r>
              <a:rPr lang="en-US" sz="1050" dirty="0"/>
              <a:t>and Control</a:t>
            </a:r>
          </a:p>
          <a:p>
            <a:pPr algn="ctr"/>
            <a:r>
              <a:rPr lang="en-US" sz="825" dirty="0">
                <a:solidFill>
                  <a:schemeClr val="bg1">
                    <a:lumMod val="50000"/>
                  </a:schemeClr>
                </a:solidFill>
              </a:rPr>
              <a:t>VJ &amp; MK</a:t>
            </a:r>
          </a:p>
        </p:txBody>
      </p:sp>
      <p:sp>
        <p:nvSpPr>
          <p:cNvPr id="68" name="TextBox 67">
            <a:extLst>
              <a:ext uri="{FF2B5EF4-FFF2-40B4-BE49-F238E27FC236}">
                <a16:creationId xmlns:a16="http://schemas.microsoft.com/office/drawing/2014/main" id="{B94B1C60-DD5A-3F4C-A41D-EBA3CBE0BF52}"/>
              </a:ext>
            </a:extLst>
          </p:cNvPr>
          <p:cNvSpPr txBox="1"/>
          <p:nvPr/>
        </p:nvSpPr>
        <p:spPr>
          <a:xfrm>
            <a:off x="1517405" y="854178"/>
            <a:ext cx="1309975" cy="542456"/>
          </a:xfrm>
          <a:prstGeom prst="rect">
            <a:avLst/>
          </a:prstGeom>
          <a:noFill/>
        </p:spPr>
        <p:txBody>
          <a:bodyPr wrap="none" rtlCol="0">
            <a:spAutoFit/>
          </a:bodyPr>
          <a:lstStyle/>
          <a:p>
            <a:pPr algn="ctr"/>
            <a:r>
              <a:rPr lang="en-US" sz="1050" dirty="0"/>
              <a:t>High Performance </a:t>
            </a:r>
          </a:p>
          <a:p>
            <a:pPr algn="ctr"/>
            <a:r>
              <a:rPr lang="en-US" sz="1050" dirty="0"/>
              <a:t>TCP in ANSNET</a:t>
            </a:r>
          </a:p>
          <a:p>
            <a:pPr algn="ctr"/>
            <a:r>
              <a:rPr lang="en-US" sz="825" dirty="0">
                <a:solidFill>
                  <a:schemeClr val="bg1">
                    <a:lumMod val="50000"/>
                  </a:schemeClr>
                </a:solidFill>
              </a:rPr>
              <a:t>CV &amp; CS</a:t>
            </a:r>
          </a:p>
        </p:txBody>
      </p:sp>
      <p:pic>
        <p:nvPicPr>
          <p:cNvPr id="70" name="Picture 69">
            <a:extLst>
              <a:ext uri="{FF2B5EF4-FFF2-40B4-BE49-F238E27FC236}">
                <a16:creationId xmlns:a16="http://schemas.microsoft.com/office/drawing/2014/main" id="{B2081150-3665-6F4D-8042-71EF8B85EE8D}"/>
              </a:ext>
            </a:extLst>
          </p:cNvPr>
          <p:cNvPicPr>
            <a:picLocks noChangeAspect="1"/>
          </p:cNvPicPr>
          <p:nvPr/>
        </p:nvPicPr>
        <p:blipFill>
          <a:blip r:embed="rId6"/>
          <a:stretch>
            <a:fillRect/>
          </a:stretch>
        </p:blipFill>
        <p:spPr>
          <a:xfrm>
            <a:off x="2996921" y="1517550"/>
            <a:ext cx="1381292" cy="1623626"/>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71" name="TextBox 70">
            <a:extLst>
              <a:ext uri="{FF2B5EF4-FFF2-40B4-BE49-F238E27FC236}">
                <a16:creationId xmlns:a16="http://schemas.microsoft.com/office/drawing/2014/main" id="{01B9E063-6F9F-8242-B589-E037D36A15EE}"/>
              </a:ext>
            </a:extLst>
          </p:cNvPr>
          <p:cNvSpPr txBox="1"/>
          <p:nvPr/>
        </p:nvSpPr>
        <p:spPr>
          <a:xfrm>
            <a:off x="3171465" y="854178"/>
            <a:ext cx="995786" cy="542456"/>
          </a:xfrm>
          <a:prstGeom prst="rect">
            <a:avLst/>
          </a:prstGeom>
          <a:noFill/>
        </p:spPr>
        <p:txBody>
          <a:bodyPr wrap="none" rtlCol="0">
            <a:spAutoFit/>
          </a:bodyPr>
          <a:lstStyle/>
          <a:p>
            <a:pPr algn="ctr"/>
            <a:r>
              <a:rPr lang="en-US" sz="1050" dirty="0"/>
              <a:t>Sizing Router</a:t>
            </a:r>
          </a:p>
          <a:p>
            <a:pPr algn="ctr"/>
            <a:r>
              <a:rPr lang="en-US" sz="1050" dirty="0"/>
              <a:t>Buffers</a:t>
            </a:r>
          </a:p>
          <a:p>
            <a:pPr algn="ctr"/>
            <a:r>
              <a:rPr lang="en-US" sz="825" dirty="0">
                <a:solidFill>
                  <a:schemeClr val="bg1">
                    <a:lumMod val="50000"/>
                  </a:schemeClr>
                </a:solidFill>
              </a:rPr>
              <a:t>GA, IK, NM</a:t>
            </a:r>
          </a:p>
        </p:txBody>
      </p:sp>
      <p:sp>
        <p:nvSpPr>
          <p:cNvPr id="62" name="Freeform 61">
            <a:extLst>
              <a:ext uri="{FF2B5EF4-FFF2-40B4-BE49-F238E27FC236}">
                <a16:creationId xmlns:a16="http://schemas.microsoft.com/office/drawing/2014/main" id="{2E0B94CA-7B9F-9A45-A203-70FE1BA5B10B}"/>
              </a:ext>
            </a:extLst>
          </p:cNvPr>
          <p:cNvSpPr/>
          <p:nvPr/>
        </p:nvSpPr>
        <p:spPr>
          <a:xfrm>
            <a:off x="2333134" y="36596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63" name="Straight Connector 62">
            <a:extLst>
              <a:ext uri="{FF2B5EF4-FFF2-40B4-BE49-F238E27FC236}">
                <a16:creationId xmlns:a16="http://schemas.microsoft.com/office/drawing/2014/main" id="{04B8D0A2-FAE4-2E40-8C0B-C6CD3ECEC9C7}"/>
              </a:ext>
            </a:extLst>
          </p:cNvPr>
          <p:cNvCxnSpPr/>
          <p:nvPr/>
        </p:nvCxnSpPr>
        <p:spPr>
          <a:xfrm>
            <a:off x="2698043"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9BEAAE-4538-3A40-B850-B10E6C2B67A4}"/>
              </a:ext>
            </a:extLst>
          </p:cNvPr>
          <p:cNvCxnSpPr/>
          <p:nvPr/>
        </p:nvCxnSpPr>
        <p:spPr>
          <a:xfrm>
            <a:off x="2504915"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E3F4425-20D8-C04E-A596-B0DA2BFFA7F6}"/>
              </a:ext>
            </a:extLst>
          </p:cNvPr>
          <p:cNvCxnSpPr/>
          <p:nvPr/>
        </p:nvCxnSpPr>
        <p:spPr>
          <a:xfrm>
            <a:off x="2837631"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8FFCF9B-B3BF-D943-B05A-4349AB1DDC1C}"/>
              </a:ext>
            </a:extLst>
          </p:cNvPr>
          <p:cNvCxnSpPr/>
          <p:nvPr/>
        </p:nvCxnSpPr>
        <p:spPr>
          <a:xfrm>
            <a:off x="1521211"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2" name="Group 1">
            <a:extLst>
              <a:ext uri="{FF2B5EF4-FFF2-40B4-BE49-F238E27FC236}">
                <a16:creationId xmlns:a16="http://schemas.microsoft.com/office/drawing/2014/main" id="{E279E3C7-4A35-3549-A307-CA8EB2C713E7}"/>
              </a:ext>
            </a:extLst>
          </p:cNvPr>
          <p:cNvGrpSpPr>
            <a:grpSpLocks/>
          </p:cNvGrpSpPr>
          <p:nvPr/>
        </p:nvGrpSpPr>
        <p:grpSpPr bwMode="auto">
          <a:xfrm>
            <a:off x="571478" y="3432191"/>
            <a:ext cx="1028700" cy="1017270"/>
            <a:chOff x="457200" y="1828801"/>
            <a:chExt cx="1143000" cy="1130300"/>
          </a:xfrm>
        </p:grpSpPr>
        <p:pic>
          <p:nvPicPr>
            <p:cNvPr id="91" name="Picture 45">
              <a:extLst>
                <a:ext uri="{FF2B5EF4-FFF2-40B4-BE49-F238E27FC236}">
                  <a16:creationId xmlns:a16="http://schemas.microsoft.com/office/drawing/2014/main" id="{223C3C56-906B-2843-A4BE-8BC10D1B3FA9}"/>
                </a:ext>
              </a:extLst>
            </p:cNvPr>
            <p:cNvPicPr>
              <a:picLocks noChangeArrowheads="1"/>
            </p:cNvPicPr>
            <p:nvPr/>
          </p:nvPicPr>
          <p:blipFill>
            <a:blip r:embed="rId7">
              <a:alphaModFix amt="95000"/>
              <a:extLst>
                <a:ext uri="{28A0092B-C50C-407E-A947-70E740481C1C}">
                  <a14:useLocalDpi xmlns:a14="http://schemas.microsoft.com/office/drawing/2010/main" val="0"/>
                </a:ext>
              </a:extLst>
            </a:blip>
            <a:srcRect/>
            <a:stretch>
              <a:fillRect/>
            </a:stretch>
          </p:blipFill>
          <p:spPr bwMode="auto">
            <a:xfrm>
              <a:off x="457200" y="1828801"/>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 name="TextBox 91">
              <a:extLst>
                <a:ext uri="{FF2B5EF4-FFF2-40B4-BE49-F238E27FC236}">
                  <a16:creationId xmlns:a16="http://schemas.microsoft.com/office/drawing/2014/main" id="{9FB7993E-7B89-504F-A588-573CC4120564}"/>
                </a:ext>
              </a:extLst>
            </p:cNvPr>
            <p:cNvSpPr txBox="1"/>
            <p:nvPr/>
          </p:nvSpPr>
          <p:spPr>
            <a:xfrm>
              <a:off x="1008063" y="2049462"/>
              <a:ext cx="410013" cy="471924"/>
            </a:xfrm>
            <a:prstGeom prst="rect">
              <a:avLst/>
            </a:prstGeom>
            <a:noFill/>
          </p:spPr>
          <p:txBody>
            <a:bodyPr wrap="none">
              <a:spAutoFit/>
            </a:bodyPr>
            <a:lstStyle/>
            <a:p>
              <a:pPr>
                <a:defRPr/>
              </a:pPr>
              <a:r>
                <a:rPr lang="en-US" sz="2160" dirty="0">
                  <a:solidFill>
                    <a:schemeClr val="bg1"/>
                  </a:solidFill>
                  <a:latin typeface="+mj-lt"/>
                  <a:ea typeface="ＭＳ Ｐゴシック" charset="0"/>
                  <a:cs typeface="ＭＳ Ｐゴシック" charset="0"/>
                </a:rPr>
                <a:t>A</a:t>
              </a:r>
            </a:p>
          </p:txBody>
        </p:sp>
      </p:grpSp>
      <p:grpSp>
        <p:nvGrpSpPr>
          <p:cNvPr id="73" name="Group 51">
            <a:extLst>
              <a:ext uri="{FF2B5EF4-FFF2-40B4-BE49-F238E27FC236}">
                <a16:creationId xmlns:a16="http://schemas.microsoft.com/office/drawing/2014/main" id="{3986E619-5D26-F243-A3CD-53D5A5AE90E8}"/>
              </a:ext>
            </a:extLst>
          </p:cNvPr>
          <p:cNvGrpSpPr>
            <a:grpSpLocks/>
          </p:cNvGrpSpPr>
          <p:nvPr/>
        </p:nvGrpSpPr>
        <p:grpSpPr bwMode="auto">
          <a:xfrm>
            <a:off x="7422404" y="3438798"/>
            <a:ext cx="1028700" cy="1017270"/>
            <a:chOff x="457199" y="1828801"/>
            <a:chExt cx="1142999" cy="1130300"/>
          </a:xfrm>
        </p:grpSpPr>
        <p:pic>
          <p:nvPicPr>
            <p:cNvPr id="89" name="Picture 52">
              <a:extLst>
                <a:ext uri="{FF2B5EF4-FFF2-40B4-BE49-F238E27FC236}">
                  <a16:creationId xmlns:a16="http://schemas.microsoft.com/office/drawing/2014/main" id="{7F0A89BB-0D14-F04D-B8F6-5227852C3DDD}"/>
                </a:ext>
              </a:extLst>
            </p:cNvPr>
            <p:cNvPicPr>
              <a:picLocks noChangeArrowheads="1"/>
            </p:cNvPicPr>
            <p:nvPr/>
          </p:nvPicPr>
          <p:blipFill>
            <a:blip r:embed="rId7">
              <a:alphaModFix amt="95000"/>
              <a:extLst>
                <a:ext uri="{28A0092B-C50C-407E-A947-70E740481C1C}">
                  <a14:useLocalDpi xmlns:a14="http://schemas.microsoft.com/office/drawing/2010/main" val="0"/>
                </a:ext>
              </a:extLst>
            </a:blip>
            <a:srcRect/>
            <a:stretch>
              <a:fillRect/>
            </a:stretch>
          </p:blipFill>
          <p:spPr bwMode="auto">
            <a:xfrm>
              <a:off x="457199" y="1828801"/>
              <a:ext cx="1142999"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0" name="TextBox 89">
              <a:extLst>
                <a:ext uri="{FF2B5EF4-FFF2-40B4-BE49-F238E27FC236}">
                  <a16:creationId xmlns:a16="http://schemas.microsoft.com/office/drawing/2014/main" id="{257C0C6E-8C4D-EB47-9646-6A0A1910C8C8}"/>
                </a:ext>
              </a:extLst>
            </p:cNvPr>
            <p:cNvSpPr txBox="1"/>
            <p:nvPr/>
          </p:nvSpPr>
          <p:spPr>
            <a:xfrm>
              <a:off x="1008063" y="2049462"/>
              <a:ext cx="410013" cy="471924"/>
            </a:xfrm>
            <a:prstGeom prst="rect">
              <a:avLst/>
            </a:prstGeom>
            <a:noFill/>
          </p:spPr>
          <p:txBody>
            <a:bodyPr wrap="none">
              <a:spAutoFit/>
            </a:bodyPr>
            <a:lstStyle/>
            <a:p>
              <a:pPr>
                <a:defRPr/>
              </a:pPr>
              <a:r>
                <a:rPr lang="en-US" sz="2160" dirty="0">
                  <a:solidFill>
                    <a:schemeClr val="bg1"/>
                  </a:solidFill>
                  <a:latin typeface="+mj-lt"/>
                  <a:ea typeface="ＭＳ Ｐゴシック" charset="0"/>
                  <a:cs typeface="ＭＳ Ｐゴシック" charset="0"/>
                </a:rPr>
                <a:t>B</a:t>
              </a:r>
            </a:p>
          </p:txBody>
        </p:sp>
      </p:grpSp>
      <p:sp>
        <p:nvSpPr>
          <p:cNvPr id="74" name="Freeform 73">
            <a:extLst>
              <a:ext uri="{FF2B5EF4-FFF2-40B4-BE49-F238E27FC236}">
                <a16:creationId xmlns:a16="http://schemas.microsoft.com/office/drawing/2014/main" id="{4CB8A2D3-35ED-DD44-B52E-01BD41E89375}"/>
              </a:ext>
            </a:extLst>
          </p:cNvPr>
          <p:cNvSpPr/>
          <p:nvPr/>
        </p:nvSpPr>
        <p:spPr>
          <a:xfrm>
            <a:off x="3623277" y="3659675"/>
            <a:ext cx="530303"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434046AE-FBC2-3349-8004-AB3D5FBC2E3A}"/>
              </a:ext>
            </a:extLst>
          </p:cNvPr>
          <p:cNvCxnSpPr/>
          <p:nvPr/>
        </p:nvCxnSpPr>
        <p:spPr>
          <a:xfrm>
            <a:off x="4013992"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681C316-DE2F-EF43-B761-578A98D59B4B}"/>
              </a:ext>
            </a:extLst>
          </p:cNvPr>
          <p:cNvCxnSpPr/>
          <p:nvPr/>
        </p:nvCxnSpPr>
        <p:spPr>
          <a:xfrm>
            <a:off x="3820864"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426560B-229C-E049-A304-103AFB58E81B}"/>
              </a:ext>
            </a:extLst>
          </p:cNvPr>
          <p:cNvCxnSpPr/>
          <p:nvPr/>
        </p:nvCxnSpPr>
        <p:spPr>
          <a:xfrm>
            <a:off x="4153580"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562C7DF-330F-BB41-BCC3-073A8F345A96}"/>
              </a:ext>
            </a:extLst>
          </p:cNvPr>
          <p:cNvSpPr txBox="1"/>
          <p:nvPr/>
        </p:nvSpPr>
        <p:spPr>
          <a:xfrm>
            <a:off x="4418283" y="3633026"/>
            <a:ext cx="31290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C</a:t>
            </a:r>
          </a:p>
        </p:txBody>
      </p:sp>
      <p:sp>
        <p:nvSpPr>
          <p:cNvPr id="79" name="Freeform 78">
            <a:extLst>
              <a:ext uri="{FF2B5EF4-FFF2-40B4-BE49-F238E27FC236}">
                <a16:creationId xmlns:a16="http://schemas.microsoft.com/office/drawing/2014/main" id="{B4643574-48A7-3B4F-9107-66350E12593F}"/>
              </a:ext>
            </a:extLst>
          </p:cNvPr>
          <p:cNvSpPr/>
          <p:nvPr/>
        </p:nvSpPr>
        <p:spPr>
          <a:xfrm>
            <a:off x="4948585" y="36596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80" name="Straight Connector 79">
            <a:extLst>
              <a:ext uri="{FF2B5EF4-FFF2-40B4-BE49-F238E27FC236}">
                <a16:creationId xmlns:a16="http://schemas.microsoft.com/office/drawing/2014/main" id="{CED161D8-A534-2A4C-9DE3-3F280F76AF26}"/>
              </a:ext>
            </a:extLst>
          </p:cNvPr>
          <p:cNvCxnSpPr/>
          <p:nvPr/>
        </p:nvCxnSpPr>
        <p:spPr>
          <a:xfrm>
            <a:off x="5313494"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2348F5-6364-C145-9A29-B618755A0E0A}"/>
              </a:ext>
            </a:extLst>
          </p:cNvPr>
          <p:cNvCxnSpPr/>
          <p:nvPr/>
        </p:nvCxnSpPr>
        <p:spPr>
          <a:xfrm>
            <a:off x="5120366"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FEE7C85-A55F-2E4E-BAA1-738756B0AE7B}"/>
              </a:ext>
            </a:extLst>
          </p:cNvPr>
          <p:cNvCxnSpPr/>
          <p:nvPr/>
        </p:nvCxnSpPr>
        <p:spPr>
          <a:xfrm>
            <a:off x="5453082"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a16="http://schemas.microsoft.com/office/drawing/2014/main" id="{4425563B-E849-F349-8185-F594DB4E3010}"/>
              </a:ext>
            </a:extLst>
          </p:cNvPr>
          <p:cNvSpPr/>
          <p:nvPr/>
        </p:nvSpPr>
        <p:spPr>
          <a:xfrm>
            <a:off x="6248088" y="36596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84" name="Straight Connector 83">
            <a:extLst>
              <a:ext uri="{FF2B5EF4-FFF2-40B4-BE49-F238E27FC236}">
                <a16:creationId xmlns:a16="http://schemas.microsoft.com/office/drawing/2014/main" id="{6046A1A9-8CF4-AC43-A8B6-11DE7F0B9D87}"/>
              </a:ext>
            </a:extLst>
          </p:cNvPr>
          <p:cNvCxnSpPr/>
          <p:nvPr/>
        </p:nvCxnSpPr>
        <p:spPr>
          <a:xfrm>
            <a:off x="6612997"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08829D-8986-5D4B-83CE-9AC3CFFE85A2}"/>
              </a:ext>
            </a:extLst>
          </p:cNvPr>
          <p:cNvCxnSpPr/>
          <p:nvPr/>
        </p:nvCxnSpPr>
        <p:spPr>
          <a:xfrm>
            <a:off x="6419869"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B0C7B12-EEFE-7C4A-9815-8E897E20D260}"/>
              </a:ext>
            </a:extLst>
          </p:cNvPr>
          <p:cNvCxnSpPr/>
          <p:nvPr/>
        </p:nvCxnSpPr>
        <p:spPr>
          <a:xfrm>
            <a:off x="6752585"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3185892-966A-2A49-B66C-276D2DDDB4F6}"/>
              </a:ext>
            </a:extLst>
          </p:cNvPr>
          <p:cNvCxnSpPr>
            <a:cxnSpLocks/>
          </p:cNvCxnSpPr>
          <p:nvPr/>
        </p:nvCxnSpPr>
        <p:spPr>
          <a:xfrm>
            <a:off x="3623277" y="3564080"/>
            <a:ext cx="530303" cy="0"/>
          </a:xfrm>
          <a:prstGeom prst="straightConnector1">
            <a:avLst/>
          </a:prstGeom>
          <a:ln>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960235D6-D393-A04D-B906-1775E8BBC877}"/>
              </a:ext>
            </a:extLst>
          </p:cNvPr>
          <p:cNvGrpSpPr/>
          <p:nvPr/>
        </p:nvGrpSpPr>
        <p:grpSpPr>
          <a:xfrm>
            <a:off x="1381293" y="4411996"/>
            <a:ext cx="6251801" cy="508022"/>
            <a:chOff x="1841723" y="5882660"/>
            <a:chExt cx="8335735" cy="677363"/>
          </a:xfrm>
        </p:grpSpPr>
        <p:sp>
          <p:nvSpPr>
            <p:cNvPr id="98" name="Freeform 97">
              <a:extLst>
                <a:ext uri="{FF2B5EF4-FFF2-40B4-BE49-F238E27FC236}">
                  <a16:creationId xmlns:a16="http://schemas.microsoft.com/office/drawing/2014/main" id="{BCDA7857-B8E6-5C45-BDFA-F93F92DF5BB2}"/>
                </a:ext>
              </a:extLst>
            </p:cNvPr>
            <p:cNvSpPr/>
            <p:nvPr/>
          </p:nvSpPr>
          <p:spPr>
            <a:xfrm>
              <a:off x="1841723" y="5882660"/>
              <a:ext cx="8335735" cy="677363"/>
            </a:xfrm>
            <a:custGeom>
              <a:avLst/>
              <a:gdLst>
                <a:gd name="connsiteX0" fmla="*/ 0 w 8335735"/>
                <a:gd name="connsiteY0" fmla="*/ 8164 h 1102178"/>
                <a:gd name="connsiteX1" fmla="*/ 334735 w 8335735"/>
                <a:gd name="connsiteY1" fmla="*/ 8164 h 1102178"/>
                <a:gd name="connsiteX2" fmla="*/ 547007 w 8335735"/>
                <a:gd name="connsiteY2" fmla="*/ 0 h 1102178"/>
                <a:gd name="connsiteX3" fmla="*/ 1371600 w 8335735"/>
                <a:gd name="connsiteY3" fmla="*/ 0 h 1102178"/>
                <a:gd name="connsiteX4" fmla="*/ 1453242 w 8335735"/>
                <a:gd name="connsiteY4" fmla="*/ 8164 h 1102178"/>
                <a:gd name="connsiteX5" fmla="*/ 2424792 w 8335735"/>
                <a:gd name="connsiteY5" fmla="*/ 24493 h 1102178"/>
                <a:gd name="connsiteX6" fmla="*/ 2873828 w 8335735"/>
                <a:gd name="connsiteY6" fmla="*/ 40821 h 1102178"/>
                <a:gd name="connsiteX7" fmla="*/ 3429000 w 8335735"/>
                <a:gd name="connsiteY7" fmla="*/ 48986 h 1102178"/>
                <a:gd name="connsiteX8" fmla="*/ 3812721 w 8335735"/>
                <a:gd name="connsiteY8" fmla="*/ 57150 h 1102178"/>
                <a:gd name="connsiteX9" fmla="*/ 4718957 w 8335735"/>
                <a:gd name="connsiteY9" fmla="*/ 73478 h 1102178"/>
                <a:gd name="connsiteX10" fmla="*/ 5241471 w 8335735"/>
                <a:gd name="connsiteY10" fmla="*/ 89807 h 1102178"/>
                <a:gd name="connsiteX11" fmla="*/ 5380264 w 8335735"/>
                <a:gd name="connsiteY11" fmla="*/ 97971 h 1102178"/>
                <a:gd name="connsiteX12" fmla="*/ 5568042 w 8335735"/>
                <a:gd name="connsiteY12" fmla="*/ 114300 h 1102178"/>
                <a:gd name="connsiteX13" fmla="*/ 5763985 w 8335735"/>
                <a:gd name="connsiteY13" fmla="*/ 122464 h 1102178"/>
                <a:gd name="connsiteX14" fmla="*/ 5804807 w 8335735"/>
                <a:gd name="connsiteY14" fmla="*/ 130628 h 1102178"/>
                <a:gd name="connsiteX15" fmla="*/ 5878285 w 8335735"/>
                <a:gd name="connsiteY15" fmla="*/ 138793 h 1102178"/>
                <a:gd name="connsiteX16" fmla="*/ 5943600 w 8335735"/>
                <a:gd name="connsiteY16" fmla="*/ 146957 h 1102178"/>
                <a:gd name="connsiteX17" fmla="*/ 6000750 w 8335735"/>
                <a:gd name="connsiteY17" fmla="*/ 155121 h 1102178"/>
                <a:gd name="connsiteX18" fmla="*/ 6098721 w 8335735"/>
                <a:gd name="connsiteY18" fmla="*/ 163286 h 1102178"/>
                <a:gd name="connsiteX19" fmla="*/ 6147707 w 8335735"/>
                <a:gd name="connsiteY19" fmla="*/ 171450 h 1102178"/>
                <a:gd name="connsiteX20" fmla="*/ 6245678 w 8335735"/>
                <a:gd name="connsiteY20" fmla="*/ 179614 h 1102178"/>
                <a:gd name="connsiteX21" fmla="*/ 6310992 w 8335735"/>
                <a:gd name="connsiteY21" fmla="*/ 187778 h 1102178"/>
                <a:gd name="connsiteX22" fmla="*/ 6384471 w 8335735"/>
                <a:gd name="connsiteY22" fmla="*/ 195943 h 1102178"/>
                <a:gd name="connsiteX23" fmla="*/ 6466114 w 8335735"/>
                <a:gd name="connsiteY23" fmla="*/ 204107 h 1102178"/>
                <a:gd name="connsiteX24" fmla="*/ 6588578 w 8335735"/>
                <a:gd name="connsiteY24" fmla="*/ 220436 h 1102178"/>
                <a:gd name="connsiteX25" fmla="*/ 6743700 w 8335735"/>
                <a:gd name="connsiteY25" fmla="*/ 228600 h 1102178"/>
                <a:gd name="connsiteX26" fmla="*/ 6809014 w 8335735"/>
                <a:gd name="connsiteY26" fmla="*/ 236764 h 1102178"/>
                <a:gd name="connsiteX27" fmla="*/ 6898821 w 8335735"/>
                <a:gd name="connsiteY27" fmla="*/ 244928 h 1102178"/>
                <a:gd name="connsiteX28" fmla="*/ 6996792 w 8335735"/>
                <a:gd name="connsiteY28" fmla="*/ 261257 h 1102178"/>
                <a:gd name="connsiteX29" fmla="*/ 7086600 w 8335735"/>
                <a:gd name="connsiteY29" fmla="*/ 269421 h 1102178"/>
                <a:gd name="connsiteX30" fmla="*/ 7143750 w 8335735"/>
                <a:gd name="connsiteY30" fmla="*/ 277586 h 1102178"/>
                <a:gd name="connsiteX31" fmla="*/ 7225392 w 8335735"/>
                <a:gd name="connsiteY31" fmla="*/ 285750 h 1102178"/>
                <a:gd name="connsiteX32" fmla="*/ 7298871 w 8335735"/>
                <a:gd name="connsiteY32" fmla="*/ 293914 h 1102178"/>
                <a:gd name="connsiteX33" fmla="*/ 7429500 w 8335735"/>
                <a:gd name="connsiteY33" fmla="*/ 318407 h 1102178"/>
                <a:gd name="connsiteX34" fmla="*/ 7470321 w 8335735"/>
                <a:gd name="connsiteY34" fmla="*/ 326571 h 1102178"/>
                <a:gd name="connsiteX35" fmla="*/ 7527471 w 8335735"/>
                <a:gd name="connsiteY35" fmla="*/ 334736 h 1102178"/>
                <a:gd name="connsiteX36" fmla="*/ 7584621 w 8335735"/>
                <a:gd name="connsiteY36" fmla="*/ 351064 h 1102178"/>
                <a:gd name="connsiteX37" fmla="*/ 7698921 w 8335735"/>
                <a:gd name="connsiteY37" fmla="*/ 375557 h 1102178"/>
                <a:gd name="connsiteX38" fmla="*/ 7813221 w 8335735"/>
                <a:gd name="connsiteY38" fmla="*/ 400050 h 1102178"/>
                <a:gd name="connsiteX39" fmla="*/ 7862207 w 8335735"/>
                <a:gd name="connsiteY39" fmla="*/ 416378 h 1102178"/>
                <a:gd name="connsiteX40" fmla="*/ 7894864 w 8335735"/>
                <a:gd name="connsiteY40" fmla="*/ 424543 h 1102178"/>
                <a:gd name="connsiteX41" fmla="*/ 7943850 w 8335735"/>
                <a:gd name="connsiteY41" fmla="*/ 440871 h 1102178"/>
                <a:gd name="connsiteX42" fmla="*/ 7992835 w 8335735"/>
                <a:gd name="connsiteY42" fmla="*/ 449036 h 1102178"/>
                <a:gd name="connsiteX43" fmla="*/ 8082642 w 8335735"/>
                <a:gd name="connsiteY43" fmla="*/ 481693 h 1102178"/>
                <a:gd name="connsiteX44" fmla="*/ 8172450 w 8335735"/>
                <a:gd name="connsiteY44" fmla="*/ 514350 h 1102178"/>
                <a:gd name="connsiteX45" fmla="*/ 8205107 w 8335735"/>
                <a:gd name="connsiteY45" fmla="*/ 530678 h 1102178"/>
                <a:gd name="connsiteX46" fmla="*/ 8229600 w 8335735"/>
                <a:gd name="connsiteY46" fmla="*/ 538843 h 1102178"/>
                <a:gd name="connsiteX47" fmla="*/ 8294914 w 8335735"/>
                <a:gd name="connsiteY47" fmla="*/ 595993 h 1102178"/>
                <a:gd name="connsiteX48" fmla="*/ 8311242 w 8335735"/>
                <a:gd name="connsiteY48" fmla="*/ 628650 h 1102178"/>
                <a:gd name="connsiteX49" fmla="*/ 8319407 w 8335735"/>
                <a:gd name="connsiteY49" fmla="*/ 661307 h 1102178"/>
                <a:gd name="connsiteX50" fmla="*/ 8335735 w 8335735"/>
                <a:gd name="connsiteY50" fmla="*/ 726621 h 1102178"/>
                <a:gd name="connsiteX51" fmla="*/ 8327571 w 8335735"/>
                <a:gd name="connsiteY51" fmla="*/ 751114 h 1102178"/>
                <a:gd name="connsiteX52" fmla="*/ 8319407 w 8335735"/>
                <a:gd name="connsiteY52" fmla="*/ 791936 h 1102178"/>
                <a:gd name="connsiteX53" fmla="*/ 8180614 w 8335735"/>
                <a:gd name="connsiteY53" fmla="*/ 881743 h 1102178"/>
                <a:gd name="connsiteX54" fmla="*/ 8115300 w 8335735"/>
                <a:gd name="connsiteY54" fmla="*/ 898071 h 1102178"/>
                <a:gd name="connsiteX55" fmla="*/ 7976507 w 8335735"/>
                <a:gd name="connsiteY55" fmla="*/ 922564 h 1102178"/>
                <a:gd name="connsiteX56" fmla="*/ 7625442 w 8335735"/>
                <a:gd name="connsiteY56" fmla="*/ 971550 h 1102178"/>
                <a:gd name="connsiteX57" fmla="*/ 7045778 w 8335735"/>
                <a:gd name="connsiteY57" fmla="*/ 1004207 h 1102178"/>
                <a:gd name="connsiteX58" fmla="*/ 6776357 w 8335735"/>
                <a:gd name="connsiteY58" fmla="*/ 1028700 h 1102178"/>
                <a:gd name="connsiteX59" fmla="*/ 6441621 w 8335735"/>
                <a:gd name="connsiteY59" fmla="*/ 1045028 h 1102178"/>
                <a:gd name="connsiteX60" fmla="*/ 6278335 w 8335735"/>
                <a:gd name="connsiteY60" fmla="*/ 1053193 h 1102178"/>
                <a:gd name="connsiteX61" fmla="*/ 5861957 w 8335735"/>
                <a:gd name="connsiteY61" fmla="*/ 1077686 h 1102178"/>
                <a:gd name="connsiteX62" fmla="*/ 5706835 w 8335735"/>
                <a:gd name="connsiteY62" fmla="*/ 1085850 h 1102178"/>
                <a:gd name="connsiteX63" fmla="*/ 5314950 w 8335735"/>
                <a:gd name="connsiteY63" fmla="*/ 1102178 h 1102178"/>
                <a:gd name="connsiteX64" fmla="*/ 3184071 w 8335735"/>
                <a:gd name="connsiteY64" fmla="*/ 1094014 h 1102178"/>
                <a:gd name="connsiteX65" fmla="*/ 2759528 w 8335735"/>
                <a:gd name="connsiteY65" fmla="*/ 1085850 h 1102178"/>
                <a:gd name="connsiteX66" fmla="*/ 2677885 w 8335735"/>
                <a:gd name="connsiteY66" fmla="*/ 1077686 h 1102178"/>
                <a:gd name="connsiteX67" fmla="*/ 2457450 w 8335735"/>
                <a:gd name="connsiteY67" fmla="*/ 1069521 h 1102178"/>
                <a:gd name="connsiteX68" fmla="*/ 1983921 w 8335735"/>
                <a:gd name="connsiteY68" fmla="*/ 1053193 h 1102178"/>
                <a:gd name="connsiteX69" fmla="*/ 1755321 w 8335735"/>
                <a:gd name="connsiteY69" fmla="*/ 1036864 h 1102178"/>
                <a:gd name="connsiteX70" fmla="*/ 1436914 w 8335735"/>
                <a:gd name="connsiteY70" fmla="*/ 1020536 h 1102178"/>
                <a:gd name="connsiteX71" fmla="*/ 1175657 w 8335735"/>
                <a:gd name="connsiteY71" fmla="*/ 1004207 h 1102178"/>
                <a:gd name="connsiteX72" fmla="*/ 987878 w 8335735"/>
                <a:gd name="connsiteY72" fmla="*/ 987878 h 1102178"/>
                <a:gd name="connsiteX73" fmla="*/ 661307 w 8335735"/>
                <a:gd name="connsiteY73" fmla="*/ 971550 h 1102178"/>
                <a:gd name="connsiteX74" fmla="*/ 571500 w 8335735"/>
                <a:gd name="connsiteY74" fmla="*/ 963386 h 1102178"/>
                <a:gd name="connsiteX75" fmla="*/ 514350 w 8335735"/>
                <a:gd name="connsiteY75" fmla="*/ 955221 h 1102178"/>
                <a:gd name="connsiteX76" fmla="*/ 253092 w 8335735"/>
                <a:gd name="connsiteY76" fmla="*/ 938893 h 1102178"/>
                <a:gd name="connsiteX77" fmla="*/ 24492 w 8335735"/>
                <a:gd name="connsiteY77" fmla="*/ 938893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8335735" h="1102178">
                  <a:moveTo>
                    <a:pt x="0" y="8164"/>
                  </a:moveTo>
                  <a:cubicBezTo>
                    <a:pt x="141868" y="31808"/>
                    <a:pt x="38827" y="17866"/>
                    <a:pt x="334735" y="8164"/>
                  </a:cubicBezTo>
                  <a:lnTo>
                    <a:pt x="547007" y="0"/>
                  </a:lnTo>
                  <a:cubicBezTo>
                    <a:pt x="869300" y="40285"/>
                    <a:pt x="523180" y="0"/>
                    <a:pt x="1371600" y="0"/>
                  </a:cubicBezTo>
                  <a:cubicBezTo>
                    <a:pt x="1398950" y="0"/>
                    <a:pt x="1425907" y="7253"/>
                    <a:pt x="1453242" y="8164"/>
                  </a:cubicBezTo>
                  <a:cubicBezTo>
                    <a:pt x="1627409" y="13969"/>
                    <a:pt x="2307411" y="22792"/>
                    <a:pt x="2424792" y="24493"/>
                  </a:cubicBezTo>
                  <a:lnTo>
                    <a:pt x="2873828" y="40821"/>
                  </a:lnTo>
                  <a:lnTo>
                    <a:pt x="3429000" y="48986"/>
                  </a:lnTo>
                  <a:lnTo>
                    <a:pt x="3812721" y="57150"/>
                  </a:lnTo>
                  <a:cubicBezTo>
                    <a:pt x="4368789" y="66575"/>
                    <a:pt x="4273855" y="60638"/>
                    <a:pt x="4718957" y="73478"/>
                  </a:cubicBezTo>
                  <a:cubicBezTo>
                    <a:pt x="4893141" y="78503"/>
                    <a:pt x="5067515" y="79575"/>
                    <a:pt x="5241471" y="89807"/>
                  </a:cubicBezTo>
                  <a:lnTo>
                    <a:pt x="5380264" y="97971"/>
                  </a:lnTo>
                  <a:cubicBezTo>
                    <a:pt x="5579241" y="113277"/>
                    <a:pt x="5293482" y="99850"/>
                    <a:pt x="5568042" y="114300"/>
                  </a:cubicBezTo>
                  <a:cubicBezTo>
                    <a:pt x="5633323" y="117736"/>
                    <a:pt x="5698671" y="119743"/>
                    <a:pt x="5763985" y="122464"/>
                  </a:cubicBezTo>
                  <a:cubicBezTo>
                    <a:pt x="5777592" y="125185"/>
                    <a:pt x="5791070" y="128665"/>
                    <a:pt x="5804807" y="130628"/>
                  </a:cubicBezTo>
                  <a:cubicBezTo>
                    <a:pt x="5829203" y="134113"/>
                    <a:pt x="5853810" y="135914"/>
                    <a:pt x="5878285" y="138793"/>
                  </a:cubicBezTo>
                  <a:lnTo>
                    <a:pt x="5943600" y="146957"/>
                  </a:lnTo>
                  <a:cubicBezTo>
                    <a:pt x="5962675" y="149500"/>
                    <a:pt x="5981612" y="153106"/>
                    <a:pt x="6000750" y="155121"/>
                  </a:cubicBezTo>
                  <a:cubicBezTo>
                    <a:pt x="6033340" y="158552"/>
                    <a:pt x="6066151" y="159667"/>
                    <a:pt x="6098721" y="163286"/>
                  </a:cubicBezTo>
                  <a:cubicBezTo>
                    <a:pt x="6115174" y="165114"/>
                    <a:pt x="6131254" y="169622"/>
                    <a:pt x="6147707" y="171450"/>
                  </a:cubicBezTo>
                  <a:cubicBezTo>
                    <a:pt x="6180277" y="175069"/>
                    <a:pt x="6213070" y="176353"/>
                    <a:pt x="6245678" y="179614"/>
                  </a:cubicBezTo>
                  <a:cubicBezTo>
                    <a:pt x="6267510" y="181797"/>
                    <a:pt x="6289202" y="185214"/>
                    <a:pt x="6310992" y="187778"/>
                  </a:cubicBezTo>
                  <a:lnTo>
                    <a:pt x="6384471" y="195943"/>
                  </a:lnTo>
                  <a:cubicBezTo>
                    <a:pt x="6411671" y="198806"/>
                    <a:pt x="6438975" y="200715"/>
                    <a:pt x="6466114" y="204107"/>
                  </a:cubicBezTo>
                  <a:cubicBezTo>
                    <a:pt x="6551656" y="214799"/>
                    <a:pt x="6480415" y="212710"/>
                    <a:pt x="6588578" y="220436"/>
                  </a:cubicBezTo>
                  <a:cubicBezTo>
                    <a:pt x="6640225" y="224125"/>
                    <a:pt x="6691993" y="225879"/>
                    <a:pt x="6743700" y="228600"/>
                  </a:cubicBezTo>
                  <a:lnTo>
                    <a:pt x="6809014" y="236764"/>
                  </a:lnTo>
                  <a:cubicBezTo>
                    <a:pt x="6838908" y="239911"/>
                    <a:pt x="6869014" y="241040"/>
                    <a:pt x="6898821" y="244928"/>
                  </a:cubicBezTo>
                  <a:cubicBezTo>
                    <a:pt x="6931650" y="249210"/>
                    <a:pt x="6963963" y="256975"/>
                    <a:pt x="6996792" y="261257"/>
                  </a:cubicBezTo>
                  <a:cubicBezTo>
                    <a:pt x="7026599" y="265145"/>
                    <a:pt x="7056724" y="266101"/>
                    <a:pt x="7086600" y="269421"/>
                  </a:cubicBezTo>
                  <a:cubicBezTo>
                    <a:pt x="7105726" y="271546"/>
                    <a:pt x="7124638" y="275338"/>
                    <a:pt x="7143750" y="277586"/>
                  </a:cubicBezTo>
                  <a:cubicBezTo>
                    <a:pt x="7170912" y="280782"/>
                    <a:pt x="7198193" y="282887"/>
                    <a:pt x="7225392" y="285750"/>
                  </a:cubicBezTo>
                  <a:lnTo>
                    <a:pt x="7298871" y="293914"/>
                  </a:lnTo>
                  <a:cubicBezTo>
                    <a:pt x="7436941" y="324597"/>
                    <a:pt x="7312380" y="298888"/>
                    <a:pt x="7429500" y="318407"/>
                  </a:cubicBezTo>
                  <a:cubicBezTo>
                    <a:pt x="7443188" y="320688"/>
                    <a:pt x="7456633" y="324290"/>
                    <a:pt x="7470321" y="326571"/>
                  </a:cubicBezTo>
                  <a:cubicBezTo>
                    <a:pt x="7489303" y="329735"/>
                    <a:pt x="7508655" y="330704"/>
                    <a:pt x="7527471" y="334736"/>
                  </a:cubicBezTo>
                  <a:cubicBezTo>
                    <a:pt x="7546843" y="338887"/>
                    <a:pt x="7565478" y="345959"/>
                    <a:pt x="7584621" y="351064"/>
                  </a:cubicBezTo>
                  <a:cubicBezTo>
                    <a:pt x="7800431" y="408613"/>
                    <a:pt x="7528632" y="336259"/>
                    <a:pt x="7698921" y="375557"/>
                  </a:cubicBezTo>
                  <a:cubicBezTo>
                    <a:pt x="7821860" y="403928"/>
                    <a:pt x="7690530" y="382523"/>
                    <a:pt x="7813221" y="400050"/>
                  </a:cubicBezTo>
                  <a:cubicBezTo>
                    <a:pt x="7829550" y="405493"/>
                    <a:pt x="7845721" y="411432"/>
                    <a:pt x="7862207" y="416378"/>
                  </a:cubicBezTo>
                  <a:cubicBezTo>
                    <a:pt x="7872955" y="419602"/>
                    <a:pt x="7884116" y="421319"/>
                    <a:pt x="7894864" y="424543"/>
                  </a:cubicBezTo>
                  <a:cubicBezTo>
                    <a:pt x="7911350" y="429489"/>
                    <a:pt x="7927152" y="436696"/>
                    <a:pt x="7943850" y="440871"/>
                  </a:cubicBezTo>
                  <a:cubicBezTo>
                    <a:pt x="7959909" y="444886"/>
                    <a:pt x="7976776" y="445021"/>
                    <a:pt x="7992835" y="449036"/>
                  </a:cubicBezTo>
                  <a:cubicBezTo>
                    <a:pt x="8030970" y="458570"/>
                    <a:pt x="8046917" y="468702"/>
                    <a:pt x="8082642" y="481693"/>
                  </a:cubicBezTo>
                  <a:cubicBezTo>
                    <a:pt x="8132441" y="499802"/>
                    <a:pt x="8126793" y="494058"/>
                    <a:pt x="8172450" y="514350"/>
                  </a:cubicBezTo>
                  <a:cubicBezTo>
                    <a:pt x="8183572" y="519293"/>
                    <a:pt x="8193921" y="525884"/>
                    <a:pt x="8205107" y="530678"/>
                  </a:cubicBezTo>
                  <a:cubicBezTo>
                    <a:pt x="8213017" y="534068"/>
                    <a:pt x="8221903" y="534994"/>
                    <a:pt x="8229600" y="538843"/>
                  </a:cubicBezTo>
                  <a:cubicBezTo>
                    <a:pt x="8256603" y="552345"/>
                    <a:pt x="8273632" y="574711"/>
                    <a:pt x="8294914" y="595993"/>
                  </a:cubicBezTo>
                  <a:cubicBezTo>
                    <a:pt x="8300357" y="606879"/>
                    <a:pt x="8306969" y="617254"/>
                    <a:pt x="8311242" y="628650"/>
                  </a:cubicBezTo>
                  <a:cubicBezTo>
                    <a:pt x="8315182" y="639156"/>
                    <a:pt x="8316324" y="650518"/>
                    <a:pt x="8319407" y="661307"/>
                  </a:cubicBezTo>
                  <a:cubicBezTo>
                    <a:pt x="8336141" y="719873"/>
                    <a:pt x="8319141" y="643648"/>
                    <a:pt x="8335735" y="726621"/>
                  </a:cubicBezTo>
                  <a:cubicBezTo>
                    <a:pt x="8333014" y="734785"/>
                    <a:pt x="8329658" y="742765"/>
                    <a:pt x="8327571" y="751114"/>
                  </a:cubicBezTo>
                  <a:cubicBezTo>
                    <a:pt x="8324206" y="764576"/>
                    <a:pt x="8325613" y="779524"/>
                    <a:pt x="8319407" y="791936"/>
                  </a:cubicBezTo>
                  <a:cubicBezTo>
                    <a:pt x="8292361" y="846029"/>
                    <a:pt x="8233477" y="864122"/>
                    <a:pt x="8180614" y="881743"/>
                  </a:cubicBezTo>
                  <a:cubicBezTo>
                    <a:pt x="8159324" y="888839"/>
                    <a:pt x="8137306" y="893670"/>
                    <a:pt x="8115300" y="898071"/>
                  </a:cubicBezTo>
                  <a:cubicBezTo>
                    <a:pt x="8069233" y="907284"/>
                    <a:pt x="8022876" y="915016"/>
                    <a:pt x="7976507" y="922564"/>
                  </a:cubicBezTo>
                  <a:cubicBezTo>
                    <a:pt x="7903518" y="934446"/>
                    <a:pt x="7714744" y="964984"/>
                    <a:pt x="7625442" y="971550"/>
                  </a:cubicBezTo>
                  <a:cubicBezTo>
                    <a:pt x="7448876" y="984533"/>
                    <a:pt x="7232600" y="994866"/>
                    <a:pt x="7045778" y="1004207"/>
                  </a:cubicBezTo>
                  <a:cubicBezTo>
                    <a:pt x="6966256" y="1012159"/>
                    <a:pt x="6859792" y="1024065"/>
                    <a:pt x="6776357" y="1028700"/>
                  </a:cubicBezTo>
                  <a:lnTo>
                    <a:pt x="6441621" y="1045028"/>
                  </a:lnTo>
                  <a:cubicBezTo>
                    <a:pt x="6387190" y="1047705"/>
                    <a:pt x="6332693" y="1049310"/>
                    <a:pt x="6278335" y="1053193"/>
                  </a:cubicBezTo>
                  <a:cubicBezTo>
                    <a:pt x="6066944" y="1068292"/>
                    <a:pt x="6192957" y="1059954"/>
                    <a:pt x="5861957" y="1077686"/>
                  </a:cubicBezTo>
                  <a:cubicBezTo>
                    <a:pt x="5810252" y="1080456"/>
                    <a:pt x="5758587" y="1084181"/>
                    <a:pt x="5706835" y="1085850"/>
                  </a:cubicBezTo>
                  <a:cubicBezTo>
                    <a:pt x="5407422" y="1095508"/>
                    <a:pt x="5538005" y="1089058"/>
                    <a:pt x="5314950" y="1102178"/>
                  </a:cubicBezTo>
                  <a:lnTo>
                    <a:pt x="3184071" y="1094014"/>
                  </a:lnTo>
                  <a:cubicBezTo>
                    <a:pt x="3042533" y="1093110"/>
                    <a:pt x="2900995" y="1090413"/>
                    <a:pt x="2759528" y="1085850"/>
                  </a:cubicBezTo>
                  <a:cubicBezTo>
                    <a:pt x="2732192" y="1084968"/>
                    <a:pt x="2705195" y="1079162"/>
                    <a:pt x="2677885" y="1077686"/>
                  </a:cubicBezTo>
                  <a:cubicBezTo>
                    <a:pt x="2604463" y="1073717"/>
                    <a:pt x="2530933" y="1072115"/>
                    <a:pt x="2457450" y="1069521"/>
                  </a:cubicBezTo>
                  <a:cubicBezTo>
                    <a:pt x="2299611" y="1063950"/>
                    <a:pt x="2141615" y="1061955"/>
                    <a:pt x="1983921" y="1053193"/>
                  </a:cubicBezTo>
                  <a:cubicBezTo>
                    <a:pt x="1481901" y="1025301"/>
                    <a:pt x="2068495" y="1060061"/>
                    <a:pt x="1755321" y="1036864"/>
                  </a:cubicBezTo>
                  <a:cubicBezTo>
                    <a:pt x="1662539" y="1029992"/>
                    <a:pt x="1525950" y="1024583"/>
                    <a:pt x="1436914" y="1020536"/>
                  </a:cubicBezTo>
                  <a:cubicBezTo>
                    <a:pt x="1235551" y="1000398"/>
                    <a:pt x="1514259" y="1026781"/>
                    <a:pt x="1175657" y="1004207"/>
                  </a:cubicBezTo>
                  <a:cubicBezTo>
                    <a:pt x="1112967" y="1000028"/>
                    <a:pt x="1050629" y="991015"/>
                    <a:pt x="987878" y="987878"/>
                  </a:cubicBezTo>
                  <a:cubicBezTo>
                    <a:pt x="879021" y="982435"/>
                    <a:pt x="769852" y="981417"/>
                    <a:pt x="661307" y="971550"/>
                  </a:cubicBezTo>
                  <a:cubicBezTo>
                    <a:pt x="631371" y="968829"/>
                    <a:pt x="601375" y="966706"/>
                    <a:pt x="571500" y="963386"/>
                  </a:cubicBezTo>
                  <a:cubicBezTo>
                    <a:pt x="552374" y="961261"/>
                    <a:pt x="533507" y="957046"/>
                    <a:pt x="514350" y="955221"/>
                  </a:cubicBezTo>
                  <a:cubicBezTo>
                    <a:pt x="470299" y="951026"/>
                    <a:pt x="285103" y="939589"/>
                    <a:pt x="253092" y="938893"/>
                  </a:cubicBezTo>
                  <a:cubicBezTo>
                    <a:pt x="176910" y="937237"/>
                    <a:pt x="100692" y="938893"/>
                    <a:pt x="24492" y="938893"/>
                  </a:cubicBezTo>
                </a:path>
              </a:pathLst>
            </a:custGeom>
            <a:noFill/>
            <a:ln>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FB10CF5-1E3C-1B4A-BE28-7FB6A8E37BF0}"/>
                    </a:ext>
                  </a:extLst>
                </p:cNvPr>
                <p:cNvSpPr txBox="1"/>
                <p:nvPr/>
              </p:nvSpPr>
              <p:spPr>
                <a:xfrm>
                  <a:off x="5351871" y="6082841"/>
                  <a:ext cx="1681999" cy="307776"/>
                </a:xfrm>
                <a:prstGeom prst="rect">
                  <a:avLst/>
                </a:prstGeom>
                <a:noFill/>
                <a:ln>
                  <a:solidFill>
                    <a:schemeClr val="bg1">
                      <a:lumMod val="8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Cambria Math" panose="02040503050406030204" pitchFamily="18" charset="0"/>
                          </a:rPr>
                          <m:t>𝑀𝑖𝑛</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𝑅𝑇𝑇</m:t>
                        </m:r>
                        <m:r>
                          <a:rPr lang="en-US" sz="1500" i="1">
                            <a:latin typeface="Cambria Math" panose="02040503050406030204" pitchFamily="18" charset="0"/>
                            <a:ea typeface="Cambria Math" panose="02040503050406030204" pitchFamily="18" charset="0"/>
                          </a:rPr>
                          <m:t>=2</m:t>
                        </m:r>
                        <m:r>
                          <a:rPr lang="en-US" sz="1500" i="1">
                            <a:latin typeface="Cambria Math" panose="02040503050406030204" pitchFamily="18" charset="0"/>
                            <a:ea typeface="Cambria Math" panose="02040503050406030204" pitchFamily="18" charset="0"/>
                          </a:rPr>
                          <m:t>𝑇</m:t>
                        </m:r>
                      </m:oMath>
                    </m:oMathPara>
                  </a14:m>
                  <a:endParaRPr lang="en-US" sz="1500" dirty="0"/>
                </a:p>
              </p:txBody>
            </p:sp>
          </mc:Choice>
          <mc:Fallback xmlns="">
            <p:sp>
              <p:nvSpPr>
                <p:cNvPr id="99" name="TextBox 98">
                  <a:extLst>
                    <a:ext uri="{FF2B5EF4-FFF2-40B4-BE49-F238E27FC236}">
                      <a16:creationId xmlns:a16="http://schemas.microsoft.com/office/drawing/2014/main" id="{6FB10CF5-1E3C-1B4A-BE28-7FB6A8E37BF0}"/>
                    </a:ext>
                  </a:extLst>
                </p:cNvPr>
                <p:cNvSpPr txBox="1">
                  <a:spLocks noRot="1" noChangeAspect="1" noMove="1" noResize="1" noEditPoints="1" noAdjustHandles="1" noChangeArrowheads="1" noChangeShapeType="1" noTextEdit="1"/>
                </p:cNvSpPr>
                <p:nvPr/>
              </p:nvSpPr>
              <p:spPr>
                <a:xfrm>
                  <a:off x="5351871" y="6082841"/>
                  <a:ext cx="1681999" cy="307776"/>
                </a:xfrm>
                <a:prstGeom prst="rect">
                  <a:avLst/>
                </a:prstGeom>
                <a:blipFill>
                  <a:blip r:embed="rId8"/>
                  <a:stretch>
                    <a:fillRect l="-1980" r="-990" b="-35000"/>
                  </a:stretch>
                </a:blipFill>
                <a:ln>
                  <a:solidFill>
                    <a:schemeClr val="bg1">
                      <a:lumMod val="85000"/>
                    </a:schemeClr>
                  </a:solidFill>
                </a:ln>
              </p:spPr>
              <p:txBody>
                <a:bodyPr/>
                <a:lstStyle/>
                <a:p>
                  <a:r>
                    <a:rPr lang="en-US">
                      <a:noFill/>
                    </a:rPr>
                    <a:t> </a:t>
                  </a:r>
                </a:p>
              </p:txBody>
            </p:sp>
          </mc:Fallback>
        </mc:AlternateContent>
      </p:grpSp>
      <p:sp>
        <p:nvSpPr>
          <p:cNvPr id="60" name="Rectangle 59">
            <a:extLst>
              <a:ext uri="{FF2B5EF4-FFF2-40B4-BE49-F238E27FC236}">
                <a16:creationId xmlns:a16="http://schemas.microsoft.com/office/drawing/2014/main" id="{DD0A1411-BD48-3946-8001-E5AB8150A619}"/>
              </a:ext>
            </a:extLst>
          </p:cNvPr>
          <p:cNvSpPr/>
          <p:nvPr/>
        </p:nvSpPr>
        <p:spPr>
          <a:xfrm>
            <a:off x="3817135" y="3554142"/>
            <a:ext cx="11927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8" name="TextBox 87">
            <a:extLst>
              <a:ext uri="{FF2B5EF4-FFF2-40B4-BE49-F238E27FC236}">
                <a16:creationId xmlns:a16="http://schemas.microsoft.com/office/drawing/2014/main" id="{3B00B2D0-1FA6-4B43-B509-9EA6C646FDAA}"/>
              </a:ext>
            </a:extLst>
          </p:cNvPr>
          <p:cNvSpPr txBox="1"/>
          <p:nvPr/>
        </p:nvSpPr>
        <p:spPr>
          <a:xfrm>
            <a:off x="3751384" y="3387662"/>
            <a:ext cx="30168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B</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F31A154D-3522-2749-A9AC-C2CCFC5923B1}"/>
                  </a:ext>
                </a:extLst>
              </p:cNvPr>
              <p:cNvSpPr txBox="1"/>
              <p:nvPr/>
            </p:nvSpPr>
            <p:spPr>
              <a:xfrm>
                <a:off x="4710347" y="1877984"/>
                <a:ext cx="1118832" cy="76899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rPr>
                        <m:t>𝐵</m:t>
                      </m:r>
                      <m:r>
                        <a:rPr lang="en-US" sz="2100" i="1">
                          <a:latin typeface="Cambria Math" panose="02040503050406030204" pitchFamily="18" charset="0"/>
                          <a:ea typeface="Cambria Math" panose="02040503050406030204" pitchFamily="18" charset="0"/>
                        </a:rPr>
                        <m:t>≥</m:t>
                      </m:r>
                      <m:box>
                        <m:boxPr>
                          <m:ctrlPr>
                            <a:rPr lang="en-US" sz="2100" i="1">
                              <a:latin typeface="Cambria Math" panose="02040503050406030204" pitchFamily="18" charset="0"/>
                              <a:ea typeface="Cambria Math" panose="02040503050406030204" pitchFamily="18" charset="0"/>
                            </a:rPr>
                          </m:ctrlPr>
                        </m:boxPr>
                        <m:e>
                          <m:argPr>
                            <m:argSz m:val="-1"/>
                          </m:argPr>
                          <m:f>
                            <m:fPr>
                              <m:ctrlPr>
                                <a:rPr lang="en-US" sz="2100" i="1">
                                  <a:latin typeface="Cambria Math" panose="02040503050406030204" pitchFamily="18" charset="0"/>
                                  <a:ea typeface="Cambria Math" panose="02040503050406030204" pitchFamily="18" charset="0"/>
                                </a:rPr>
                              </m:ctrlPr>
                            </m:fPr>
                            <m:num>
                              <m:r>
                                <a:rPr lang="en-US" sz="2100" i="1">
                                  <a:latin typeface="Cambria Math" panose="02040503050406030204" pitchFamily="18" charset="0"/>
                                  <a:ea typeface="Cambria Math" panose="02040503050406030204" pitchFamily="18" charset="0"/>
                                </a:rPr>
                                <m:t>2</m:t>
                              </m:r>
                              <m:r>
                                <a:rPr lang="en-US" sz="2100" i="1">
                                  <a:latin typeface="Cambria Math" panose="02040503050406030204" pitchFamily="18" charset="0"/>
                                  <a:ea typeface="Cambria Math" panose="02040503050406030204" pitchFamily="18" charset="0"/>
                                </a:rPr>
                                <m:t>𝑇</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𝐶</m:t>
                              </m:r>
                            </m:num>
                            <m:den>
                              <m:rad>
                                <m:radPr>
                                  <m:degHide m:val="on"/>
                                  <m:ctrlPr>
                                    <a:rPr lang="en-US" sz="2100" i="1">
                                      <a:latin typeface="Cambria Math" panose="02040503050406030204" pitchFamily="18" charset="0"/>
                                      <a:ea typeface="Cambria Math" panose="02040503050406030204" pitchFamily="18" charset="0"/>
                                    </a:rPr>
                                  </m:ctrlPr>
                                </m:radPr>
                                <m:deg/>
                                <m:e>
                                  <m:r>
                                    <a:rPr lang="en-US" sz="2100" i="1">
                                      <a:latin typeface="Cambria Math" panose="02040503050406030204" pitchFamily="18" charset="0"/>
                                      <a:ea typeface="Cambria Math" panose="02040503050406030204" pitchFamily="18" charset="0"/>
                                    </a:rPr>
                                    <m:t>𝑁</m:t>
                                  </m:r>
                                </m:e>
                              </m:rad>
                            </m:den>
                          </m:f>
                        </m:e>
                      </m:box>
                    </m:oMath>
                  </m:oMathPara>
                </a14:m>
                <a:endParaRPr lang="en-US" sz="2100" dirty="0">
                  <a:ea typeface="Cambria Math" panose="02040503050406030204" pitchFamily="18" charset="0"/>
                </a:endParaRPr>
              </a:p>
              <a:p>
                <a:endParaRPr lang="en-US" sz="2100" dirty="0"/>
              </a:p>
            </p:txBody>
          </p:sp>
        </mc:Choice>
        <mc:Fallback xmlns="">
          <p:sp>
            <p:nvSpPr>
              <p:cNvPr id="112" name="TextBox 111">
                <a:extLst>
                  <a:ext uri="{FF2B5EF4-FFF2-40B4-BE49-F238E27FC236}">
                    <a16:creationId xmlns:a16="http://schemas.microsoft.com/office/drawing/2014/main" id="{F31A154D-3522-2749-A9AC-C2CCFC5923B1}"/>
                  </a:ext>
                </a:extLst>
              </p:cNvPr>
              <p:cNvSpPr txBox="1">
                <a:spLocks noRot="1" noChangeAspect="1" noMove="1" noResize="1" noEditPoints="1" noAdjustHandles="1" noChangeArrowheads="1" noChangeShapeType="1" noTextEdit="1"/>
              </p:cNvSpPr>
              <p:nvPr/>
            </p:nvSpPr>
            <p:spPr>
              <a:xfrm>
                <a:off x="4710347" y="1877984"/>
                <a:ext cx="1118832" cy="768993"/>
              </a:xfrm>
              <a:prstGeom prst="rect">
                <a:avLst/>
              </a:prstGeom>
              <a:blipFill>
                <a:blip r:embed="rId9"/>
                <a:stretch>
                  <a:fillRect l="-3371" r="-1124"/>
                </a:stretch>
              </a:blipFill>
              <a:ln>
                <a:noFill/>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5014FB4-DAA7-184D-B9B0-8AF58E45AD12}"/>
              </a:ext>
            </a:extLst>
          </p:cNvPr>
          <p:cNvSpPr txBox="1"/>
          <p:nvPr/>
        </p:nvSpPr>
        <p:spPr>
          <a:xfrm>
            <a:off x="5682322" y="1897478"/>
            <a:ext cx="3558411" cy="323165"/>
          </a:xfrm>
          <a:prstGeom prst="rect">
            <a:avLst/>
          </a:prstGeom>
          <a:noFill/>
        </p:spPr>
        <p:txBody>
          <a:bodyPr wrap="none" rtlCol="0">
            <a:spAutoFit/>
          </a:bodyPr>
          <a:lstStyle/>
          <a:p>
            <a:pPr algn="ctr"/>
            <a:r>
              <a:rPr lang="en-US" sz="1500" dirty="0">
                <a:latin typeface="Times New Roman" panose="02020603050405020304" pitchFamily="18" charset="0"/>
                <a:cs typeface="Times New Roman" panose="02020603050405020304" pitchFamily="18" charset="0"/>
              </a:rPr>
              <a:t>where</a:t>
            </a:r>
            <a:r>
              <a:rPr lang="en-US" sz="1500" i="1" dirty="0">
                <a:latin typeface="Times New Roman" panose="02020603050405020304" pitchFamily="18" charset="0"/>
                <a:cs typeface="Times New Roman" panose="02020603050405020304" pitchFamily="18" charset="0"/>
              </a:rPr>
              <a:t> N</a:t>
            </a:r>
            <a:r>
              <a:rPr lang="en-US" sz="1500" dirty="0">
                <a:latin typeface="Cambria" panose="02040503050406030204" pitchFamily="18" charset="0"/>
              </a:rPr>
              <a:t> is the number of long-lived flows</a:t>
            </a:r>
          </a:p>
        </p:txBody>
      </p:sp>
    </p:spTree>
    <p:extLst>
      <p:ext uri="{BB962C8B-B14F-4D97-AF65-F5344CB8AC3E}">
        <p14:creationId xmlns:p14="http://schemas.microsoft.com/office/powerpoint/2010/main" val="44019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6">
            <a:extLst>
              <a:ext uri="{FF2B5EF4-FFF2-40B4-BE49-F238E27FC236}">
                <a16:creationId xmlns:a16="http://schemas.microsoft.com/office/drawing/2014/main" id="{79FDE47D-855A-3943-8082-0F70DD5538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Arial" panose="020B0604020202020204" pitchFamily="34" charset="0"/>
                <a:ea typeface="ＭＳ Ｐゴシック" panose="020B0600070205080204" pitchFamily="34" charset="-128"/>
              </a:defRPr>
            </a:lvl1pPr>
            <a:lvl2pPr marL="557213" indent="-214313" eaLnBrk="0" hangingPunct="0">
              <a:defRPr sz="1800">
                <a:solidFill>
                  <a:schemeClr val="tx1"/>
                </a:solidFill>
                <a:latin typeface="Arial" panose="020B0604020202020204" pitchFamily="34" charset="0"/>
                <a:ea typeface="ＭＳ Ｐゴシック" panose="020B0600070205080204" pitchFamily="34" charset="-128"/>
              </a:defRPr>
            </a:lvl2pPr>
            <a:lvl3pPr marL="857250" indent="-171450" eaLnBrk="0" hangingPunct="0">
              <a:defRPr sz="1800">
                <a:solidFill>
                  <a:schemeClr val="tx1"/>
                </a:solidFill>
                <a:latin typeface="Arial" panose="020B0604020202020204" pitchFamily="34" charset="0"/>
                <a:ea typeface="ＭＳ Ｐゴシック" panose="020B0600070205080204" pitchFamily="34" charset="-128"/>
              </a:defRPr>
            </a:lvl3pPr>
            <a:lvl4pPr marL="1200150" indent="-171450" eaLnBrk="0" hangingPunct="0">
              <a:defRPr sz="1800">
                <a:solidFill>
                  <a:schemeClr val="tx1"/>
                </a:solidFill>
                <a:latin typeface="Arial" panose="020B0604020202020204" pitchFamily="34" charset="0"/>
                <a:ea typeface="ＭＳ Ｐゴシック" panose="020B0600070205080204" pitchFamily="34" charset="-128"/>
              </a:defRPr>
            </a:lvl4pPr>
            <a:lvl5pPr marL="1543050" indent="-171450" eaLnBrk="0" hangingPunct="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eaLnBrk="1" hangingPunct="1"/>
            <a:fld id="{D559DCB6-F93A-2E49-94CF-B9AC2B04F6F6}" type="slidenum">
              <a:rPr lang="en-US" altLang="en-US" sz="1200"/>
              <a:pPr eaLnBrk="1" hangingPunct="1"/>
              <a:t>27</a:t>
            </a:fld>
            <a:endParaRPr lang="en-US" altLang="en-US" sz="1200"/>
          </a:p>
        </p:txBody>
      </p:sp>
      <p:sp>
        <p:nvSpPr>
          <p:cNvPr id="26626" name="Rectangle 2">
            <a:extLst>
              <a:ext uri="{FF2B5EF4-FFF2-40B4-BE49-F238E27FC236}">
                <a16:creationId xmlns:a16="http://schemas.microsoft.com/office/drawing/2014/main" id="{A596EDA4-EA0D-F240-B634-025ACF76A715}"/>
              </a:ext>
            </a:extLst>
          </p:cNvPr>
          <p:cNvSpPr>
            <a:spLocks noGrp="1" noChangeArrowheads="1"/>
          </p:cNvSpPr>
          <p:nvPr>
            <p:ph type="title"/>
          </p:nvPr>
        </p:nvSpPr>
        <p:spPr/>
        <p:txBody>
          <a:bodyPr/>
          <a:lstStyle/>
          <a:p>
            <a:r>
              <a:rPr lang="en-US" altLang="en-US">
                <a:ea typeface="ＭＳ Ｐゴシック" panose="020B0600070205080204" pitchFamily="34" charset="-128"/>
              </a:rPr>
              <a:t>Synchronized Flows</a:t>
            </a:r>
          </a:p>
        </p:txBody>
      </p:sp>
      <p:sp>
        <p:nvSpPr>
          <p:cNvPr id="26627" name="Rectangle 3">
            <a:extLst>
              <a:ext uri="{FF2B5EF4-FFF2-40B4-BE49-F238E27FC236}">
                <a16:creationId xmlns:a16="http://schemas.microsoft.com/office/drawing/2014/main" id="{4E557063-FC6D-964C-8DDC-68A7D052B0BE}"/>
              </a:ext>
            </a:extLst>
          </p:cNvPr>
          <p:cNvSpPr>
            <a:spLocks noGrp="1" noChangeArrowheads="1"/>
          </p:cNvSpPr>
          <p:nvPr>
            <p:ph type="body" sz="half" idx="2"/>
          </p:nvPr>
        </p:nvSpPr>
        <p:spPr>
          <a:xfrm>
            <a:off x="1485900" y="3600451"/>
            <a:ext cx="6172200" cy="1069181"/>
          </a:xfrm>
        </p:spPr>
        <p:txBody>
          <a:bodyPr/>
          <a:lstStyle/>
          <a:p>
            <a:pPr>
              <a:lnSpc>
                <a:spcPct val="90000"/>
              </a:lnSpc>
              <a:buFont typeface="Wingdings" pitchFamily="2" charset="2"/>
              <a:buChar char="§"/>
            </a:pPr>
            <a:r>
              <a:rPr lang="en-US" altLang="en-US" sz="1950" dirty="0">
                <a:ea typeface="ＭＳ Ｐゴシック" panose="020B0600070205080204" pitchFamily="34" charset="-128"/>
              </a:rPr>
              <a:t>Aggregate window has same dynamics</a:t>
            </a:r>
          </a:p>
          <a:p>
            <a:pPr>
              <a:lnSpc>
                <a:spcPct val="90000"/>
              </a:lnSpc>
              <a:buFont typeface="Wingdings" pitchFamily="2" charset="2"/>
              <a:buChar char="§"/>
            </a:pPr>
            <a:r>
              <a:rPr lang="en-US" altLang="en-US" sz="1950" dirty="0">
                <a:ea typeface="ＭＳ Ｐゴシック" panose="020B0600070205080204" pitchFamily="34" charset="-128"/>
              </a:rPr>
              <a:t>Therefore buffer occupancy has same dynamics</a:t>
            </a:r>
          </a:p>
          <a:p>
            <a:pPr>
              <a:lnSpc>
                <a:spcPct val="90000"/>
              </a:lnSpc>
              <a:buFont typeface="Wingdings" pitchFamily="2" charset="2"/>
              <a:buChar char="§"/>
            </a:pPr>
            <a:r>
              <a:rPr lang="en-US" altLang="en-US" sz="1950" dirty="0">
                <a:ea typeface="ＭＳ Ｐゴシック" panose="020B0600070205080204" pitchFamily="34" charset="-128"/>
              </a:rPr>
              <a:t>Rule-of-thumb still holds.</a:t>
            </a:r>
          </a:p>
        </p:txBody>
      </p:sp>
      <p:sp>
        <p:nvSpPr>
          <p:cNvPr id="147460" name="Freeform 4">
            <a:extLst>
              <a:ext uri="{FF2B5EF4-FFF2-40B4-BE49-F238E27FC236}">
                <a16:creationId xmlns:a16="http://schemas.microsoft.com/office/drawing/2014/main" id="{C8FE480F-542C-1C4C-AA32-97910F06033C}"/>
              </a:ext>
            </a:extLst>
          </p:cNvPr>
          <p:cNvSpPr>
            <a:spLocks/>
          </p:cNvSpPr>
          <p:nvPr/>
        </p:nvSpPr>
        <p:spPr bwMode="auto">
          <a:xfrm>
            <a:off x="2718197" y="1156097"/>
            <a:ext cx="4057650" cy="2171700"/>
          </a:xfrm>
          <a:custGeom>
            <a:avLst/>
            <a:gdLst>
              <a:gd name="T0" fmla="*/ 0 w 2976"/>
              <a:gd name="T1" fmla="*/ 0 h 960"/>
              <a:gd name="T2" fmla="*/ 0 w 2976"/>
              <a:gd name="T3" fmla="*/ 2895600 h 960"/>
              <a:gd name="T4" fmla="*/ 5410200 w 2976"/>
              <a:gd name="T5" fmla="*/ 2895600 h 960"/>
              <a:gd name="T6" fmla="*/ 0 60000 65536"/>
              <a:gd name="T7" fmla="*/ 0 60000 65536"/>
              <a:gd name="T8" fmla="*/ 0 60000 65536"/>
            </a:gdLst>
            <a:ahLst/>
            <a:cxnLst>
              <a:cxn ang="T6">
                <a:pos x="T0" y="T1"/>
              </a:cxn>
              <a:cxn ang="T7">
                <a:pos x="T2" y="T3"/>
              </a:cxn>
              <a:cxn ang="T8">
                <a:pos x="T4" y="T5"/>
              </a:cxn>
            </a:cxnLst>
            <a:rect l="0" t="0" r="r" b="b"/>
            <a:pathLst>
              <a:path w="2976" h="960">
                <a:moveTo>
                  <a:pt x="0" y="0"/>
                </a:moveTo>
                <a:lnTo>
                  <a:pt x="0" y="960"/>
                </a:lnTo>
                <a:lnTo>
                  <a:pt x="2976" y="960"/>
                </a:lnTo>
              </a:path>
            </a:pathLst>
          </a:custGeom>
          <a:noFill/>
          <a:ln w="127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grpSp>
        <p:nvGrpSpPr>
          <p:cNvPr id="26629" name="Group 5">
            <a:extLst>
              <a:ext uri="{FF2B5EF4-FFF2-40B4-BE49-F238E27FC236}">
                <a16:creationId xmlns:a16="http://schemas.microsoft.com/office/drawing/2014/main" id="{F594E635-5AF9-7E4A-9209-AC001F775AF5}"/>
              </a:ext>
            </a:extLst>
          </p:cNvPr>
          <p:cNvGrpSpPr>
            <a:grpSpLocks/>
          </p:cNvGrpSpPr>
          <p:nvPr/>
        </p:nvGrpSpPr>
        <p:grpSpPr bwMode="auto">
          <a:xfrm>
            <a:off x="3003947" y="2470547"/>
            <a:ext cx="3429000" cy="514350"/>
            <a:chOff x="1632" y="2832"/>
            <a:chExt cx="2880" cy="432"/>
          </a:xfrm>
        </p:grpSpPr>
        <p:grpSp>
          <p:nvGrpSpPr>
            <p:cNvPr id="26691" name="Group 6">
              <a:extLst>
                <a:ext uri="{FF2B5EF4-FFF2-40B4-BE49-F238E27FC236}">
                  <a16:creationId xmlns:a16="http://schemas.microsoft.com/office/drawing/2014/main" id="{77EAB571-BDBB-6B42-950E-14B8A366838A}"/>
                </a:ext>
              </a:extLst>
            </p:cNvPr>
            <p:cNvGrpSpPr>
              <a:grpSpLocks/>
            </p:cNvGrpSpPr>
            <p:nvPr/>
          </p:nvGrpSpPr>
          <p:grpSpPr bwMode="auto">
            <a:xfrm>
              <a:off x="1632" y="2832"/>
              <a:ext cx="720" cy="432"/>
              <a:chOff x="1632" y="2832"/>
              <a:chExt cx="720" cy="432"/>
            </a:xfrm>
          </p:grpSpPr>
          <p:sp>
            <p:nvSpPr>
              <p:cNvPr id="147463" name="Freeform 7">
                <a:extLst>
                  <a:ext uri="{FF2B5EF4-FFF2-40B4-BE49-F238E27FC236}">
                    <a16:creationId xmlns:a16="http://schemas.microsoft.com/office/drawing/2014/main" id="{69385EC2-B844-094D-A8A5-A2EBA2105D2F}"/>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64" name="Line 8">
                <a:extLst>
                  <a:ext uri="{FF2B5EF4-FFF2-40B4-BE49-F238E27FC236}">
                    <a16:creationId xmlns:a16="http://schemas.microsoft.com/office/drawing/2014/main" id="{AE90B03B-0446-794E-94B6-9BD804403091}"/>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92" name="Group 9">
              <a:extLst>
                <a:ext uri="{FF2B5EF4-FFF2-40B4-BE49-F238E27FC236}">
                  <a16:creationId xmlns:a16="http://schemas.microsoft.com/office/drawing/2014/main" id="{0C39FC7C-D6E5-764F-A38E-D5A162C6D412}"/>
                </a:ext>
              </a:extLst>
            </p:cNvPr>
            <p:cNvGrpSpPr>
              <a:grpSpLocks/>
            </p:cNvGrpSpPr>
            <p:nvPr/>
          </p:nvGrpSpPr>
          <p:grpSpPr bwMode="auto">
            <a:xfrm>
              <a:off x="2352" y="2832"/>
              <a:ext cx="720" cy="432"/>
              <a:chOff x="1632" y="2832"/>
              <a:chExt cx="720" cy="432"/>
            </a:xfrm>
          </p:grpSpPr>
          <p:sp>
            <p:nvSpPr>
              <p:cNvPr id="147466" name="Freeform 10">
                <a:extLst>
                  <a:ext uri="{FF2B5EF4-FFF2-40B4-BE49-F238E27FC236}">
                    <a16:creationId xmlns:a16="http://schemas.microsoft.com/office/drawing/2014/main" id="{189DBDB5-5521-BF49-9EE0-E8B15D782234}"/>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67" name="Line 11">
                <a:extLst>
                  <a:ext uri="{FF2B5EF4-FFF2-40B4-BE49-F238E27FC236}">
                    <a16:creationId xmlns:a16="http://schemas.microsoft.com/office/drawing/2014/main" id="{8764E5DD-EBCB-1A41-8D07-04A78702BF79}"/>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93" name="Group 12">
              <a:extLst>
                <a:ext uri="{FF2B5EF4-FFF2-40B4-BE49-F238E27FC236}">
                  <a16:creationId xmlns:a16="http://schemas.microsoft.com/office/drawing/2014/main" id="{F8DCC197-6A35-9C49-A45D-E7BE745697D8}"/>
                </a:ext>
              </a:extLst>
            </p:cNvPr>
            <p:cNvGrpSpPr>
              <a:grpSpLocks/>
            </p:cNvGrpSpPr>
            <p:nvPr/>
          </p:nvGrpSpPr>
          <p:grpSpPr bwMode="auto">
            <a:xfrm>
              <a:off x="3072" y="2832"/>
              <a:ext cx="720" cy="432"/>
              <a:chOff x="1632" y="2832"/>
              <a:chExt cx="720" cy="432"/>
            </a:xfrm>
          </p:grpSpPr>
          <p:sp>
            <p:nvSpPr>
              <p:cNvPr id="147469" name="Freeform 13">
                <a:extLst>
                  <a:ext uri="{FF2B5EF4-FFF2-40B4-BE49-F238E27FC236}">
                    <a16:creationId xmlns:a16="http://schemas.microsoft.com/office/drawing/2014/main" id="{A2BC6195-9B45-0D4E-95AA-87F57D10AEF7}"/>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70" name="Line 14">
                <a:extLst>
                  <a:ext uri="{FF2B5EF4-FFF2-40B4-BE49-F238E27FC236}">
                    <a16:creationId xmlns:a16="http://schemas.microsoft.com/office/drawing/2014/main" id="{AA26C056-CC10-974F-86BF-A8884BF1B845}"/>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94" name="Group 15">
              <a:extLst>
                <a:ext uri="{FF2B5EF4-FFF2-40B4-BE49-F238E27FC236}">
                  <a16:creationId xmlns:a16="http://schemas.microsoft.com/office/drawing/2014/main" id="{53B9E433-8CF7-8E4F-8B3B-983C8E42E927}"/>
                </a:ext>
              </a:extLst>
            </p:cNvPr>
            <p:cNvGrpSpPr>
              <a:grpSpLocks/>
            </p:cNvGrpSpPr>
            <p:nvPr/>
          </p:nvGrpSpPr>
          <p:grpSpPr bwMode="auto">
            <a:xfrm>
              <a:off x="3792" y="2832"/>
              <a:ext cx="720" cy="432"/>
              <a:chOff x="1632" y="2832"/>
              <a:chExt cx="720" cy="432"/>
            </a:xfrm>
          </p:grpSpPr>
          <p:sp>
            <p:nvSpPr>
              <p:cNvPr id="147472" name="Freeform 16">
                <a:extLst>
                  <a:ext uri="{FF2B5EF4-FFF2-40B4-BE49-F238E27FC236}">
                    <a16:creationId xmlns:a16="http://schemas.microsoft.com/office/drawing/2014/main" id="{0D109745-B751-0F41-B26F-2E3D50590B8B}"/>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73" name="Line 17">
                <a:extLst>
                  <a:ext uri="{FF2B5EF4-FFF2-40B4-BE49-F238E27FC236}">
                    <a16:creationId xmlns:a16="http://schemas.microsoft.com/office/drawing/2014/main" id="{F0D207BE-C5C0-A44F-AB4F-6B845080E67B}"/>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sp>
        <p:nvSpPr>
          <p:cNvPr id="147474" name="Line 18">
            <a:extLst>
              <a:ext uri="{FF2B5EF4-FFF2-40B4-BE49-F238E27FC236}">
                <a16:creationId xmlns:a16="http://schemas.microsoft.com/office/drawing/2014/main" id="{C2FA9DF6-E60D-8D4E-BE57-D2D853F9E9EF}"/>
              </a:ext>
            </a:extLst>
          </p:cNvPr>
          <p:cNvSpPr>
            <a:spLocks noChangeShapeType="1"/>
          </p:cNvSpPr>
          <p:nvPr/>
        </p:nvSpPr>
        <p:spPr bwMode="auto">
          <a:xfrm>
            <a:off x="2603897" y="2470547"/>
            <a:ext cx="120015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47475" name="Line 19">
            <a:extLst>
              <a:ext uri="{FF2B5EF4-FFF2-40B4-BE49-F238E27FC236}">
                <a16:creationId xmlns:a16="http://schemas.microsoft.com/office/drawing/2014/main" id="{3F300F21-26F0-D44D-9A70-D9A18E2B6331}"/>
              </a:ext>
            </a:extLst>
          </p:cNvPr>
          <p:cNvSpPr>
            <a:spLocks noChangeShapeType="1"/>
          </p:cNvSpPr>
          <p:nvPr/>
        </p:nvSpPr>
        <p:spPr bwMode="auto">
          <a:xfrm>
            <a:off x="2603897" y="2984897"/>
            <a:ext cx="12573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aphicFrame>
        <p:nvGraphicFramePr>
          <p:cNvPr id="26632" name="Object 20">
            <a:extLst>
              <a:ext uri="{FF2B5EF4-FFF2-40B4-BE49-F238E27FC236}">
                <a16:creationId xmlns:a16="http://schemas.microsoft.com/office/drawing/2014/main" id="{8E967137-AFFF-2D4D-BB1F-1E364A6B5562}"/>
              </a:ext>
            </a:extLst>
          </p:cNvPr>
          <p:cNvGraphicFramePr>
            <a:graphicFrameLocks noChangeAspect="1"/>
          </p:cNvGraphicFramePr>
          <p:nvPr/>
        </p:nvGraphicFramePr>
        <p:xfrm>
          <a:off x="2243138" y="2756297"/>
          <a:ext cx="360760" cy="400050"/>
        </p:xfrm>
        <a:graphic>
          <a:graphicData uri="http://schemas.openxmlformats.org/presentationml/2006/ole">
            <mc:AlternateContent xmlns:mc="http://schemas.openxmlformats.org/markup-compatibility/2006">
              <mc:Choice xmlns:v="urn:schemas-microsoft-com:vml" Requires="v">
                <p:oleObj spid="_x0000_s3145" name="Equation" r:id="rId4" imgW="8191500" imgH="9067800" progId="Equation.3">
                  <p:embed/>
                </p:oleObj>
              </mc:Choice>
              <mc:Fallback>
                <p:oleObj name="Equation" r:id="rId4" imgW="8191500" imgH="9067800" progId="Equation.3">
                  <p:embed/>
                  <p:pic>
                    <p:nvPicPr>
                      <p:cNvPr id="26632" name="Object 20">
                        <a:extLst>
                          <a:ext uri="{FF2B5EF4-FFF2-40B4-BE49-F238E27FC236}">
                            <a16:creationId xmlns:a16="http://schemas.microsoft.com/office/drawing/2014/main" id="{8E967137-AFFF-2D4D-BB1F-1E364A6B55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3138" y="2756297"/>
                        <a:ext cx="36076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7477" name="Text Box 21">
            <a:extLst>
              <a:ext uri="{FF2B5EF4-FFF2-40B4-BE49-F238E27FC236}">
                <a16:creationId xmlns:a16="http://schemas.microsoft.com/office/drawing/2014/main" id="{3FE675E8-8587-EA46-B4FD-3E15DDD00CAF}"/>
              </a:ext>
            </a:extLst>
          </p:cNvPr>
          <p:cNvSpPr txBox="1">
            <a:spLocks noChangeArrowheads="1"/>
          </p:cNvSpPr>
          <p:nvPr/>
        </p:nvSpPr>
        <p:spPr bwMode="auto">
          <a:xfrm>
            <a:off x="6375797" y="3281363"/>
            <a:ext cx="237566"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i="1">
                <a:latin typeface="Times New Roman" charset="0"/>
                <a:ea typeface="ＭＳ Ｐゴシック" charset="0"/>
                <a:cs typeface="ＭＳ Ｐゴシック" charset="0"/>
              </a:rPr>
              <a:t>t</a:t>
            </a:r>
          </a:p>
        </p:txBody>
      </p:sp>
      <p:grpSp>
        <p:nvGrpSpPr>
          <p:cNvPr id="26634" name="Group 22">
            <a:extLst>
              <a:ext uri="{FF2B5EF4-FFF2-40B4-BE49-F238E27FC236}">
                <a16:creationId xmlns:a16="http://schemas.microsoft.com/office/drawing/2014/main" id="{B86AC382-D77B-CF40-8CD2-2CDA45256064}"/>
              </a:ext>
            </a:extLst>
          </p:cNvPr>
          <p:cNvGrpSpPr>
            <a:grpSpLocks/>
          </p:cNvGrpSpPr>
          <p:nvPr/>
        </p:nvGrpSpPr>
        <p:grpSpPr bwMode="auto">
          <a:xfrm>
            <a:off x="3028950" y="2484835"/>
            <a:ext cx="3429000" cy="514350"/>
            <a:chOff x="1632" y="2832"/>
            <a:chExt cx="2880" cy="432"/>
          </a:xfrm>
        </p:grpSpPr>
        <p:grpSp>
          <p:nvGrpSpPr>
            <p:cNvPr id="26679" name="Group 23">
              <a:extLst>
                <a:ext uri="{FF2B5EF4-FFF2-40B4-BE49-F238E27FC236}">
                  <a16:creationId xmlns:a16="http://schemas.microsoft.com/office/drawing/2014/main" id="{8D71675D-DD7E-E748-8B67-17879B59FB6B}"/>
                </a:ext>
              </a:extLst>
            </p:cNvPr>
            <p:cNvGrpSpPr>
              <a:grpSpLocks/>
            </p:cNvGrpSpPr>
            <p:nvPr/>
          </p:nvGrpSpPr>
          <p:grpSpPr bwMode="auto">
            <a:xfrm>
              <a:off x="1632" y="2832"/>
              <a:ext cx="720" cy="432"/>
              <a:chOff x="1632" y="2832"/>
              <a:chExt cx="720" cy="432"/>
            </a:xfrm>
          </p:grpSpPr>
          <p:sp>
            <p:nvSpPr>
              <p:cNvPr id="147480" name="Freeform 24">
                <a:extLst>
                  <a:ext uri="{FF2B5EF4-FFF2-40B4-BE49-F238E27FC236}">
                    <a16:creationId xmlns:a16="http://schemas.microsoft.com/office/drawing/2014/main" id="{3084C5E7-E6AB-ED47-B6E2-78364B6C8043}"/>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81" name="Line 25">
                <a:extLst>
                  <a:ext uri="{FF2B5EF4-FFF2-40B4-BE49-F238E27FC236}">
                    <a16:creationId xmlns:a16="http://schemas.microsoft.com/office/drawing/2014/main" id="{26723621-38C2-2142-92F2-104FCA6B38F3}"/>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80" name="Group 26">
              <a:extLst>
                <a:ext uri="{FF2B5EF4-FFF2-40B4-BE49-F238E27FC236}">
                  <a16:creationId xmlns:a16="http://schemas.microsoft.com/office/drawing/2014/main" id="{A08A27A3-4C22-8A43-A612-DF47689922CC}"/>
                </a:ext>
              </a:extLst>
            </p:cNvPr>
            <p:cNvGrpSpPr>
              <a:grpSpLocks/>
            </p:cNvGrpSpPr>
            <p:nvPr/>
          </p:nvGrpSpPr>
          <p:grpSpPr bwMode="auto">
            <a:xfrm>
              <a:off x="2352" y="2832"/>
              <a:ext cx="720" cy="432"/>
              <a:chOff x="1632" y="2832"/>
              <a:chExt cx="720" cy="432"/>
            </a:xfrm>
          </p:grpSpPr>
          <p:sp>
            <p:nvSpPr>
              <p:cNvPr id="147483" name="Freeform 27">
                <a:extLst>
                  <a:ext uri="{FF2B5EF4-FFF2-40B4-BE49-F238E27FC236}">
                    <a16:creationId xmlns:a16="http://schemas.microsoft.com/office/drawing/2014/main" id="{09C542D1-4576-6046-A7E1-118CD61623EB}"/>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84" name="Line 28">
                <a:extLst>
                  <a:ext uri="{FF2B5EF4-FFF2-40B4-BE49-F238E27FC236}">
                    <a16:creationId xmlns:a16="http://schemas.microsoft.com/office/drawing/2014/main" id="{A73EF384-CBCA-804B-8459-AF581E79D5EE}"/>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81" name="Group 29">
              <a:extLst>
                <a:ext uri="{FF2B5EF4-FFF2-40B4-BE49-F238E27FC236}">
                  <a16:creationId xmlns:a16="http://schemas.microsoft.com/office/drawing/2014/main" id="{5EC422E4-469B-414E-8E2F-9E668BBBBE2A}"/>
                </a:ext>
              </a:extLst>
            </p:cNvPr>
            <p:cNvGrpSpPr>
              <a:grpSpLocks/>
            </p:cNvGrpSpPr>
            <p:nvPr/>
          </p:nvGrpSpPr>
          <p:grpSpPr bwMode="auto">
            <a:xfrm>
              <a:off x="3072" y="2832"/>
              <a:ext cx="720" cy="432"/>
              <a:chOff x="1632" y="2832"/>
              <a:chExt cx="720" cy="432"/>
            </a:xfrm>
          </p:grpSpPr>
          <p:sp>
            <p:nvSpPr>
              <p:cNvPr id="147486" name="Freeform 30">
                <a:extLst>
                  <a:ext uri="{FF2B5EF4-FFF2-40B4-BE49-F238E27FC236}">
                    <a16:creationId xmlns:a16="http://schemas.microsoft.com/office/drawing/2014/main" id="{94FDB6AB-2A6E-DF4F-9E4C-9676DEFF28FB}"/>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87" name="Line 31">
                <a:extLst>
                  <a:ext uri="{FF2B5EF4-FFF2-40B4-BE49-F238E27FC236}">
                    <a16:creationId xmlns:a16="http://schemas.microsoft.com/office/drawing/2014/main" id="{6B739B5A-F9B6-6C4E-A1E0-682796963B06}"/>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82" name="Group 32">
              <a:extLst>
                <a:ext uri="{FF2B5EF4-FFF2-40B4-BE49-F238E27FC236}">
                  <a16:creationId xmlns:a16="http://schemas.microsoft.com/office/drawing/2014/main" id="{23BA87C7-49B2-4F49-A793-6F7C1A4ED577}"/>
                </a:ext>
              </a:extLst>
            </p:cNvPr>
            <p:cNvGrpSpPr>
              <a:grpSpLocks/>
            </p:cNvGrpSpPr>
            <p:nvPr/>
          </p:nvGrpSpPr>
          <p:grpSpPr bwMode="auto">
            <a:xfrm>
              <a:off x="3792" y="2832"/>
              <a:ext cx="720" cy="432"/>
              <a:chOff x="1632" y="2832"/>
              <a:chExt cx="720" cy="432"/>
            </a:xfrm>
          </p:grpSpPr>
          <p:sp>
            <p:nvSpPr>
              <p:cNvPr id="147489" name="Freeform 33">
                <a:extLst>
                  <a:ext uri="{FF2B5EF4-FFF2-40B4-BE49-F238E27FC236}">
                    <a16:creationId xmlns:a16="http://schemas.microsoft.com/office/drawing/2014/main" id="{23D9B396-F533-9E42-BD57-35BC5F49DA48}"/>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90" name="Line 34">
                <a:extLst>
                  <a:ext uri="{FF2B5EF4-FFF2-40B4-BE49-F238E27FC236}">
                    <a16:creationId xmlns:a16="http://schemas.microsoft.com/office/drawing/2014/main" id="{CF7C428F-6296-C44E-A67E-249297F33F9F}"/>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grpSp>
        <p:nvGrpSpPr>
          <p:cNvPr id="26635" name="Group 35">
            <a:extLst>
              <a:ext uri="{FF2B5EF4-FFF2-40B4-BE49-F238E27FC236}">
                <a16:creationId xmlns:a16="http://schemas.microsoft.com/office/drawing/2014/main" id="{61F9FCA5-7AB7-6340-8AE7-B5996B3085FA}"/>
              </a:ext>
            </a:extLst>
          </p:cNvPr>
          <p:cNvGrpSpPr>
            <a:grpSpLocks/>
          </p:cNvGrpSpPr>
          <p:nvPr/>
        </p:nvGrpSpPr>
        <p:grpSpPr bwMode="auto">
          <a:xfrm>
            <a:off x="3053954" y="2499122"/>
            <a:ext cx="3429000" cy="514350"/>
            <a:chOff x="1632" y="2832"/>
            <a:chExt cx="2880" cy="432"/>
          </a:xfrm>
        </p:grpSpPr>
        <p:grpSp>
          <p:nvGrpSpPr>
            <p:cNvPr id="26667" name="Group 36">
              <a:extLst>
                <a:ext uri="{FF2B5EF4-FFF2-40B4-BE49-F238E27FC236}">
                  <a16:creationId xmlns:a16="http://schemas.microsoft.com/office/drawing/2014/main" id="{21F5EE4F-AE86-E944-BCF5-2D6AE8F15673}"/>
                </a:ext>
              </a:extLst>
            </p:cNvPr>
            <p:cNvGrpSpPr>
              <a:grpSpLocks/>
            </p:cNvGrpSpPr>
            <p:nvPr/>
          </p:nvGrpSpPr>
          <p:grpSpPr bwMode="auto">
            <a:xfrm>
              <a:off x="1632" y="2832"/>
              <a:ext cx="720" cy="432"/>
              <a:chOff x="1632" y="2832"/>
              <a:chExt cx="720" cy="432"/>
            </a:xfrm>
          </p:grpSpPr>
          <p:sp>
            <p:nvSpPr>
              <p:cNvPr id="147493" name="Freeform 37">
                <a:extLst>
                  <a:ext uri="{FF2B5EF4-FFF2-40B4-BE49-F238E27FC236}">
                    <a16:creationId xmlns:a16="http://schemas.microsoft.com/office/drawing/2014/main" id="{2AE0558A-07B7-8B49-B97A-870B82693FCE}"/>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94" name="Line 38">
                <a:extLst>
                  <a:ext uri="{FF2B5EF4-FFF2-40B4-BE49-F238E27FC236}">
                    <a16:creationId xmlns:a16="http://schemas.microsoft.com/office/drawing/2014/main" id="{91EE6249-A395-1144-9A08-A3D64B3AA924}"/>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68" name="Group 39">
              <a:extLst>
                <a:ext uri="{FF2B5EF4-FFF2-40B4-BE49-F238E27FC236}">
                  <a16:creationId xmlns:a16="http://schemas.microsoft.com/office/drawing/2014/main" id="{B98A0585-24D6-2F48-8272-E79BBE71ABAE}"/>
                </a:ext>
              </a:extLst>
            </p:cNvPr>
            <p:cNvGrpSpPr>
              <a:grpSpLocks/>
            </p:cNvGrpSpPr>
            <p:nvPr/>
          </p:nvGrpSpPr>
          <p:grpSpPr bwMode="auto">
            <a:xfrm>
              <a:off x="2352" y="2832"/>
              <a:ext cx="720" cy="432"/>
              <a:chOff x="1632" y="2832"/>
              <a:chExt cx="720" cy="432"/>
            </a:xfrm>
          </p:grpSpPr>
          <p:sp>
            <p:nvSpPr>
              <p:cNvPr id="147496" name="Freeform 40">
                <a:extLst>
                  <a:ext uri="{FF2B5EF4-FFF2-40B4-BE49-F238E27FC236}">
                    <a16:creationId xmlns:a16="http://schemas.microsoft.com/office/drawing/2014/main" id="{76BA1AE5-5A3E-7E45-ABCB-7603D3F8D2EE}"/>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497" name="Line 41">
                <a:extLst>
                  <a:ext uri="{FF2B5EF4-FFF2-40B4-BE49-F238E27FC236}">
                    <a16:creationId xmlns:a16="http://schemas.microsoft.com/office/drawing/2014/main" id="{4BF39E42-E84B-914C-B551-BD35AF7DD009}"/>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69" name="Group 42">
              <a:extLst>
                <a:ext uri="{FF2B5EF4-FFF2-40B4-BE49-F238E27FC236}">
                  <a16:creationId xmlns:a16="http://schemas.microsoft.com/office/drawing/2014/main" id="{C89E0F22-52D7-2641-9605-4D61E4B44C9F}"/>
                </a:ext>
              </a:extLst>
            </p:cNvPr>
            <p:cNvGrpSpPr>
              <a:grpSpLocks/>
            </p:cNvGrpSpPr>
            <p:nvPr/>
          </p:nvGrpSpPr>
          <p:grpSpPr bwMode="auto">
            <a:xfrm>
              <a:off x="3072" y="2832"/>
              <a:ext cx="720" cy="432"/>
              <a:chOff x="1632" y="2832"/>
              <a:chExt cx="720" cy="432"/>
            </a:xfrm>
          </p:grpSpPr>
          <p:sp>
            <p:nvSpPr>
              <p:cNvPr id="147499" name="Freeform 43">
                <a:extLst>
                  <a:ext uri="{FF2B5EF4-FFF2-40B4-BE49-F238E27FC236}">
                    <a16:creationId xmlns:a16="http://schemas.microsoft.com/office/drawing/2014/main" id="{F590E05B-67AD-044A-A5BA-5BF29EF61D6F}"/>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00" name="Line 44">
                <a:extLst>
                  <a:ext uri="{FF2B5EF4-FFF2-40B4-BE49-F238E27FC236}">
                    <a16:creationId xmlns:a16="http://schemas.microsoft.com/office/drawing/2014/main" id="{221191E4-CFC9-3D4B-9D35-B3A270466F81}"/>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70" name="Group 45">
              <a:extLst>
                <a:ext uri="{FF2B5EF4-FFF2-40B4-BE49-F238E27FC236}">
                  <a16:creationId xmlns:a16="http://schemas.microsoft.com/office/drawing/2014/main" id="{7796DD61-2A5E-834B-A398-2A9FD402C99A}"/>
                </a:ext>
              </a:extLst>
            </p:cNvPr>
            <p:cNvGrpSpPr>
              <a:grpSpLocks/>
            </p:cNvGrpSpPr>
            <p:nvPr/>
          </p:nvGrpSpPr>
          <p:grpSpPr bwMode="auto">
            <a:xfrm>
              <a:off x="3792" y="2832"/>
              <a:ext cx="720" cy="432"/>
              <a:chOff x="1632" y="2832"/>
              <a:chExt cx="720" cy="432"/>
            </a:xfrm>
          </p:grpSpPr>
          <p:sp>
            <p:nvSpPr>
              <p:cNvPr id="147502" name="Freeform 46">
                <a:extLst>
                  <a:ext uri="{FF2B5EF4-FFF2-40B4-BE49-F238E27FC236}">
                    <a16:creationId xmlns:a16="http://schemas.microsoft.com/office/drawing/2014/main" id="{F6C8CE6A-F0EF-F645-825E-AA9601224756}"/>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03" name="Line 47">
                <a:extLst>
                  <a:ext uri="{FF2B5EF4-FFF2-40B4-BE49-F238E27FC236}">
                    <a16:creationId xmlns:a16="http://schemas.microsoft.com/office/drawing/2014/main" id="{B6D1A5E6-243B-C642-80E0-B3EC244E5E60}"/>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grpSp>
        <p:nvGrpSpPr>
          <p:cNvPr id="26636" name="Group 48">
            <a:extLst>
              <a:ext uri="{FF2B5EF4-FFF2-40B4-BE49-F238E27FC236}">
                <a16:creationId xmlns:a16="http://schemas.microsoft.com/office/drawing/2014/main" id="{D62E37CA-4C79-5B4F-A79A-988AD0CC1BC4}"/>
              </a:ext>
            </a:extLst>
          </p:cNvPr>
          <p:cNvGrpSpPr>
            <a:grpSpLocks/>
          </p:cNvGrpSpPr>
          <p:nvPr/>
        </p:nvGrpSpPr>
        <p:grpSpPr bwMode="auto">
          <a:xfrm>
            <a:off x="3078956" y="2513410"/>
            <a:ext cx="3429000" cy="514350"/>
            <a:chOff x="1632" y="2832"/>
            <a:chExt cx="2880" cy="432"/>
          </a:xfrm>
        </p:grpSpPr>
        <p:grpSp>
          <p:nvGrpSpPr>
            <p:cNvPr id="26655" name="Group 49">
              <a:extLst>
                <a:ext uri="{FF2B5EF4-FFF2-40B4-BE49-F238E27FC236}">
                  <a16:creationId xmlns:a16="http://schemas.microsoft.com/office/drawing/2014/main" id="{6F92D13F-6522-CE46-A618-9D2953AAF6E7}"/>
                </a:ext>
              </a:extLst>
            </p:cNvPr>
            <p:cNvGrpSpPr>
              <a:grpSpLocks/>
            </p:cNvGrpSpPr>
            <p:nvPr/>
          </p:nvGrpSpPr>
          <p:grpSpPr bwMode="auto">
            <a:xfrm>
              <a:off x="1632" y="2832"/>
              <a:ext cx="720" cy="432"/>
              <a:chOff x="1632" y="2832"/>
              <a:chExt cx="720" cy="432"/>
            </a:xfrm>
          </p:grpSpPr>
          <p:sp>
            <p:nvSpPr>
              <p:cNvPr id="147506" name="Freeform 50">
                <a:extLst>
                  <a:ext uri="{FF2B5EF4-FFF2-40B4-BE49-F238E27FC236}">
                    <a16:creationId xmlns:a16="http://schemas.microsoft.com/office/drawing/2014/main" id="{BC41D2A6-2AE5-004F-80F6-C936274C7C23}"/>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07" name="Line 51">
                <a:extLst>
                  <a:ext uri="{FF2B5EF4-FFF2-40B4-BE49-F238E27FC236}">
                    <a16:creationId xmlns:a16="http://schemas.microsoft.com/office/drawing/2014/main" id="{2214020B-8D41-6143-BF26-D824AFF79C2F}"/>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56" name="Group 52">
              <a:extLst>
                <a:ext uri="{FF2B5EF4-FFF2-40B4-BE49-F238E27FC236}">
                  <a16:creationId xmlns:a16="http://schemas.microsoft.com/office/drawing/2014/main" id="{A3AE5224-1D5B-DB4C-940D-5E35C9F97DE2}"/>
                </a:ext>
              </a:extLst>
            </p:cNvPr>
            <p:cNvGrpSpPr>
              <a:grpSpLocks/>
            </p:cNvGrpSpPr>
            <p:nvPr/>
          </p:nvGrpSpPr>
          <p:grpSpPr bwMode="auto">
            <a:xfrm>
              <a:off x="2352" y="2832"/>
              <a:ext cx="720" cy="432"/>
              <a:chOff x="1632" y="2832"/>
              <a:chExt cx="720" cy="432"/>
            </a:xfrm>
          </p:grpSpPr>
          <p:sp>
            <p:nvSpPr>
              <p:cNvPr id="147509" name="Freeform 53">
                <a:extLst>
                  <a:ext uri="{FF2B5EF4-FFF2-40B4-BE49-F238E27FC236}">
                    <a16:creationId xmlns:a16="http://schemas.microsoft.com/office/drawing/2014/main" id="{ED70DDB4-790F-7845-B6AB-F4CE6EF62497}"/>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10" name="Line 54">
                <a:extLst>
                  <a:ext uri="{FF2B5EF4-FFF2-40B4-BE49-F238E27FC236}">
                    <a16:creationId xmlns:a16="http://schemas.microsoft.com/office/drawing/2014/main" id="{37AE5D0C-8C4E-B449-B5E0-508D8E6EAB67}"/>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57" name="Group 55">
              <a:extLst>
                <a:ext uri="{FF2B5EF4-FFF2-40B4-BE49-F238E27FC236}">
                  <a16:creationId xmlns:a16="http://schemas.microsoft.com/office/drawing/2014/main" id="{6A51DD41-0B67-494F-9A84-4C70AA3C1D5E}"/>
                </a:ext>
              </a:extLst>
            </p:cNvPr>
            <p:cNvGrpSpPr>
              <a:grpSpLocks/>
            </p:cNvGrpSpPr>
            <p:nvPr/>
          </p:nvGrpSpPr>
          <p:grpSpPr bwMode="auto">
            <a:xfrm>
              <a:off x="3072" y="2832"/>
              <a:ext cx="720" cy="432"/>
              <a:chOff x="1632" y="2832"/>
              <a:chExt cx="720" cy="432"/>
            </a:xfrm>
          </p:grpSpPr>
          <p:sp>
            <p:nvSpPr>
              <p:cNvPr id="147512" name="Freeform 56">
                <a:extLst>
                  <a:ext uri="{FF2B5EF4-FFF2-40B4-BE49-F238E27FC236}">
                    <a16:creationId xmlns:a16="http://schemas.microsoft.com/office/drawing/2014/main" id="{F29D2D2E-A751-8B49-B244-2EBF5B04727C}"/>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13" name="Line 57">
                <a:extLst>
                  <a:ext uri="{FF2B5EF4-FFF2-40B4-BE49-F238E27FC236}">
                    <a16:creationId xmlns:a16="http://schemas.microsoft.com/office/drawing/2014/main" id="{25E3BC28-2F9F-5C48-803F-EA15C1C161A2}"/>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58" name="Group 58">
              <a:extLst>
                <a:ext uri="{FF2B5EF4-FFF2-40B4-BE49-F238E27FC236}">
                  <a16:creationId xmlns:a16="http://schemas.microsoft.com/office/drawing/2014/main" id="{FDD2B347-CA21-6340-87CA-507BD9537504}"/>
                </a:ext>
              </a:extLst>
            </p:cNvPr>
            <p:cNvGrpSpPr>
              <a:grpSpLocks/>
            </p:cNvGrpSpPr>
            <p:nvPr/>
          </p:nvGrpSpPr>
          <p:grpSpPr bwMode="auto">
            <a:xfrm>
              <a:off x="3792" y="2832"/>
              <a:ext cx="720" cy="432"/>
              <a:chOff x="1632" y="2832"/>
              <a:chExt cx="720" cy="432"/>
            </a:xfrm>
          </p:grpSpPr>
          <p:sp>
            <p:nvSpPr>
              <p:cNvPr id="147515" name="Freeform 59">
                <a:extLst>
                  <a:ext uri="{FF2B5EF4-FFF2-40B4-BE49-F238E27FC236}">
                    <a16:creationId xmlns:a16="http://schemas.microsoft.com/office/drawing/2014/main" id="{E99A3CB9-0C62-A647-A7CF-748CE6557589}"/>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16" name="Line 60">
                <a:extLst>
                  <a:ext uri="{FF2B5EF4-FFF2-40B4-BE49-F238E27FC236}">
                    <a16:creationId xmlns:a16="http://schemas.microsoft.com/office/drawing/2014/main" id="{C29DAD7F-8364-A245-986C-1712284EB68F}"/>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grpSp>
        <p:nvGrpSpPr>
          <p:cNvPr id="26637" name="Group 61">
            <a:extLst>
              <a:ext uri="{FF2B5EF4-FFF2-40B4-BE49-F238E27FC236}">
                <a16:creationId xmlns:a16="http://schemas.microsoft.com/office/drawing/2014/main" id="{117EE26B-3D61-2C42-9180-C501B49AEE8C}"/>
              </a:ext>
            </a:extLst>
          </p:cNvPr>
          <p:cNvGrpSpPr>
            <a:grpSpLocks/>
          </p:cNvGrpSpPr>
          <p:nvPr/>
        </p:nvGrpSpPr>
        <p:grpSpPr bwMode="auto">
          <a:xfrm>
            <a:off x="2971800" y="1327547"/>
            <a:ext cx="3429000" cy="857250"/>
            <a:chOff x="1632" y="2832"/>
            <a:chExt cx="2880" cy="432"/>
          </a:xfrm>
        </p:grpSpPr>
        <p:grpSp>
          <p:nvGrpSpPr>
            <p:cNvPr id="26643" name="Group 62">
              <a:extLst>
                <a:ext uri="{FF2B5EF4-FFF2-40B4-BE49-F238E27FC236}">
                  <a16:creationId xmlns:a16="http://schemas.microsoft.com/office/drawing/2014/main" id="{7DBCCC54-11DA-B14B-8537-E8C7E3E1FDC3}"/>
                </a:ext>
              </a:extLst>
            </p:cNvPr>
            <p:cNvGrpSpPr>
              <a:grpSpLocks/>
            </p:cNvGrpSpPr>
            <p:nvPr/>
          </p:nvGrpSpPr>
          <p:grpSpPr bwMode="auto">
            <a:xfrm>
              <a:off x="1632" y="2832"/>
              <a:ext cx="720" cy="432"/>
              <a:chOff x="1632" y="2832"/>
              <a:chExt cx="720" cy="432"/>
            </a:xfrm>
          </p:grpSpPr>
          <p:sp>
            <p:nvSpPr>
              <p:cNvPr id="147519" name="Freeform 63">
                <a:extLst>
                  <a:ext uri="{FF2B5EF4-FFF2-40B4-BE49-F238E27FC236}">
                    <a16:creationId xmlns:a16="http://schemas.microsoft.com/office/drawing/2014/main" id="{347D25A0-5539-504C-8C9B-CA242F29ADC5}"/>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20" name="Line 64">
                <a:extLst>
                  <a:ext uri="{FF2B5EF4-FFF2-40B4-BE49-F238E27FC236}">
                    <a16:creationId xmlns:a16="http://schemas.microsoft.com/office/drawing/2014/main" id="{A180D160-E323-6949-917F-12EA56B87B1C}"/>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44" name="Group 65">
              <a:extLst>
                <a:ext uri="{FF2B5EF4-FFF2-40B4-BE49-F238E27FC236}">
                  <a16:creationId xmlns:a16="http://schemas.microsoft.com/office/drawing/2014/main" id="{BBDAD697-F127-4C4E-B44B-D892F0C8AF3F}"/>
                </a:ext>
              </a:extLst>
            </p:cNvPr>
            <p:cNvGrpSpPr>
              <a:grpSpLocks/>
            </p:cNvGrpSpPr>
            <p:nvPr/>
          </p:nvGrpSpPr>
          <p:grpSpPr bwMode="auto">
            <a:xfrm>
              <a:off x="2352" y="2832"/>
              <a:ext cx="720" cy="432"/>
              <a:chOff x="1632" y="2832"/>
              <a:chExt cx="720" cy="432"/>
            </a:xfrm>
          </p:grpSpPr>
          <p:sp>
            <p:nvSpPr>
              <p:cNvPr id="147522" name="Freeform 66">
                <a:extLst>
                  <a:ext uri="{FF2B5EF4-FFF2-40B4-BE49-F238E27FC236}">
                    <a16:creationId xmlns:a16="http://schemas.microsoft.com/office/drawing/2014/main" id="{3B48C2FC-2392-7B43-925B-ACBDC3C8F69A}"/>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23" name="Line 67">
                <a:extLst>
                  <a:ext uri="{FF2B5EF4-FFF2-40B4-BE49-F238E27FC236}">
                    <a16:creationId xmlns:a16="http://schemas.microsoft.com/office/drawing/2014/main" id="{C2F7CEA5-1975-5F4E-9157-8DD961358AFC}"/>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45" name="Group 68">
              <a:extLst>
                <a:ext uri="{FF2B5EF4-FFF2-40B4-BE49-F238E27FC236}">
                  <a16:creationId xmlns:a16="http://schemas.microsoft.com/office/drawing/2014/main" id="{93A1BB60-FD2C-CB4C-BFBF-4C017893DD9B}"/>
                </a:ext>
              </a:extLst>
            </p:cNvPr>
            <p:cNvGrpSpPr>
              <a:grpSpLocks/>
            </p:cNvGrpSpPr>
            <p:nvPr/>
          </p:nvGrpSpPr>
          <p:grpSpPr bwMode="auto">
            <a:xfrm>
              <a:off x="3072" y="2832"/>
              <a:ext cx="720" cy="432"/>
              <a:chOff x="1632" y="2832"/>
              <a:chExt cx="720" cy="432"/>
            </a:xfrm>
          </p:grpSpPr>
          <p:sp>
            <p:nvSpPr>
              <p:cNvPr id="147525" name="Freeform 69">
                <a:extLst>
                  <a:ext uri="{FF2B5EF4-FFF2-40B4-BE49-F238E27FC236}">
                    <a16:creationId xmlns:a16="http://schemas.microsoft.com/office/drawing/2014/main" id="{2DB4B891-E997-1241-B0E1-8E970532CE49}"/>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26" name="Line 70">
                <a:extLst>
                  <a:ext uri="{FF2B5EF4-FFF2-40B4-BE49-F238E27FC236}">
                    <a16:creationId xmlns:a16="http://schemas.microsoft.com/office/drawing/2014/main" id="{510F021F-90C7-A544-89DB-DE38F07110A4}"/>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6646" name="Group 71">
              <a:extLst>
                <a:ext uri="{FF2B5EF4-FFF2-40B4-BE49-F238E27FC236}">
                  <a16:creationId xmlns:a16="http://schemas.microsoft.com/office/drawing/2014/main" id="{446A9DFE-7EEF-E34B-A9FB-BD6E25E907B8}"/>
                </a:ext>
              </a:extLst>
            </p:cNvPr>
            <p:cNvGrpSpPr>
              <a:grpSpLocks/>
            </p:cNvGrpSpPr>
            <p:nvPr/>
          </p:nvGrpSpPr>
          <p:grpSpPr bwMode="auto">
            <a:xfrm>
              <a:off x="3792" y="2832"/>
              <a:ext cx="720" cy="432"/>
              <a:chOff x="1632" y="2832"/>
              <a:chExt cx="720" cy="432"/>
            </a:xfrm>
          </p:grpSpPr>
          <p:sp>
            <p:nvSpPr>
              <p:cNvPr id="147528" name="Freeform 72">
                <a:extLst>
                  <a:ext uri="{FF2B5EF4-FFF2-40B4-BE49-F238E27FC236}">
                    <a16:creationId xmlns:a16="http://schemas.microsoft.com/office/drawing/2014/main" id="{B3051066-48C3-FE4D-B117-17A4375901E0}"/>
                  </a:ext>
                </a:extLst>
              </p:cNvPr>
              <p:cNvSpPr>
                <a:spLocks/>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47529" name="Line 73">
                <a:extLst>
                  <a:ext uri="{FF2B5EF4-FFF2-40B4-BE49-F238E27FC236}">
                    <a16:creationId xmlns:a16="http://schemas.microsoft.com/office/drawing/2014/main" id="{43694753-D2DB-5445-9E3D-FC03343B01A8}"/>
                  </a:ext>
                </a:extLst>
              </p:cNvPr>
              <p:cNvSpPr>
                <a:spLocks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graphicFrame>
        <p:nvGraphicFramePr>
          <p:cNvPr id="26638" name="Object 74">
            <a:extLst>
              <a:ext uri="{FF2B5EF4-FFF2-40B4-BE49-F238E27FC236}">
                <a16:creationId xmlns:a16="http://schemas.microsoft.com/office/drawing/2014/main" id="{99768F8B-2CE0-944E-95F9-04C2F599B54D}"/>
              </a:ext>
            </a:extLst>
          </p:cNvPr>
          <p:cNvGraphicFramePr>
            <a:graphicFrameLocks noChangeAspect="1"/>
          </p:cNvGraphicFramePr>
          <p:nvPr/>
        </p:nvGraphicFramePr>
        <p:xfrm>
          <a:off x="2114550" y="1828800"/>
          <a:ext cx="540544" cy="400050"/>
        </p:xfrm>
        <a:graphic>
          <a:graphicData uri="http://schemas.openxmlformats.org/presentationml/2006/ole">
            <mc:AlternateContent xmlns:mc="http://schemas.openxmlformats.org/markup-compatibility/2006">
              <mc:Choice xmlns:v="urn:schemas-microsoft-com:vml" Requires="v">
                <p:oleObj spid="_x0000_s3146" name="Equation" r:id="rId6" imgW="12293600" imgH="9067800" progId="Equation.DSMT4">
                  <p:embed/>
                </p:oleObj>
              </mc:Choice>
              <mc:Fallback>
                <p:oleObj name="Equation" r:id="rId6" imgW="12293600" imgH="9067800" progId="Equation.DSMT4">
                  <p:embed/>
                  <p:pic>
                    <p:nvPicPr>
                      <p:cNvPr id="26638" name="Object 74">
                        <a:extLst>
                          <a:ext uri="{FF2B5EF4-FFF2-40B4-BE49-F238E27FC236}">
                            <a16:creationId xmlns:a16="http://schemas.microsoft.com/office/drawing/2014/main" id="{99768F8B-2CE0-944E-95F9-04C2F599B5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50" y="1828800"/>
                        <a:ext cx="540544"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6639" name="Object 75">
            <a:extLst>
              <a:ext uri="{FF2B5EF4-FFF2-40B4-BE49-F238E27FC236}">
                <a16:creationId xmlns:a16="http://schemas.microsoft.com/office/drawing/2014/main" id="{CB2044C1-4187-4940-959A-EBAFA7AAF4F3}"/>
              </a:ext>
            </a:extLst>
          </p:cNvPr>
          <p:cNvGraphicFramePr>
            <a:graphicFrameLocks noChangeAspect="1"/>
          </p:cNvGraphicFramePr>
          <p:nvPr/>
        </p:nvGraphicFramePr>
        <p:xfrm>
          <a:off x="2200275" y="1143001"/>
          <a:ext cx="519113" cy="260747"/>
        </p:xfrm>
        <a:graphic>
          <a:graphicData uri="http://schemas.openxmlformats.org/presentationml/2006/ole">
            <mc:AlternateContent xmlns:mc="http://schemas.openxmlformats.org/markup-compatibility/2006">
              <mc:Choice xmlns:v="urn:schemas-microsoft-com:vml" Requires="v">
                <p:oleObj spid="_x0000_s3147" name="Equation" r:id="rId8" imgW="11696700" imgH="5854700" progId="Equation.DSMT4">
                  <p:embed/>
                </p:oleObj>
              </mc:Choice>
              <mc:Fallback>
                <p:oleObj name="Equation" r:id="rId8" imgW="11696700" imgH="5854700" progId="Equation.DSMT4">
                  <p:embed/>
                  <p:pic>
                    <p:nvPicPr>
                      <p:cNvPr id="26639" name="Object 75">
                        <a:extLst>
                          <a:ext uri="{FF2B5EF4-FFF2-40B4-BE49-F238E27FC236}">
                            <a16:creationId xmlns:a16="http://schemas.microsoft.com/office/drawing/2014/main" id="{CB2044C1-4187-4940-959A-EBAFA7AAF4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0275" y="1143001"/>
                        <a:ext cx="519113" cy="26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7532" name="Line 76">
            <a:extLst>
              <a:ext uri="{FF2B5EF4-FFF2-40B4-BE49-F238E27FC236}">
                <a16:creationId xmlns:a16="http://schemas.microsoft.com/office/drawing/2014/main" id="{B1306173-64AA-6543-8D7A-DA590AC8FDDC}"/>
              </a:ext>
            </a:extLst>
          </p:cNvPr>
          <p:cNvSpPr>
            <a:spLocks noChangeShapeType="1"/>
          </p:cNvSpPr>
          <p:nvPr/>
        </p:nvSpPr>
        <p:spPr bwMode="auto">
          <a:xfrm>
            <a:off x="2603897" y="1327547"/>
            <a:ext cx="120015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47533" name="Line 77">
            <a:extLst>
              <a:ext uri="{FF2B5EF4-FFF2-40B4-BE49-F238E27FC236}">
                <a16:creationId xmlns:a16="http://schemas.microsoft.com/office/drawing/2014/main" id="{642D51DD-8F24-2842-90DF-D24E17E13C1A}"/>
              </a:ext>
            </a:extLst>
          </p:cNvPr>
          <p:cNvSpPr>
            <a:spLocks noChangeShapeType="1"/>
          </p:cNvSpPr>
          <p:nvPr/>
        </p:nvSpPr>
        <p:spPr bwMode="auto">
          <a:xfrm>
            <a:off x="2661047" y="2184797"/>
            <a:ext cx="120015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aphicFrame>
        <p:nvGraphicFramePr>
          <p:cNvPr id="26642" name="Object 78">
            <a:extLst>
              <a:ext uri="{FF2B5EF4-FFF2-40B4-BE49-F238E27FC236}">
                <a16:creationId xmlns:a16="http://schemas.microsoft.com/office/drawing/2014/main" id="{F1760903-59C1-4344-895F-F3D3572AEBE8}"/>
              </a:ext>
            </a:extLst>
          </p:cNvPr>
          <p:cNvGraphicFramePr>
            <a:graphicFrameLocks noChangeAspect="1"/>
          </p:cNvGraphicFramePr>
          <p:nvPr/>
        </p:nvGraphicFramePr>
        <p:xfrm>
          <a:off x="2247900" y="2369344"/>
          <a:ext cx="322660" cy="232172"/>
        </p:xfrm>
        <a:graphic>
          <a:graphicData uri="http://schemas.openxmlformats.org/presentationml/2006/ole">
            <mc:AlternateContent xmlns:mc="http://schemas.openxmlformats.org/markup-compatibility/2006">
              <mc:Choice xmlns:v="urn:schemas-microsoft-com:vml" Requires="v">
                <p:oleObj spid="_x0000_s3148" name="Equation" r:id="rId10" imgW="7315200" imgH="5270500" progId="Equation.3">
                  <p:embed/>
                </p:oleObj>
              </mc:Choice>
              <mc:Fallback>
                <p:oleObj name="Equation" r:id="rId10" imgW="7315200" imgH="5270500" progId="Equation.3">
                  <p:embed/>
                  <p:pic>
                    <p:nvPicPr>
                      <p:cNvPr id="26642" name="Object 78">
                        <a:extLst>
                          <a:ext uri="{FF2B5EF4-FFF2-40B4-BE49-F238E27FC236}">
                            <a16:creationId xmlns:a16="http://schemas.microsoft.com/office/drawing/2014/main" id="{F1760903-59C1-4344-895F-F3D3572AEB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7900" y="2369344"/>
                        <a:ext cx="322660" cy="232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751424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6">
            <a:extLst>
              <a:ext uri="{FF2B5EF4-FFF2-40B4-BE49-F238E27FC236}">
                <a16:creationId xmlns:a16="http://schemas.microsoft.com/office/drawing/2014/main" id="{11EF1C82-AF11-5B41-857E-2713BA6C26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Arial" panose="020B0604020202020204" pitchFamily="34" charset="0"/>
                <a:ea typeface="ＭＳ Ｐゴシック" panose="020B0600070205080204" pitchFamily="34" charset="-128"/>
              </a:defRPr>
            </a:lvl1pPr>
            <a:lvl2pPr marL="557213" indent="-214313" eaLnBrk="0" hangingPunct="0">
              <a:defRPr sz="1800">
                <a:solidFill>
                  <a:schemeClr val="tx1"/>
                </a:solidFill>
                <a:latin typeface="Arial" panose="020B0604020202020204" pitchFamily="34" charset="0"/>
                <a:ea typeface="ＭＳ Ｐゴシック" panose="020B0600070205080204" pitchFamily="34" charset="-128"/>
              </a:defRPr>
            </a:lvl2pPr>
            <a:lvl3pPr marL="857250" indent="-171450" eaLnBrk="0" hangingPunct="0">
              <a:defRPr sz="1800">
                <a:solidFill>
                  <a:schemeClr val="tx1"/>
                </a:solidFill>
                <a:latin typeface="Arial" panose="020B0604020202020204" pitchFamily="34" charset="0"/>
                <a:ea typeface="ＭＳ Ｐゴシック" panose="020B0600070205080204" pitchFamily="34" charset="-128"/>
              </a:defRPr>
            </a:lvl3pPr>
            <a:lvl4pPr marL="1200150" indent="-171450" eaLnBrk="0" hangingPunct="0">
              <a:defRPr sz="1800">
                <a:solidFill>
                  <a:schemeClr val="tx1"/>
                </a:solidFill>
                <a:latin typeface="Arial" panose="020B0604020202020204" pitchFamily="34" charset="0"/>
                <a:ea typeface="ＭＳ Ｐゴシック" panose="020B0600070205080204" pitchFamily="34" charset="-128"/>
              </a:defRPr>
            </a:lvl4pPr>
            <a:lvl5pPr marL="1543050" indent="-171450" eaLnBrk="0" hangingPunct="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eaLnBrk="1" hangingPunct="1"/>
            <a:fld id="{72B33EB4-236C-F349-952E-80182D65ED52}" type="slidenum">
              <a:rPr lang="en-US" altLang="en-US" sz="1200"/>
              <a:pPr eaLnBrk="1" hangingPunct="1"/>
              <a:t>28</a:t>
            </a:fld>
            <a:endParaRPr lang="en-US" altLang="en-US" sz="1200"/>
          </a:p>
        </p:txBody>
      </p:sp>
      <p:sp>
        <p:nvSpPr>
          <p:cNvPr id="195587" name="Rectangle 3">
            <a:extLst>
              <a:ext uri="{FF2B5EF4-FFF2-40B4-BE49-F238E27FC236}">
                <a16:creationId xmlns:a16="http://schemas.microsoft.com/office/drawing/2014/main" id="{4A90EEA2-B7B9-FF40-B982-CBDFB2FE6CBC}"/>
              </a:ext>
            </a:extLst>
          </p:cNvPr>
          <p:cNvSpPr>
            <a:spLocks noChangeAspect="1" noChangeArrowheads="1"/>
          </p:cNvSpPr>
          <p:nvPr/>
        </p:nvSpPr>
        <p:spPr bwMode="auto">
          <a:xfrm>
            <a:off x="5998369" y="1244204"/>
            <a:ext cx="370285" cy="453628"/>
          </a:xfrm>
          <a:prstGeom prst="rect">
            <a:avLst/>
          </a:prstGeom>
          <a:solidFill>
            <a:srgbClr val="DDDDDD"/>
          </a:solidFill>
          <a:ln w="12700">
            <a:solidFill>
              <a:schemeClr val="bg1">
                <a:lumMod val="75000"/>
              </a:schemeClr>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500">
              <a:latin typeface="Arial" charset="0"/>
              <a:ea typeface="ＭＳ Ｐゴシック" charset="0"/>
              <a:cs typeface="ＭＳ Ｐゴシック" charset="0"/>
            </a:endParaRPr>
          </a:p>
        </p:txBody>
      </p:sp>
      <p:sp>
        <p:nvSpPr>
          <p:cNvPr id="195588" name="Rectangle 4">
            <a:extLst>
              <a:ext uri="{FF2B5EF4-FFF2-40B4-BE49-F238E27FC236}">
                <a16:creationId xmlns:a16="http://schemas.microsoft.com/office/drawing/2014/main" id="{024CEC86-C244-5447-93F7-DA453E9BA3C2}"/>
              </a:ext>
            </a:extLst>
          </p:cNvPr>
          <p:cNvSpPr>
            <a:spLocks noChangeAspect="1" noChangeArrowheads="1"/>
          </p:cNvSpPr>
          <p:nvPr/>
        </p:nvSpPr>
        <p:spPr bwMode="auto">
          <a:xfrm>
            <a:off x="5998369" y="1244204"/>
            <a:ext cx="370285" cy="453628"/>
          </a:xfrm>
          <a:prstGeom prst="rect">
            <a:avLst/>
          </a:prstGeom>
          <a:solidFill>
            <a:srgbClr val="DDDDDD"/>
          </a:solidFill>
          <a:ln w="12700">
            <a:solidFill>
              <a:schemeClr val="bg1">
                <a:lumMod val="75000"/>
              </a:schemeClr>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500">
              <a:latin typeface="Arial" charset="0"/>
              <a:ea typeface="ＭＳ Ｐゴシック" charset="0"/>
              <a:cs typeface="ＭＳ Ｐゴシック" charset="0"/>
            </a:endParaRPr>
          </a:p>
        </p:txBody>
      </p:sp>
      <p:sp>
        <p:nvSpPr>
          <p:cNvPr id="195589" name="Freeform 5">
            <a:extLst>
              <a:ext uri="{FF2B5EF4-FFF2-40B4-BE49-F238E27FC236}">
                <a16:creationId xmlns:a16="http://schemas.microsoft.com/office/drawing/2014/main" id="{D99C0C90-990E-B843-9413-8EEA5931A2C2}"/>
              </a:ext>
            </a:extLst>
          </p:cNvPr>
          <p:cNvSpPr>
            <a:spLocks noChangeAspect="1"/>
          </p:cNvSpPr>
          <p:nvPr/>
        </p:nvSpPr>
        <p:spPr bwMode="auto">
          <a:xfrm>
            <a:off x="2802731" y="989410"/>
            <a:ext cx="2714625" cy="1831181"/>
          </a:xfrm>
          <a:custGeom>
            <a:avLst/>
            <a:gdLst>
              <a:gd name="T0" fmla="*/ 0 w 2976"/>
              <a:gd name="T1" fmla="*/ 0 h 960"/>
              <a:gd name="T2" fmla="*/ 0 w 2976"/>
              <a:gd name="T3" fmla="*/ 2441575 h 960"/>
              <a:gd name="T4" fmla="*/ 3619500 w 2976"/>
              <a:gd name="T5" fmla="*/ 2441575 h 960"/>
              <a:gd name="T6" fmla="*/ 0 60000 65536"/>
              <a:gd name="T7" fmla="*/ 0 60000 65536"/>
              <a:gd name="T8" fmla="*/ 0 60000 65536"/>
            </a:gdLst>
            <a:ahLst/>
            <a:cxnLst>
              <a:cxn ang="T6">
                <a:pos x="T0" y="T1"/>
              </a:cxn>
              <a:cxn ang="T7">
                <a:pos x="T2" y="T3"/>
              </a:cxn>
              <a:cxn ang="T8">
                <a:pos x="T4" y="T5"/>
              </a:cxn>
            </a:cxnLst>
            <a:rect l="0" t="0" r="r" b="b"/>
            <a:pathLst>
              <a:path w="2976" h="960">
                <a:moveTo>
                  <a:pt x="0" y="0"/>
                </a:moveTo>
                <a:lnTo>
                  <a:pt x="0" y="960"/>
                </a:lnTo>
                <a:lnTo>
                  <a:pt x="2976" y="960"/>
                </a:lnTo>
              </a:path>
            </a:pathLst>
          </a:custGeom>
          <a:noFill/>
          <a:ln w="127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590" name="Line 6">
            <a:extLst>
              <a:ext uri="{FF2B5EF4-FFF2-40B4-BE49-F238E27FC236}">
                <a16:creationId xmlns:a16="http://schemas.microsoft.com/office/drawing/2014/main" id="{CA381D15-0480-EA4C-82C8-5DC00466DDBC}"/>
              </a:ext>
            </a:extLst>
          </p:cNvPr>
          <p:cNvSpPr>
            <a:spLocks noChangeAspect="1" noChangeShapeType="1"/>
          </p:cNvSpPr>
          <p:nvPr/>
        </p:nvSpPr>
        <p:spPr bwMode="auto">
          <a:xfrm>
            <a:off x="2706291" y="1377554"/>
            <a:ext cx="3388519"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95591" name="Line 7">
            <a:extLst>
              <a:ext uri="{FF2B5EF4-FFF2-40B4-BE49-F238E27FC236}">
                <a16:creationId xmlns:a16="http://schemas.microsoft.com/office/drawing/2014/main" id="{FE8AF0F5-1AA6-AE44-9037-EF15D67BE1E0}"/>
              </a:ext>
            </a:extLst>
          </p:cNvPr>
          <p:cNvSpPr>
            <a:spLocks noChangeAspect="1" noChangeShapeType="1"/>
          </p:cNvSpPr>
          <p:nvPr/>
        </p:nvSpPr>
        <p:spPr bwMode="auto">
          <a:xfrm>
            <a:off x="2736056" y="1558529"/>
            <a:ext cx="3358754"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nvGrpSpPr>
          <p:cNvPr id="28679" name="Group 8">
            <a:extLst>
              <a:ext uri="{FF2B5EF4-FFF2-40B4-BE49-F238E27FC236}">
                <a16:creationId xmlns:a16="http://schemas.microsoft.com/office/drawing/2014/main" id="{B5D5DA70-CA11-1D41-B01F-84E5BBE3672F}"/>
              </a:ext>
            </a:extLst>
          </p:cNvPr>
          <p:cNvGrpSpPr>
            <a:grpSpLocks noChangeAspect="1"/>
          </p:cNvGrpSpPr>
          <p:nvPr/>
        </p:nvGrpSpPr>
        <p:grpSpPr bwMode="auto">
          <a:xfrm>
            <a:off x="4845844" y="2452688"/>
            <a:ext cx="417910" cy="145256"/>
            <a:chOff x="1200" y="1536"/>
            <a:chExt cx="417" cy="144"/>
          </a:xfrm>
        </p:grpSpPr>
        <p:sp>
          <p:nvSpPr>
            <p:cNvPr id="195593" name="Freeform 9">
              <a:extLst>
                <a:ext uri="{FF2B5EF4-FFF2-40B4-BE49-F238E27FC236}">
                  <a16:creationId xmlns:a16="http://schemas.microsoft.com/office/drawing/2014/main" id="{13E0E030-56BC-874B-809F-760DED43DD3B}"/>
                </a:ext>
              </a:extLst>
            </p:cNvPr>
            <p:cNvSpPr>
              <a:spLocks noChangeAspect="1"/>
            </p:cNvSpPr>
            <p:nvPr/>
          </p:nvSpPr>
          <p:spPr bwMode="auto">
            <a:xfrm>
              <a:off x="1200" y="1536"/>
              <a:ext cx="417" cy="144"/>
            </a:xfrm>
            <a:custGeom>
              <a:avLst/>
              <a:gdLst>
                <a:gd name="T0" fmla="*/ 0 w 480"/>
                <a:gd name="T1" fmla="*/ 144 h 528"/>
                <a:gd name="T2" fmla="*/ 125 w 480"/>
                <a:gd name="T3" fmla="*/ 79 h 528"/>
                <a:gd name="T4" fmla="*/ 292 w 480"/>
                <a:gd name="T5" fmla="*/ 26 h 528"/>
                <a:gd name="T6" fmla="*/ 417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594" name="Line 10">
              <a:extLst>
                <a:ext uri="{FF2B5EF4-FFF2-40B4-BE49-F238E27FC236}">
                  <a16:creationId xmlns:a16="http://schemas.microsoft.com/office/drawing/2014/main" id="{3DD272D8-47EB-6F43-B64E-002CD3C5ACBA}"/>
                </a:ext>
              </a:extLst>
            </p:cNvPr>
            <p:cNvSpPr>
              <a:spLocks noChangeAspect="1" noChangeShapeType="1"/>
            </p:cNvSpPr>
            <p:nvPr/>
          </p:nvSpPr>
          <p:spPr bwMode="auto">
            <a:xfrm>
              <a:off x="1617" y="1536"/>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sp>
        <p:nvSpPr>
          <p:cNvPr id="195595" name="Freeform 11">
            <a:extLst>
              <a:ext uri="{FF2B5EF4-FFF2-40B4-BE49-F238E27FC236}">
                <a16:creationId xmlns:a16="http://schemas.microsoft.com/office/drawing/2014/main" id="{AF7E38EA-D1E1-014A-AD63-B04BDA1171F3}"/>
              </a:ext>
            </a:extLst>
          </p:cNvPr>
          <p:cNvSpPr>
            <a:spLocks noChangeAspect="1"/>
          </p:cNvSpPr>
          <p:nvPr/>
        </p:nvSpPr>
        <p:spPr bwMode="auto">
          <a:xfrm>
            <a:off x="2803923" y="1338263"/>
            <a:ext cx="1364456" cy="292894"/>
          </a:xfrm>
          <a:custGeom>
            <a:avLst/>
            <a:gdLst>
              <a:gd name="T0" fmla="*/ 0 w 3144"/>
              <a:gd name="T1" fmla="*/ 242072 h 292"/>
              <a:gd name="T2" fmla="*/ 31826 w 3144"/>
              <a:gd name="T3" fmla="*/ 147116 h 292"/>
              <a:gd name="T4" fmla="*/ 86797 w 3144"/>
              <a:gd name="T5" fmla="*/ 211311 h 292"/>
              <a:gd name="T6" fmla="*/ 118623 w 3144"/>
              <a:gd name="T7" fmla="*/ 168514 h 292"/>
              <a:gd name="T8" fmla="*/ 141191 w 3144"/>
              <a:gd name="T9" fmla="*/ 179214 h 292"/>
              <a:gd name="T10" fmla="*/ 173595 w 3144"/>
              <a:gd name="T11" fmla="*/ 263471 h 292"/>
              <a:gd name="T12" fmla="*/ 255763 w 3144"/>
              <a:gd name="T13" fmla="*/ 147116 h 292"/>
              <a:gd name="T14" fmla="*/ 301477 w 3144"/>
              <a:gd name="T15" fmla="*/ 94956 h 292"/>
              <a:gd name="T16" fmla="*/ 342561 w 3144"/>
              <a:gd name="T17" fmla="*/ 211311 h 292"/>
              <a:gd name="T18" fmla="*/ 360499 w 3144"/>
              <a:gd name="T19" fmla="*/ 274170 h 292"/>
              <a:gd name="T20" fmla="*/ 369757 w 3144"/>
              <a:gd name="T21" fmla="*/ 306268 h 292"/>
              <a:gd name="T22" fmla="*/ 424729 w 3144"/>
              <a:gd name="T23" fmla="*/ 168514 h 292"/>
              <a:gd name="T24" fmla="*/ 493010 w 3144"/>
              <a:gd name="T25" fmla="*/ 252771 h 292"/>
              <a:gd name="T26" fmla="*/ 506897 w 3144"/>
              <a:gd name="T27" fmla="*/ 284869 h 292"/>
              <a:gd name="T28" fmla="*/ 534094 w 3144"/>
              <a:gd name="T29" fmla="*/ 306268 h 292"/>
              <a:gd name="T30" fmla="*/ 630150 w 3144"/>
              <a:gd name="T31" fmla="*/ 105656 h 292"/>
              <a:gd name="T32" fmla="*/ 671234 w 3144"/>
              <a:gd name="T33" fmla="*/ 0 h 292"/>
              <a:gd name="T34" fmla="*/ 734885 w 3144"/>
              <a:gd name="T35" fmla="*/ 84257 h 292"/>
              <a:gd name="T36" fmla="*/ 775969 w 3144"/>
              <a:gd name="T37" fmla="*/ 189913 h 292"/>
              <a:gd name="T38" fmla="*/ 821683 w 3144"/>
              <a:gd name="T39" fmla="*/ 242072 h 292"/>
              <a:gd name="T40" fmla="*/ 867396 w 3144"/>
              <a:gd name="T41" fmla="*/ 231373 h 292"/>
              <a:gd name="T42" fmla="*/ 890542 w 3144"/>
              <a:gd name="T43" fmla="*/ 157815 h 292"/>
              <a:gd name="T44" fmla="*/ 944935 w 3144"/>
              <a:gd name="T45" fmla="*/ 94956 h 292"/>
              <a:gd name="T46" fmla="*/ 963452 w 3144"/>
              <a:gd name="T47" fmla="*/ 73558 h 292"/>
              <a:gd name="T48" fmla="*/ 1040991 w 3144"/>
              <a:gd name="T49" fmla="*/ 200612 h 292"/>
              <a:gd name="T50" fmla="*/ 1045620 w 3144"/>
              <a:gd name="T51" fmla="*/ 231373 h 292"/>
              <a:gd name="T52" fmla="*/ 1077446 w 3144"/>
              <a:gd name="T53" fmla="*/ 284869 h 292"/>
              <a:gd name="T54" fmla="*/ 1113901 w 3144"/>
              <a:gd name="T55" fmla="*/ 274170 h 292"/>
              <a:gd name="T56" fmla="*/ 1127788 w 3144"/>
              <a:gd name="T57" fmla="*/ 242072 h 292"/>
              <a:gd name="T58" fmla="*/ 1246412 w 3144"/>
              <a:gd name="T59" fmla="*/ 32098 h 292"/>
              <a:gd name="T60" fmla="*/ 1278237 w 3144"/>
              <a:gd name="T61" fmla="*/ 52159 h 292"/>
              <a:gd name="T62" fmla="*/ 1328580 w 3144"/>
              <a:gd name="T63" fmla="*/ 168514 h 292"/>
              <a:gd name="T64" fmla="*/ 1360406 w 3144"/>
              <a:gd name="T65" fmla="*/ 316967 h 292"/>
              <a:gd name="T66" fmla="*/ 1396861 w 3144"/>
              <a:gd name="T67" fmla="*/ 168514 h 292"/>
              <a:gd name="T68" fmla="*/ 1424636 w 3144"/>
              <a:gd name="T69" fmla="*/ 73558 h 292"/>
              <a:gd name="T70" fmla="*/ 1483658 w 3144"/>
              <a:gd name="T71" fmla="*/ 231373 h 292"/>
              <a:gd name="T72" fmla="*/ 1552517 w 3144"/>
              <a:gd name="T73" fmla="*/ 127054 h 292"/>
              <a:gd name="T74" fmla="*/ 1557147 w 3144"/>
              <a:gd name="T75" fmla="*/ 94956 h 292"/>
              <a:gd name="T76" fmla="*/ 1575085 w 3144"/>
              <a:gd name="T77" fmla="*/ 189913 h 292"/>
              <a:gd name="T78" fmla="*/ 1647995 w 3144"/>
              <a:gd name="T79" fmla="*/ 390525 h 292"/>
              <a:gd name="T80" fmla="*/ 1675770 w 3144"/>
              <a:gd name="T81" fmla="*/ 379826 h 292"/>
              <a:gd name="T82" fmla="*/ 1689079 w 3144"/>
              <a:gd name="T83" fmla="*/ 316967 h 292"/>
              <a:gd name="T84" fmla="*/ 1757938 w 3144"/>
              <a:gd name="T85" fmla="*/ 21399 h 292"/>
              <a:gd name="T86" fmla="*/ 1794393 w 3144"/>
              <a:gd name="T87" fmla="*/ 116355 h 292"/>
              <a:gd name="T88" fmla="*/ 1799022 w 3144"/>
              <a:gd name="T89" fmla="*/ 157815 h 292"/>
              <a:gd name="T90" fmla="*/ 1816960 w 3144"/>
              <a:gd name="T91" fmla="*/ 211311 h 2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144" h="292">
                <a:moveTo>
                  <a:pt x="0" y="181"/>
                </a:moveTo>
                <a:cubicBezTo>
                  <a:pt x="11" y="149"/>
                  <a:pt x="36" y="138"/>
                  <a:pt x="55" y="110"/>
                </a:cubicBezTo>
                <a:cubicBezTo>
                  <a:pt x="99" y="119"/>
                  <a:pt x="119" y="127"/>
                  <a:pt x="150" y="158"/>
                </a:cubicBezTo>
                <a:cubicBezTo>
                  <a:pt x="171" y="219"/>
                  <a:pt x="191" y="148"/>
                  <a:pt x="205" y="126"/>
                </a:cubicBezTo>
                <a:cubicBezTo>
                  <a:pt x="218" y="129"/>
                  <a:pt x="232" y="128"/>
                  <a:pt x="244" y="134"/>
                </a:cubicBezTo>
                <a:cubicBezTo>
                  <a:pt x="289" y="157"/>
                  <a:pt x="249" y="180"/>
                  <a:pt x="300" y="197"/>
                </a:cubicBezTo>
                <a:cubicBezTo>
                  <a:pt x="343" y="164"/>
                  <a:pt x="394" y="139"/>
                  <a:pt x="442" y="110"/>
                </a:cubicBezTo>
                <a:cubicBezTo>
                  <a:pt x="467" y="75"/>
                  <a:pt x="483" y="84"/>
                  <a:pt x="521" y="71"/>
                </a:cubicBezTo>
                <a:cubicBezTo>
                  <a:pt x="550" y="91"/>
                  <a:pt x="571" y="130"/>
                  <a:pt x="592" y="158"/>
                </a:cubicBezTo>
                <a:cubicBezTo>
                  <a:pt x="603" y="173"/>
                  <a:pt x="613" y="189"/>
                  <a:pt x="623" y="205"/>
                </a:cubicBezTo>
                <a:cubicBezTo>
                  <a:pt x="628" y="213"/>
                  <a:pt x="639" y="229"/>
                  <a:pt x="639" y="229"/>
                </a:cubicBezTo>
                <a:cubicBezTo>
                  <a:pt x="675" y="175"/>
                  <a:pt x="660" y="144"/>
                  <a:pt x="734" y="126"/>
                </a:cubicBezTo>
                <a:cubicBezTo>
                  <a:pt x="810" y="137"/>
                  <a:pt x="801" y="146"/>
                  <a:pt x="852" y="189"/>
                </a:cubicBezTo>
                <a:cubicBezTo>
                  <a:pt x="861" y="196"/>
                  <a:pt x="866" y="207"/>
                  <a:pt x="876" y="213"/>
                </a:cubicBezTo>
                <a:cubicBezTo>
                  <a:pt x="890" y="221"/>
                  <a:pt x="923" y="229"/>
                  <a:pt x="923" y="229"/>
                </a:cubicBezTo>
                <a:cubicBezTo>
                  <a:pt x="986" y="208"/>
                  <a:pt x="1031" y="118"/>
                  <a:pt x="1089" y="79"/>
                </a:cubicBezTo>
                <a:cubicBezTo>
                  <a:pt x="1109" y="50"/>
                  <a:pt x="1160" y="0"/>
                  <a:pt x="1160" y="0"/>
                </a:cubicBezTo>
                <a:cubicBezTo>
                  <a:pt x="1196" y="13"/>
                  <a:pt x="1239" y="39"/>
                  <a:pt x="1270" y="63"/>
                </a:cubicBezTo>
                <a:cubicBezTo>
                  <a:pt x="1299" y="85"/>
                  <a:pt x="1312" y="121"/>
                  <a:pt x="1341" y="142"/>
                </a:cubicBezTo>
                <a:cubicBezTo>
                  <a:pt x="1363" y="158"/>
                  <a:pt x="1394" y="172"/>
                  <a:pt x="1420" y="181"/>
                </a:cubicBezTo>
                <a:cubicBezTo>
                  <a:pt x="1446" y="178"/>
                  <a:pt x="1474" y="181"/>
                  <a:pt x="1499" y="173"/>
                </a:cubicBezTo>
                <a:cubicBezTo>
                  <a:pt x="1523" y="166"/>
                  <a:pt x="1528" y="134"/>
                  <a:pt x="1539" y="118"/>
                </a:cubicBezTo>
                <a:cubicBezTo>
                  <a:pt x="1562" y="85"/>
                  <a:pt x="1596" y="79"/>
                  <a:pt x="1633" y="71"/>
                </a:cubicBezTo>
                <a:cubicBezTo>
                  <a:pt x="1644" y="66"/>
                  <a:pt x="1653" y="55"/>
                  <a:pt x="1665" y="55"/>
                </a:cubicBezTo>
                <a:cubicBezTo>
                  <a:pt x="1725" y="55"/>
                  <a:pt x="1773" y="99"/>
                  <a:pt x="1799" y="150"/>
                </a:cubicBezTo>
                <a:cubicBezTo>
                  <a:pt x="1803" y="157"/>
                  <a:pt x="1802" y="167"/>
                  <a:pt x="1807" y="173"/>
                </a:cubicBezTo>
                <a:cubicBezTo>
                  <a:pt x="1815" y="182"/>
                  <a:pt x="1850" y="205"/>
                  <a:pt x="1862" y="213"/>
                </a:cubicBezTo>
                <a:cubicBezTo>
                  <a:pt x="1883" y="210"/>
                  <a:pt x="1905" y="212"/>
                  <a:pt x="1925" y="205"/>
                </a:cubicBezTo>
                <a:cubicBezTo>
                  <a:pt x="1936" y="201"/>
                  <a:pt x="1940" y="188"/>
                  <a:pt x="1949" y="181"/>
                </a:cubicBezTo>
                <a:cubicBezTo>
                  <a:pt x="1998" y="139"/>
                  <a:pt x="2097" y="36"/>
                  <a:pt x="2154" y="24"/>
                </a:cubicBezTo>
                <a:cubicBezTo>
                  <a:pt x="2172" y="29"/>
                  <a:pt x="2193" y="29"/>
                  <a:pt x="2209" y="39"/>
                </a:cubicBezTo>
                <a:cubicBezTo>
                  <a:pt x="2241" y="58"/>
                  <a:pt x="2273" y="97"/>
                  <a:pt x="2296" y="126"/>
                </a:cubicBezTo>
                <a:cubicBezTo>
                  <a:pt x="2304" y="168"/>
                  <a:pt x="2315" y="212"/>
                  <a:pt x="2351" y="237"/>
                </a:cubicBezTo>
                <a:cubicBezTo>
                  <a:pt x="2383" y="205"/>
                  <a:pt x="2401" y="169"/>
                  <a:pt x="2414" y="126"/>
                </a:cubicBezTo>
                <a:cubicBezTo>
                  <a:pt x="2429" y="75"/>
                  <a:pt x="2408" y="69"/>
                  <a:pt x="2462" y="55"/>
                </a:cubicBezTo>
                <a:cubicBezTo>
                  <a:pt x="2499" y="94"/>
                  <a:pt x="2512" y="157"/>
                  <a:pt x="2564" y="173"/>
                </a:cubicBezTo>
                <a:cubicBezTo>
                  <a:pt x="2651" y="155"/>
                  <a:pt x="2636" y="162"/>
                  <a:pt x="2683" y="95"/>
                </a:cubicBezTo>
                <a:cubicBezTo>
                  <a:pt x="2686" y="87"/>
                  <a:pt x="2686" y="65"/>
                  <a:pt x="2691" y="71"/>
                </a:cubicBezTo>
                <a:cubicBezTo>
                  <a:pt x="2707" y="91"/>
                  <a:pt x="2711" y="119"/>
                  <a:pt x="2722" y="142"/>
                </a:cubicBezTo>
                <a:cubicBezTo>
                  <a:pt x="2755" y="208"/>
                  <a:pt x="2779" y="256"/>
                  <a:pt x="2848" y="292"/>
                </a:cubicBezTo>
                <a:cubicBezTo>
                  <a:pt x="2864" y="289"/>
                  <a:pt x="2882" y="291"/>
                  <a:pt x="2896" y="284"/>
                </a:cubicBezTo>
                <a:cubicBezTo>
                  <a:pt x="2911" y="276"/>
                  <a:pt x="2911" y="249"/>
                  <a:pt x="2919" y="237"/>
                </a:cubicBezTo>
                <a:cubicBezTo>
                  <a:pt x="2965" y="165"/>
                  <a:pt x="3016" y="100"/>
                  <a:pt x="3038" y="16"/>
                </a:cubicBezTo>
                <a:cubicBezTo>
                  <a:pt x="3081" y="37"/>
                  <a:pt x="3072" y="48"/>
                  <a:pt x="3101" y="87"/>
                </a:cubicBezTo>
                <a:cubicBezTo>
                  <a:pt x="3104" y="97"/>
                  <a:pt x="3103" y="109"/>
                  <a:pt x="3109" y="118"/>
                </a:cubicBezTo>
                <a:cubicBezTo>
                  <a:pt x="3144" y="168"/>
                  <a:pt x="3140" y="120"/>
                  <a:pt x="3140" y="158"/>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596" name="Freeform 12">
            <a:extLst>
              <a:ext uri="{FF2B5EF4-FFF2-40B4-BE49-F238E27FC236}">
                <a16:creationId xmlns:a16="http://schemas.microsoft.com/office/drawing/2014/main" id="{8B75512D-A2B5-2E4B-B357-CEDA8C5DC55C}"/>
              </a:ext>
            </a:extLst>
          </p:cNvPr>
          <p:cNvSpPr>
            <a:spLocks noChangeAspect="1"/>
          </p:cNvSpPr>
          <p:nvPr/>
        </p:nvSpPr>
        <p:spPr bwMode="auto">
          <a:xfrm>
            <a:off x="4168379" y="1329929"/>
            <a:ext cx="1363265" cy="292894"/>
          </a:xfrm>
          <a:custGeom>
            <a:avLst/>
            <a:gdLst>
              <a:gd name="T0" fmla="*/ 0 w 3144"/>
              <a:gd name="T1" fmla="*/ 242072 h 292"/>
              <a:gd name="T2" fmla="*/ 31798 w 3144"/>
              <a:gd name="T3" fmla="*/ 147116 h 292"/>
              <a:gd name="T4" fmla="*/ 86722 w 3144"/>
              <a:gd name="T5" fmla="*/ 211311 h 292"/>
              <a:gd name="T6" fmla="*/ 118520 w 3144"/>
              <a:gd name="T7" fmla="*/ 168514 h 292"/>
              <a:gd name="T8" fmla="*/ 141067 w 3144"/>
              <a:gd name="T9" fmla="*/ 179214 h 292"/>
              <a:gd name="T10" fmla="*/ 173443 w 3144"/>
              <a:gd name="T11" fmla="*/ 263471 h 292"/>
              <a:gd name="T12" fmla="*/ 255540 w 3144"/>
              <a:gd name="T13" fmla="*/ 147116 h 292"/>
              <a:gd name="T14" fmla="*/ 301213 w 3144"/>
              <a:gd name="T15" fmla="*/ 94956 h 292"/>
              <a:gd name="T16" fmla="*/ 342262 w 3144"/>
              <a:gd name="T17" fmla="*/ 211311 h 292"/>
              <a:gd name="T18" fmla="*/ 360184 w 3144"/>
              <a:gd name="T19" fmla="*/ 274170 h 292"/>
              <a:gd name="T20" fmla="*/ 369434 w 3144"/>
              <a:gd name="T21" fmla="*/ 306268 h 292"/>
              <a:gd name="T22" fmla="*/ 424358 w 3144"/>
              <a:gd name="T23" fmla="*/ 168514 h 292"/>
              <a:gd name="T24" fmla="*/ 492579 w 3144"/>
              <a:gd name="T25" fmla="*/ 252771 h 292"/>
              <a:gd name="T26" fmla="*/ 506455 w 3144"/>
              <a:gd name="T27" fmla="*/ 284869 h 292"/>
              <a:gd name="T28" fmla="*/ 533628 w 3144"/>
              <a:gd name="T29" fmla="*/ 306268 h 292"/>
              <a:gd name="T30" fmla="*/ 629600 w 3144"/>
              <a:gd name="T31" fmla="*/ 105656 h 292"/>
              <a:gd name="T32" fmla="*/ 670648 w 3144"/>
              <a:gd name="T33" fmla="*/ 0 h 292"/>
              <a:gd name="T34" fmla="*/ 734244 w 3144"/>
              <a:gd name="T35" fmla="*/ 84257 h 292"/>
              <a:gd name="T36" fmla="*/ 775292 w 3144"/>
              <a:gd name="T37" fmla="*/ 189913 h 292"/>
              <a:gd name="T38" fmla="*/ 820966 w 3144"/>
              <a:gd name="T39" fmla="*/ 242072 h 292"/>
              <a:gd name="T40" fmla="*/ 866639 w 3144"/>
              <a:gd name="T41" fmla="*/ 231373 h 292"/>
              <a:gd name="T42" fmla="*/ 889765 w 3144"/>
              <a:gd name="T43" fmla="*/ 157815 h 292"/>
              <a:gd name="T44" fmla="*/ 944110 w 3144"/>
              <a:gd name="T45" fmla="*/ 94956 h 292"/>
              <a:gd name="T46" fmla="*/ 962611 w 3144"/>
              <a:gd name="T47" fmla="*/ 73558 h 292"/>
              <a:gd name="T48" fmla="*/ 1040082 w 3144"/>
              <a:gd name="T49" fmla="*/ 200612 h 292"/>
              <a:gd name="T50" fmla="*/ 1044708 w 3144"/>
              <a:gd name="T51" fmla="*/ 231373 h 292"/>
              <a:gd name="T52" fmla="*/ 1076505 w 3144"/>
              <a:gd name="T53" fmla="*/ 284869 h 292"/>
              <a:gd name="T54" fmla="*/ 1112929 w 3144"/>
              <a:gd name="T55" fmla="*/ 274170 h 292"/>
              <a:gd name="T56" fmla="*/ 1126804 w 3144"/>
              <a:gd name="T57" fmla="*/ 242072 h 292"/>
              <a:gd name="T58" fmla="*/ 1245324 w 3144"/>
              <a:gd name="T59" fmla="*/ 32098 h 292"/>
              <a:gd name="T60" fmla="*/ 1277122 w 3144"/>
              <a:gd name="T61" fmla="*/ 52159 h 292"/>
              <a:gd name="T62" fmla="*/ 1327420 w 3144"/>
              <a:gd name="T63" fmla="*/ 168514 h 292"/>
              <a:gd name="T64" fmla="*/ 1359218 w 3144"/>
              <a:gd name="T65" fmla="*/ 316967 h 292"/>
              <a:gd name="T66" fmla="*/ 1395641 w 3144"/>
              <a:gd name="T67" fmla="*/ 168514 h 292"/>
              <a:gd name="T68" fmla="*/ 1423392 w 3144"/>
              <a:gd name="T69" fmla="*/ 73558 h 292"/>
              <a:gd name="T70" fmla="*/ 1482363 w 3144"/>
              <a:gd name="T71" fmla="*/ 231373 h 292"/>
              <a:gd name="T72" fmla="*/ 1551162 w 3144"/>
              <a:gd name="T73" fmla="*/ 127054 h 292"/>
              <a:gd name="T74" fmla="*/ 1555787 w 3144"/>
              <a:gd name="T75" fmla="*/ 94956 h 292"/>
              <a:gd name="T76" fmla="*/ 1573710 w 3144"/>
              <a:gd name="T77" fmla="*/ 189913 h 292"/>
              <a:gd name="T78" fmla="*/ 1646556 w 3144"/>
              <a:gd name="T79" fmla="*/ 390525 h 292"/>
              <a:gd name="T80" fmla="*/ 1674307 w 3144"/>
              <a:gd name="T81" fmla="*/ 379826 h 292"/>
              <a:gd name="T82" fmla="*/ 1687604 w 3144"/>
              <a:gd name="T83" fmla="*/ 316967 h 292"/>
              <a:gd name="T84" fmla="*/ 1756404 w 3144"/>
              <a:gd name="T85" fmla="*/ 21399 h 292"/>
              <a:gd name="T86" fmla="*/ 1792827 w 3144"/>
              <a:gd name="T87" fmla="*/ 116355 h 292"/>
              <a:gd name="T88" fmla="*/ 1797452 w 3144"/>
              <a:gd name="T89" fmla="*/ 157815 h 292"/>
              <a:gd name="T90" fmla="*/ 1815374 w 3144"/>
              <a:gd name="T91" fmla="*/ 211311 h 2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144" h="292">
                <a:moveTo>
                  <a:pt x="0" y="181"/>
                </a:moveTo>
                <a:cubicBezTo>
                  <a:pt x="11" y="149"/>
                  <a:pt x="36" y="138"/>
                  <a:pt x="55" y="110"/>
                </a:cubicBezTo>
                <a:cubicBezTo>
                  <a:pt x="99" y="119"/>
                  <a:pt x="119" y="127"/>
                  <a:pt x="150" y="158"/>
                </a:cubicBezTo>
                <a:cubicBezTo>
                  <a:pt x="171" y="219"/>
                  <a:pt x="191" y="148"/>
                  <a:pt x="205" y="126"/>
                </a:cubicBezTo>
                <a:cubicBezTo>
                  <a:pt x="218" y="129"/>
                  <a:pt x="232" y="128"/>
                  <a:pt x="244" y="134"/>
                </a:cubicBezTo>
                <a:cubicBezTo>
                  <a:pt x="289" y="157"/>
                  <a:pt x="249" y="180"/>
                  <a:pt x="300" y="197"/>
                </a:cubicBezTo>
                <a:cubicBezTo>
                  <a:pt x="343" y="164"/>
                  <a:pt x="394" y="139"/>
                  <a:pt x="442" y="110"/>
                </a:cubicBezTo>
                <a:cubicBezTo>
                  <a:pt x="467" y="75"/>
                  <a:pt x="483" y="84"/>
                  <a:pt x="521" y="71"/>
                </a:cubicBezTo>
                <a:cubicBezTo>
                  <a:pt x="550" y="91"/>
                  <a:pt x="571" y="130"/>
                  <a:pt x="592" y="158"/>
                </a:cubicBezTo>
                <a:cubicBezTo>
                  <a:pt x="603" y="173"/>
                  <a:pt x="613" y="189"/>
                  <a:pt x="623" y="205"/>
                </a:cubicBezTo>
                <a:cubicBezTo>
                  <a:pt x="628" y="213"/>
                  <a:pt x="639" y="229"/>
                  <a:pt x="639" y="229"/>
                </a:cubicBezTo>
                <a:cubicBezTo>
                  <a:pt x="675" y="175"/>
                  <a:pt x="660" y="144"/>
                  <a:pt x="734" y="126"/>
                </a:cubicBezTo>
                <a:cubicBezTo>
                  <a:pt x="810" y="137"/>
                  <a:pt x="801" y="146"/>
                  <a:pt x="852" y="189"/>
                </a:cubicBezTo>
                <a:cubicBezTo>
                  <a:pt x="861" y="196"/>
                  <a:pt x="866" y="207"/>
                  <a:pt x="876" y="213"/>
                </a:cubicBezTo>
                <a:cubicBezTo>
                  <a:pt x="890" y="221"/>
                  <a:pt x="923" y="229"/>
                  <a:pt x="923" y="229"/>
                </a:cubicBezTo>
                <a:cubicBezTo>
                  <a:pt x="986" y="208"/>
                  <a:pt x="1031" y="118"/>
                  <a:pt x="1089" y="79"/>
                </a:cubicBezTo>
                <a:cubicBezTo>
                  <a:pt x="1109" y="50"/>
                  <a:pt x="1160" y="0"/>
                  <a:pt x="1160" y="0"/>
                </a:cubicBezTo>
                <a:cubicBezTo>
                  <a:pt x="1196" y="13"/>
                  <a:pt x="1239" y="39"/>
                  <a:pt x="1270" y="63"/>
                </a:cubicBezTo>
                <a:cubicBezTo>
                  <a:pt x="1299" y="85"/>
                  <a:pt x="1312" y="121"/>
                  <a:pt x="1341" y="142"/>
                </a:cubicBezTo>
                <a:cubicBezTo>
                  <a:pt x="1363" y="158"/>
                  <a:pt x="1394" y="172"/>
                  <a:pt x="1420" y="181"/>
                </a:cubicBezTo>
                <a:cubicBezTo>
                  <a:pt x="1446" y="178"/>
                  <a:pt x="1474" y="181"/>
                  <a:pt x="1499" y="173"/>
                </a:cubicBezTo>
                <a:cubicBezTo>
                  <a:pt x="1523" y="166"/>
                  <a:pt x="1528" y="134"/>
                  <a:pt x="1539" y="118"/>
                </a:cubicBezTo>
                <a:cubicBezTo>
                  <a:pt x="1562" y="85"/>
                  <a:pt x="1596" y="79"/>
                  <a:pt x="1633" y="71"/>
                </a:cubicBezTo>
                <a:cubicBezTo>
                  <a:pt x="1644" y="66"/>
                  <a:pt x="1653" y="55"/>
                  <a:pt x="1665" y="55"/>
                </a:cubicBezTo>
                <a:cubicBezTo>
                  <a:pt x="1725" y="55"/>
                  <a:pt x="1773" y="99"/>
                  <a:pt x="1799" y="150"/>
                </a:cubicBezTo>
                <a:cubicBezTo>
                  <a:pt x="1803" y="157"/>
                  <a:pt x="1802" y="167"/>
                  <a:pt x="1807" y="173"/>
                </a:cubicBezTo>
                <a:cubicBezTo>
                  <a:pt x="1815" y="182"/>
                  <a:pt x="1850" y="205"/>
                  <a:pt x="1862" y="213"/>
                </a:cubicBezTo>
                <a:cubicBezTo>
                  <a:pt x="1883" y="210"/>
                  <a:pt x="1905" y="212"/>
                  <a:pt x="1925" y="205"/>
                </a:cubicBezTo>
                <a:cubicBezTo>
                  <a:pt x="1936" y="201"/>
                  <a:pt x="1940" y="188"/>
                  <a:pt x="1949" y="181"/>
                </a:cubicBezTo>
                <a:cubicBezTo>
                  <a:pt x="1998" y="139"/>
                  <a:pt x="2097" y="36"/>
                  <a:pt x="2154" y="24"/>
                </a:cubicBezTo>
                <a:cubicBezTo>
                  <a:pt x="2172" y="29"/>
                  <a:pt x="2193" y="29"/>
                  <a:pt x="2209" y="39"/>
                </a:cubicBezTo>
                <a:cubicBezTo>
                  <a:pt x="2241" y="58"/>
                  <a:pt x="2273" y="97"/>
                  <a:pt x="2296" y="126"/>
                </a:cubicBezTo>
                <a:cubicBezTo>
                  <a:pt x="2304" y="168"/>
                  <a:pt x="2315" y="212"/>
                  <a:pt x="2351" y="237"/>
                </a:cubicBezTo>
                <a:cubicBezTo>
                  <a:pt x="2383" y="205"/>
                  <a:pt x="2401" y="169"/>
                  <a:pt x="2414" y="126"/>
                </a:cubicBezTo>
                <a:cubicBezTo>
                  <a:pt x="2429" y="75"/>
                  <a:pt x="2408" y="69"/>
                  <a:pt x="2462" y="55"/>
                </a:cubicBezTo>
                <a:cubicBezTo>
                  <a:pt x="2499" y="94"/>
                  <a:pt x="2512" y="157"/>
                  <a:pt x="2564" y="173"/>
                </a:cubicBezTo>
                <a:cubicBezTo>
                  <a:pt x="2651" y="155"/>
                  <a:pt x="2636" y="162"/>
                  <a:pt x="2683" y="95"/>
                </a:cubicBezTo>
                <a:cubicBezTo>
                  <a:pt x="2686" y="87"/>
                  <a:pt x="2686" y="65"/>
                  <a:pt x="2691" y="71"/>
                </a:cubicBezTo>
                <a:cubicBezTo>
                  <a:pt x="2707" y="91"/>
                  <a:pt x="2711" y="119"/>
                  <a:pt x="2722" y="142"/>
                </a:cubicBezTo>
                <a:cubicBezTo>
                  <a:pt x="2755" y="208"/>
                  <a:pt x="2779" y="256"/>
                  <a:pt x="2848" y="292"/>
                </a:cubicBezTo>
                <a:cubicBezTo>
                  <a:pt x="2864" y="289"/>
                  <a:pt x="2882" y="291"/>
                  <a:pt x="2896" y="284"/>
                </a:cubicBezTo>
                <a:cubicBezTo>
                  <a:pt x="2911" y="276"/>
                  <a:pt x="2911" y="249"/>
                  <a:pt x="2919" y="237"/>
                </a:cubicBezTo>
                <a:cubicBezTo>
                  <a:pt x="2965" y="165"/>
                  <a:pt x="3016" y="100"/>
                  <a:pt x="3038" y="16"/>
                </a:cubicBezTo>
                <a:cubicBezTo>
                  <a:pt x="3081" y="37"/>
                  <a:pt x="3072" y="48"/>
                  <a:pt x="3101" y="87"/>
                </a:cubicBezTo>
                <a:cubicBezTo>
                  <a:pt x="3104" y="97"/>
                  <a:pt x="3103" y="109"/>
                  <a:pt x="3109" y="118"/>
                </a:cubicBezTo>
                <a:cubicBezTo>
                  <a:pt x="3144" y="168"/>
                  <a:pt x="3140" y="120"/>
                  <a:pt x="3140" y="158"/>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grpSp>
        <p:nvGrpSpPr>
          <p:cNvPr id="195597" name="Group 13">
            <a:extLst>
              <a:ext uri="{FF2B5EF4-FFF2-40B4-BE49-F238E27FC236}">
                <a16:creationId xmlns:a16="http://schemas.microsoft.com/office/drawing/2014/main" id="{2CA58080-AC0B-5744-8CEC-6BCE3B3EB54B}"/>
              </a:ext>
            </a:extLst>
          </p:cNvPr>
          <p:cNvGrpSpPr>
            <a:grpSpLocks noChangeAspect="1"/>
          </p:cNvGrpSpPr>
          <p:nvPr/>
        </p:nvGrpSpPr>
        <p:grpSpPr bwMode="auto">
          <a:xfrm>
            <a:off x="6094809" y="989410"/>
            <a:ext cx="1177742" cy="2436681"/>
            <a:chOff x="4368" y="648"/>
            <a:chExt cx="1173" cy="2427"/>
          </a:xfrm>
        </p:grpSpPr>
        <p:sp>
          <p:nvSpPr>
            <p:cNvPr id="195598" name="Freeform 14">
              <a:extLst>
                <a:ext uri="{FF2B5EF4-FFF2-40B4-BE49-F238E27FC236}">
                  <a16:creationId xmlns:a16="http://schemas.microsoft.com/office/drawing/2014/main" id="{600E0430-F41E-F74E-B32A-5963D0E710CF}"/>
                </a:ext>
              </a:extLst>
            </p:cNvPr>
            <p:cNvSpPr>
              <a:spLocks noChangeAspect="1"/>
            </p:cNvSpPr>
            <p:nvPr/>
          </p:nvSpPr>
          <p:spPr bwMode="auto">
            <a:xfrm>
              <a:off x="4368" y="648"/>
              <a:ext cx="816" cy="1824"/>
            </a:xfrm>
            <a:custGeom>
              <a:avLst/>
              <a:gdLst>
                <a:gd name="T0" fmla="*/ 0 w 2976"/>
                <a:gd name="T1" fmla="*/ 0 h 960"/>
                <a:gd name="T2" fmla="*/ 0 w 2976"/>
                <a:gd name="T3" fmla="*/ 1824 h 960"/>
                <a:gd name="T4" fmla="*/ 816 w 2976"/>
                <a:gd name="T5" fmla="*/ 1824 h 960"/>
                <a:gd name="T6" fmla="*/ 0 60000 65536"/>
                <a:gd name="T7" fmla="*/ 0 60000 65536"/>
                <a:gd name="T8" fmla="*/ 0 60000 65536"/>
              </a:gdLst>
              <a:ahLst/>
              <a:cxnLst>
                <a:cxn ang="T6">
                  <a:pos x="T0" y="T1"/>
                </a:cxn>
                <a:cxn ang="T7">
                  <a:pos x="T2" y="T3"/>
                </a:cxn>
                <a:cxn ang="T8">
                  <a:pos x="T4" y="T5"/>
                </a:cxn>
              </a:cxnLst>
              <a:rect l="0" t="0" r="r" b="b"/>
              <a:pathLst>
                <a:path w="2976" h="960">
                  <a:moveTo>
                    <a:pt x="0" y="0"/>
                  </a:moveTo>
                  <a:lnTo>
                    <a:pt x="0" y="960"/>
                  </a:lnTo>
                  <a:lnTo>
                    <a:pt x="2976" y="960"/>
                  </a:lnTo>
                </a:path>
              </a:pathLst>
            </a:custGeom>
            <a:noFill/>
            <a:ln w="127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599" name="Freeform 15">
              <a:extLst>
                <a:ext uri="{FF2B5EF4-FFF2-40B4-BE49-F238E27FC236}">
                  <a16:creationId xmlns:a16="http://schemas.microsoft.com/office/drawing/2014/main" id="{31B1BEBE-DE60-9344-B4F8-5876D4AA0A05}"/>
                </a:ext>
              </a:extLst>
            </p:cNvPr>
            <p:cNvSpPr>
              <a:spLocks noChangeAspect="1"/>
            </p:cNvSpPr>
            <p:nvPr/>
          </p:nvSpPr>
          <p:spPr bwMode="auto">
            <a:xfrm>
              <a:off x="4369" y="912"/>
              <a:ext cx="179" cy="384"/>
            </a:xfrm>
            <a:custGeom>
              <a:avLst/>
              <a:gdLst>
                <a:gd name="T0" fmla="*/ 21 w 179"/>
                <a:gd name="T1" fmla="*/ 0 h 182"/>
                <a:gd name="T2" fmla="*/ 108 w 179"/>
                <a:gd name="T3" fmla="*/ 167 h 182"/>
                <a:gd name="T4" fmla="*/ 155 w 179"/>
                <a:gd name="T5" fmla="*/ 200 h 182"/>
                <a:gd name="T6" fmla="*/ 179 w 179"/>
                <a:gd name="T7" fmla="*/ 217 h 182"/>
                <a:gd name="T8" fmla="*/ 100 w 179"/>
                <a:gd name="T9" fmla="*/ 268 h 182"/>
                <a:gd name="T10" fmla="*/ 37 w 179"/>
                <a:gd name="T11" fmla="*/ 300 h 182"/>
                <a:gd name="T12" fmla="*/ 13 w 179"/>
                <a:gd name="T13" fmla="*/ 384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9" h="182">
                  <a:moveTo>
                    <a:pt x="21" y="0"/>
                  </a:moveTo>
                  <a:cubicBezTo>
                    <a:pt x="0" y="62"/>
                    <a:pt x="65" y="66"/>
                    <a:pt x="108" y="79"/>
                  </a:cubicBezTo>
                  <a:cubicBezTo>
                    <a:pt x="124" y="84"/>
                    <a:pt x="139" y="90"/>
                    <a:pt x="155" y="95"/>
                  </a:cubicBezTo>
                  <a:cubicBezTo>
                    <a:pt x="163" y="98"/>
                    <a:pt x="179" y="103"/>
                    <a:pt x="179" y="103"/>
                  </a:cubicBezTo>
                  <a:cubicBezTo>
                    <a:pt x="136" y="132"/>
                    <a:pt x="171" y="113"/>
                    <a:pt x="100" y="127"/>
                  </a:cubicBezTo>
                  <a:cubicBezTo>
                    <a:pt x="79" y="131"/>
                    <a:pt x="37" y="142"/>
                    <a:pt x="37" y="142"/>
                  </a:cubicBezTo>
                  <a:cubicBezTo>
                    <a:pt x="6" y="162"/>
                    <a:pt x="13" y="148"/>
                    <a:pt x="13" y="182"/>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00" name="Line 16">
              <a:extLst>
                <a:ext uri="{FF2B5EF4-FFF2-40B4-BE49-F238E27FC236}">
                  <a16:creationId xmlns:a16="http://schemas.microsoft.com/office/drawing/2014/main" id="{FBAFB327-8584-704E-AB3A-2D914C809416}"/>
                </a:ext>
              </a:extLst>
            </p:cNvPr>
            <p:cNvSpPr>
              <a:spLocks noChangeAspect="1" noChangeShapeType="1"/>
            </p:cNvSpPr>
            <p:nvPr/>
          </p:nvSpPr>
          <p:spPr bwMode="auto">
            <a:xfrm>
              <a:off x="4381" y="1228"/>
              <a:ext cx="0" cy="1236"/>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95601" name="Line 17">
              <a:extLst>
                <a:ext uri="{FF2B5EF4-FFF2-40B4-BE49-F238E27FC236}">
                  <a16:creationId xmlns:a16="http://schemas.microsoft.com/office/drawing/2014/main" id="{97C6BCBD-3EB0-6E4D-A2FD-1F43A5F9BA39}"/>
                </a:ext>
              </a:extLst>
            </p:cNvPr>
            <p:cNvSpPr>
              <a:spLocks noChangeAspect="1" noChangeShapeType="1"/>
            </p:cNvSpPr>
            <p:nvPr/>
          </p:nvSpPr>
          <p:spPr bwMode="auto">
            <a:xfrm flipV="1">
              <a:off x="4389" y="856"/>
              <a:ext cx="0" cy="146"/>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95602" name="Text Box 18">
              <a:extLst>
                <a:ext uri="{FF2B5EF4-FFF2-40B4-BE49-F238E27FC236}">
                  <a16:creationId xmlns:a16="http://schemas.microsoft.com/office/drawing/2014/main" id="{9AAE1121-B351-EA49-9804-934383F7198D}"/>
                </a:ext>
              </a:extLst>
            </p:cNvPr>
            <p:cNvSpPr txBox="1">
              <a:spLocks noChangeAspect="1" noChangeArrowheads="1"/>
            </p:cNvSpPr>
            <p:nvPr/>
          </p:nvSpPr>
          <p:spPr bwMode="auto">
            <a:xfrm>
              <a:off x="4396" y="2523"/>
              <a:ext cx="1145" cy="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a:latin typeface="Arial" charset="0"/>
                  <a:ea typeface="ＭＳ Ｐゴシック" charset="0"/>
                  <a:cs typeface="ＭＳ Ｐゴシック" charset="0"/>
                </a:rPr>
                <a:t>Probability</a:t>
              </a:r>
            </a:p>
            <a:p>
              <a:pPr>
                <a:defRPr/>
              </a:pPr>
              <a:r>
                <a:rPr lang="en-US" sz="1500">
                  <a:latin typeface="Arial" charset="0"/>
                  <a:ea typeface="ＭＳ Ｐゴシック" charset="0"/>
                  <a:cs typeface="ＭＳ Ｐゴシック" charset="0"/>
                </a:rPr>
                <a:t>Distribution</a:t>
              </a:r>
            </a:p>
          </p:txBody>
        </p:sp>
      </p:grpSp>
      <p:sp>
        <p:nvSpPr>
          <p:cNvPr id="195603" name="Text Box 19">
            <a:extLst>
              <a:ext uri="{FF2B5EF4-FFF2-40B4-BE49-F238E27FC236}">
                <a16:creationId xmlns:a16="http://schemas.microsoft.com/office/drawing/2014/main" id="{B70B6B7B-A27B-CE46-96B4-267601F97268}"/>
              </a:ext>
            </a:extLst>
          </p:cNvPr>
          <p:cNvSpPr txBox="1">
            <a:spLocks noChangeAspect="1" noChangeArrowheads="1"/>
          </p:cNvSpPr>
          <p:nvPr/>
        </p:nvSpPr>
        <p:spPr bwMode="auto">
          <a:xfrm>
            <a:off x="2509837" y="1215629"/>
            <a:ext cx="312906"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a:latin typeface="Arial" charset="0"/>
                <a:ea typeface="ＭＳ Ｐゴシック" charset="0"/>
                <a:cs typeface="ＭＳ Ｐゴシック" charset="0"/>
              </a:rPr>
              <a:t>B</a:t>
            </a:r>
          </a:p>
        </p:txBody>
      </p:sp>
      <p:sp>
        <p:nvSpPr>
          <p:cNvPr id="195604" name="Text Box 20">
            <a:extLst>
              <a:ext uri="{FF2B5EF4-FFF2-40B4-BE49-F238E27FC236}">
                <a16:creationId xmlns:a16="http://schemas.microsoft.com/office/drawing/2014/main" id="{FC4D7D51-ABE9-BC4D-9621-2961A9383345}"/>
              </a:ext>
            </a:extLst>
          </p:cNvPr>
          <p:cNvSpPr txBox="1">
            <a:spLocks noChangeAspect="1" noChangeArrowheads="1"/>
          </p:cNvSpPr>
          <p:nvPr/>
        </p:nvSpPr>
        <p:spPr bwMode="auto">
          <a:xfrm>
            <a:off x="2508647" y="1495425"/>
            <a:ext cx="292068"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a:latin typeface="Arial" charset="0"/>
                <a:ea typeface="ＭＳ Ｐゴシック" charset="0"/>
                <a:cs typeface="ＭＳ Ｐゴシック" charset="0"/>
              </a:rPr>
              <a:t>0</a:t>
            </a:r>
          </a:p>
        </p:txBody>
      </p:sp>
      <p:grpSp>
        <p:nvGrpSpPr>
          <p:cNvPr id="28685" name="Group 21">
            <a:extLst>
              <a:ext uri="{FF2B5EF4-FFF2-40B4-BE49-F238E27FC236}">
                <a16:creationId xmlns:a16="http://schemas.microsoft.com/office/drawing/2014/main" id="{1CA88B14-7077-0F4B-BE6B-9EDA81DECC65}"/>
              </a:ext>
            </a:extLst>
          </p:cNvPr>
          <p:cNvGrpSpPr>
            <a:grpSpLocks noChangeAspect="1"/>
          </p:cNvGrpSpPr>
          <p:nvPr/>
        </p:nvGrpSpPr>
        <p:grpSpPr bwMode="auto">
          <a:xfrm>
            <a:off x="2797969" y="2525317"/>
            <a:ext cx="448866" cy="144065"/>
            <a:chOff x="1632" y="2832"/>
            <a:chExt cx="720" cy="432"/>
          </a:xfrm>
        </p:grpSpPr>
        <p:sp>
          <p:nvSpPr>
            <p:cNvPr id="195606" name="Freeform 22">
              <a:extLst>
                <a:ext uri="{FF2B5EF4-FFF2-40B4-BE49-F238E27FC236}">
                  <a16:creationId xmlns:a16="http://schemas.microsoft.com/office/drawing/2014/main" id="{83DDA8A2-58B9-E147-9D4A-9DC26CA3707D}"/>
                </a:ext>
              </a:extLst>
            </p:cNvPr>
            <p:cNvSpPr>
              <a:spLocks noChangeAspect="1"/>
            </p:cNvSpPr>
            <p:nvPr/>
          </p:nvSpPr>
          <p:spPr bwMode="auto">
            <a:xfrm>
              <a:off x="1632" y="2832"/>
              <a:ext cx="672" cy="432"/>
            </a:xfrm>
            <a:custGeom>
              <a:avLst/>
              <a:gdLst>
                <a:gd name="T0" fmla="*/ 0 w 480"/>
                <a:gd name="T1" fmla="*/ 432 h 528"/>
                <a:gd name="T2" fmla="*/ 202 w 480"/>
                <a:gd name="T3" fmla="*/ 236 h 528"/>
                <a:gd name="T4" fmla="*/ 470 w 480"/>
                <a:gd name="T5" fmla="*/ 79 h 528"/>
                <a:gd name="T6" fmla="*/ 672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07" name="Line 23">
              <a:extLst>
                <a:ext uri="{FF2B5EF4-FFF2-40B4-BE49-F238E27FC236}">
                  <a16:creationId xmlns:a16="http://schemas.microsoft.com/office/drawing/2014/main" id="{B6E4EE2A-EA09-694B-A78B-F83F29C6ED15}"/>
                </a:ext>
              </a:extLst>
            </p:cNvPr>
            <p:cNvSpPr>
              <a:spLocks noChangeAspect="1" noChangeShapeType="1"/>
            </p:cNvSpPr>
            <p:nvPr/>
          </p:nvSpPr>
          <p:spPr bwMode="auto">
            <a:xfrm>
              <a:off x="2304" y="2832"/>
              <a:ext cx="48" cy="43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686" name="Group 24">
            <a:extLst>
              <a:ext uri="{FF2B5EF4-FFF2-40B4-BE49-F238E27FC236}">
                <a16:creationId xmlns:a16="http://schemas.microsoft.com/office/drawing/2014/main" id="{DB3CADBD-1A6F-514E-84E9-E23A0AC84FAE}"/>
              </a:ext>
            </a:extLst>
          </p:cNvPr>
          <p:cNvGrpSpPr>
            <a:grpSpLocks noChangeAspect="1"/>
          </p:cNvGrpSpPr>
          <p:nvPr/>
        </p:nvGrpSpPr>
        <p:grpSpPr bwMode="auto">
          <a:xfrm>
            <a:off x="3246835" y="2615804"/>
            <a:ext cx="198834" cy="96440"/>
            <a:chOff x="2064" y="1584"/>
            <a:chExt cx="190" cy="192"/>
          </a:xfrm>
        </p:grpSpPr>
        <p:sp>
          <p:nvSpPr>
            <p:cNvPr id="195609" name="Freeform 25">
              <a:extLst>
                <a:ext uri="{FF2B5EF4-FFF2-40B4-BE49-F238E27FC236}">
                  <a16:creationId xmlns:a16="http://schemas.microsoft.com/office/drawing/2014/main" id="{04312E11-0ED3-1645-B104-B1ECBE335685}"/>
                </a:ext>
              </a:extLst>
            </p:cNvPr>
            <p:cNvSpPr>
              <a:spLocks noChangeAspect="1"/>
            </p:cNvSpPr>
            <p:nvPr/>
          </p:nvSpPr>
          <p:spPr bwMode="auto">
            <a:xfrm>
              <a:off x="2064" y="1584"/>
              <a:ext cx="177" cy="97"/>
            </a:xfrm>
            <a:custGeom>
              <a:avLst/>
              <a:gdLst>
                <a:gd name="T0" fmla="*/ 0 w 480"/>
                <a:gd name="T1" fmla="*/ 97 h 528"/>
                <a:gd name="T2" fmla="*/ 53 w 480"/>
                <a:gd name="T3" fmla="*/ 53 h 528"/>
                <a:gd name="T4" fmla="*/ 124 w 480"/>
                <a:gd name="T5" fmla="*/ 18 h 528"/>
                <a:gd name="T6" fmla="*/ 177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2700" cmpd="sng">
              <a:solidFill>
                <a:schemeClr val="bg1">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10" name="Line 26">
              <a:extLst>
                <a:ext uri="{FF2B5EF4-FFF2-40B4-BE49-F238E27FC236}">
                  <a16:creationId xmlns:a16="http://schemas.microsoft.com/office/drawing/2014/main" id="{9FB7D4E7-355E-0C4B-9019-0DC917E898E4}"/>
                </a:ext>
              </a:extLst>
            </p:cNvPr>
            <p:cNvSpPr>
              <a:spLocks noChangeAspect="1" noChangeShapeType="1"/>
            </p:cNvSpPr>
            <p:nvPr/>
          </p:nvSpPr>
          <p:spPr bwMode="auto">
            <a:xfrm>
              <a:off x="2241" y="1584"/>
              <a:ext cx="13" cy="19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687" name="Group 27">
            <a:extLst>
              <a:ext uri="{FF2B5EF4-FFF2-40B4-BE49-F238E27FC236}">
                <a16:creationId xmlns:a16="http://schemas.microsoft.com/office/drawing/2014/main" id="{E896D20A-BC54-D84D-BE30-609D9E4C24C6}"/>
              </a:ext>
            </a:extLst>
          </p:cNvPr>
          <p:cNvGrpSpPr>
            <a:grpSpLocks noChangeAspect="1"/>
          </p:cNvGrpSpPr>
          <p:nvPr/>
        </p:nvGrpSpPr>
        <p:grpSpPr bwMode="auto">
          <a:xfrm>
            <a:off x="4230291" y="2463404"/>
            <a:ext cx="616744" cy="240506"/>
            <a:chOff x="3052" y="1488"/>
            <a:chExt cx="614" cy="240"/>
          </a:xfrm>
        </p:grpSpPr>
        <p:sp>
          <p:nvSpPr>
            <p:cNvPr id="195612" name="Freeform 28">
              <a:extLst>
                <a:ext uri="{FF2B5EF4-FFF2-40B4-BE49-F238E27FC236}">
                  <a16:creationId xmlns:a16="http://schemas.microsoft.com/office/drawing/2014/main" id="{0F3CFB94-3D6E-D44B-9F16-F0295219BE67}"/>
                </a:ext>
              </a:extLst>
            </p:cNvPr>
            <p:cNvSpPr>
              <a:spLocks noChangeAspect="1"/>
            </p:cNvSpPr>
            <p:nvPr/>
          </p:nvSpPr>
          <p:spPr bwMode="auto">
            <a:xfrm>
              <a:off x="3052" y="1488"/>
              <a:ext cx="591" cy="240"/>
            </a:xfrm>
            <a:custGeom>
              <a:avLst/>
              <a:gdLst>
                <a:gd name="T0" fmla="*/ 0 w 480"/>
                <a:gd name="T1" fmla="*/ 240 h 528"/>
                <a:gd name="T2" fmla="*/ 177 w 480"/>
                <a:gd name="T3" fmla="*/ 131 h 528"/>
                <a:gd name="T4" fmla="*/ 414 w 480"/>
                <a:gd name="T5" fmla="*/ 44 h 528"/>
                <a:gd name="T6" fmla="*/ 591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13" name="Line 29">
              <a:extLst>
                <a:ext uri="{FF2B5EF4-FFF2-40B4-BE49-F238E27FC236}">
                  <a16:creationId xmlns:a16="http://schemas.microsoft.com/office/drawing/2014/main" id="{7823F71C-EE4D-7A43-98C8-C34B1B3B3980}"/>
                </a:ext>
              </a:extLst>
            </p:cNvPr>
            <p:cNvSpPr>
              <a:spLocks noChangeAspect="1" noChangeShapeType="1"/>
            </p:cNvSpPr>
            <p:nvPr/>
          </p:nvSpPr>
          <p:spPr bwMode="auto">
            <a:xfrm>
              <a:off x="3643" y="1488"/>
              <a:ext cx="23" cy="156"/>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688" name="Group 30">
            <a:extLst>
              <a:ext uri="{FF2B5EF4-FFF2-40B4-BE49-F238E27FC236}">
                <a16:creationId xmlns:a16="http://schemas.microsoft.com/office/drawing/2014/main" id="{895586E4-6239-334D-AF2B-1D0A972BAC5A}"/>
              </a:ext>
            </a:extLst>
          </p:cNvPr>
          <p:cNvGrpSpPr>
            <a:grpSpLocks noChangeAspect="1"/>
          </p:cNvGrpSpPr>
          <p:nvPr/>
        </p:nvGrpSpPr>
        <p:grpSpPr bwMode="auto">
          <a:xfrm>
            <a:off x="3445669" y="2470547"/>
            <a:ext cx="615554" cy="241697"/>
            <a:chOff x="3052" y="1488"/>
            <a:chExt cx="614" cy="240"/>
          </a:xfrm>
        </p:grpSpPr>
        <p:sp>
          <p:nvSpPr>
            <p:cNvPr id="195615" name="Freeform 31">
              <a:extLst>
                <a:ext uri="{FF2B5EF4-FFF2-40B4-BE49-F238E27FC236}">
                  <a16:creationId xmlns:a16="http://schemas.microsoft.com/office/drawing/2014/main" id="{1B1BAD43-A258-E946-9B14-AF1D8D52B418}"/>
                </a:ext>
              </a:extLst>
            </p:cNvPr>
            <p:cNvSpPr>
              <a:spLocks noChangeAspect="1"/>
            </p:cNvSpPr>
            <p:nvPr/>
          </p:nvSpPr>
          <p:spPr bwMode="auto">
            <a:xfrm>
              <a:off x="3052" y="1488"/>
              <a:ext cx="591" cy="240"/>
            </a:xfrm>
            <a:custGeom>
              <a:avLst/>
              <a:gdLst>
                <a:gd name="T0" fmla="*/ 0 w 480"/>
                <a:gd name="T1" fmla="*/ 240 h 528"/>
                <a:gd name="T2" fmla="*/ 177 w 480"/>
                <a:gd name="T3" fmla="*/ 131 h 528"/>
                <a:gd name="T4" fmla="*/ 414 w 480"/>
                <a:gd name="T5" fmla="*/ 44 h 528"/>
                <a:gd name="T6" fmla="*/ 591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16" name="Line 32">
              <a:extLst>
                <a:ext uri="{FF2B5EF4-FFF2-40B4-BE49-F238E27FC236}">
                  <a16:creationId xmlns:a16="http://schemas.microsoft.com/office/drawing/2014/main" id="{57355E0E-B892-FC46-BC68-276A579D2C5D}"/>
                </a:ext>
              </a:extLst>
            </p:cNvPr>
            <p:cNvSpPr>
              <a:spLocks noChangeAspect="1" noChangeShapeType="1"/>
            </p:cNvSpPr>
            <p:nvPr/>
          </p:nvSpPr>
          <p:spPr bwMode="auto">
            <a:xfrm>
              <a:off x="3643" y="1488"/>
              <a:ext cx="23" cy="156"/>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689" name="Group 33">
            <a:extLst>
              <a:ext uri="{FF2B5EF4-FFF2-40B4-BE49-F238E27FC236}">
                <a16:creationId xmlns:a16="http://schemas.microsoft.com/office/drawing/2014/main" id="{5815A1BD-1794-8A45-B9C7-B59DF3D4A4FF}"/>
              </a:ext>
            </a:extLst>
          </p:cNvPr>
          <p:cNvGrpSpPr>
            <a:grpSpLocks noChangeAspect="1"/>
          </p:cNvGrpSpPr>
          <p:nvPr/>
        </p:nvGrpSpPr>
        <p:grpSpPr bwMode="auto">
          <a:xfrm>
            <a:off x="4060032" y="2470547"/>
            <a:ext cx="1426369" cy="289322"/>
            <a:chOff x="2340" y="2124"/>
            <a:chExt cx="1421" cy="288"/>
          </a:xfrm>
        </p:grpSpPr>
        <p:grpSp>
          <p:nvGrpSpPr>
            <p:cNvPr id="28716" name="Group 34">
              <a:extLst>
                <a:ext uri="{FF2B5EF4-FFF2-40B4-BE49-F238E27FC236}">
                  <a16:creationId xmlns:a16="http://schemas.microsoft.com/office/drawing/2014/main" id="{0D0B9E92-2989-7C45-A67D-531F027AA7A6}"/>
                </a:ext>
              </a:extLst>
            </p:cNvPr>
            <p:cNvGrpSpPr>
              <a:grpSpLocks noChangeAspect="1"/>
            </p:cNvGrpSpPr>
            <p:nvPr/>
          </p:nvGrpSpPr>
          <p:grpSpPr bwMode="auto">
            <a:xfrm>
              <a:off x="2977" y="2244"/>
              <a:ext cx="190" cy="144"/>
              <a:chOff x="2380" y="1536"/>
              <a:chExt cx="190" cy="144"/>
            </a:xfrm>
          </p:grpSpPr>
          <p:sp>
            <p:nvSpPr>
              <p:cNvPr id="195619" name="Freeform 35">
                <a:extLst>
                  <a:ext uri="{FF2B5EF4-FFF2-40B4-BE49-F238E27FC236}">
                    <a16:creationId xmlns:a16="http://schemas.microsoft.com/office/drawing/2014/main" id="{485C0D99-1DE3-6F4F-AC21-7B9FC555F33F}"/>
                  </a:ext>
                </a:extLst>
              </p:cNvPr>
              <p:cNvSpPr>
                <a:spLocks noChangeAspect="1"/>
              </p:cNvSpPr>
              <p:nvPr/>
            </p:nvSpPr>
            <p:spPr bwMode="auto">
              <a:xfrm>
                <a:off x="2380" y="1536"/>
                <a:ext cx="177" cy="96"/>
              </a:xfrm>
              <a:custGeom>
                <a:avLst/>
                <a:gdLst>
                  <a:gd name="T0" fmla="*/ 0 w 480"/>
                  <a:gd name="T1" fmla="*/ 96 h 528"/>
                  <a:gd name="T2" fmla="*/ 53 w 480"/>
                  <a:gd name="T3" fmla="*/ 52 h 528"/>
                  <a:gd name="T4" fmla="*/ 124 w 480"/>
                  <a:gd name="T5" fmla="*/ 17 h 528"/>
                  <a:gd name="T6" fmla="*/ 177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20" name="Line 36">
                <a:extLst>
                  <a:ext uri="{FF2B5EF4-FFF2-40B4-BE49-F238E27FC236}">
                    <a16:creationId xmlns:a16="http://schemas.microsoft.com/office/drawing/2014/main" id="{9829E506-E38C-C64F-A668-B784C344D4EC}"/>
                  </a:ext>
                </a:extLst>
              </p:cNvPr>
              <p:cNvSpPr>
                <a:spLocks noChangeAspect="1" noChangeShapeType="1"/>
              </p:cNvSpPr>
              <p:nvPr/>
            </p:nvSpPr>
            <p:spPr bwMode="auto">
              <a:xfrm>
                <a:off x="2557" y="1536"/>
                <a:ext cx="13" cy="146"/>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717" name="Group 37">
              <a:extLst>
                <a:ext uri="{FF2B5EF4-FFF2-40B4-BE49-F238E27FC236}">
                  <a16:creationId xmlns:a16="http://schemas.microsoft.com/office/drawing/2014/main" id="{501E101F-DE9E-C942-9618-12DDA1B2E0CC}"/>
                </a:ext>
              </a:extLst>
            </p:cNvPr>
            <p:cNvGrpSpPr>
              <a:grpSpLocks noChangeAspect="1"/>
            </p:cNvGrpSpPr>
            <p:nvPr/>
          </p:nvGrpSpPr>
          <p:grpSpPr bwMode="auto">
            <a:xfrm>
              <a:off x="2340" y="2124"/>
              <a:ext cx="447" cy="144"/>
              <a:chOff x="1632" y="2832"/>
              <a:chExt cx="720" cy="432"/>
            </a:xfrm>
          </p:grpSpPr>
          <p:sp>
            <p:nvSpPr>
              <p:cNvPr id="195622" name="Freeform 38">
                <a:extLst>
                  <a:ext uri="{FF2B5EF4-FFF2-40B4-BE49-F238E27FC236}">
                    <a16:creationId xmlns:a16="http://schemas.microsoft.com/office/drawing/2014/main" id="{4BB8B210-F768-C34E-8D59-ABA80B8A453E}"/>
                  </a:ext>
                </a:extLst>
              </p:cNvPr>
              <p:cNvSpPr>
                <a:spLocks noChangeAspect="1"/>
              </p:cNvSpPr>
              <p:nvPr/>
            </p:nvSpPr>
            <p:spPr bwMode="auto">
              <a:xfrm>
                <a:off x="1632" y="2832"/>
                <a:ext cx="673" cy="434"/>
              </a:xfrm>
              <a:custGeom>
                <a:avLst/>
                <a:gdLst>
                  <a:gd name="T0" fmla="*/ 0 w 480"/>
                  <a:gd name="T1" fmla="*/ 434 h 528"/>
                  <a:gd name="T2" fmla="*/ 202 w 480"/>
                  <a:gd name="T3" fmla="*/ 237 h 528"/>
                  <a:gd name="T4" fmla="*/ 471 w 480"/>
                  <a:gd name="T5" fmla="*/ 79 h 528"/>
                  <a:gd name="T6" fmla="*/ 673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23" name="Line 39">
                <a:extLst>
                  <a:ext uri="{FF2B5EF4-FFF2-40B4-BE49-F238E27FC236}">
                    <a16:creationId xmlns:a16="http://schemas.microsoft.com/office/drawing/2014/main" id="{786461A1-3834-1B49-87EE-3297E2EE5170}"/>
                  </a:ext>
                </a:extLst>
              </p:cNvPr>
              <p:cNvSpPr>
                <a:spLocks noChangeAspect="1" noChangeShapeType="1"/>
              </p:cNvSpPr>
              <p:nvPr/>
            </p:nvSpPr>
            <p:spPr bwMode="auto">
              <a:xfrm>
                <a:off x="2305" y="2832"/>
                <a:ext cx="50" cy="437"/>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718" name="Group 40">
              <a:extLst>
                <a:ext uri="{FF2B5EF4-FFF2-40B4-BE49-F238E27FC236}">
                  <a16:creationId xmlns:a16="http://schemas.microsoft.com/office/drawing/2014/main" id="{E8BBB225-C948-9945-B39E-C0AA1BCBA35F}"/>
                </a:ext>
              </a:extLst>
            </p:cNvPr>
            <p:cNvGrpSpPr>
              <a:grpSpLocks noChangeAspect="1"/>
            </p:cNvGrpSpPr>
            <p:nvPr/>
          </p:nvGrpSpPr>
          <p:grpSpPr bwMode="auto">
            <a:xfrm>
              <a:off x="2787" y="2160"/>
              <a:ext cx="190" cy="192"/>
              <a:chOff x="2064" y="1584"/>
              <a:chExt cx="190" cy="192"/>
            </a:xfrm>
          </p:grpSpPr>
          <p:sp>
            <p:nvSpPr>
              <p:cNvPr id="195625" name="Freeform 41">
                <a:extLst>
                  <a:ext uri="{FF2B5EF4-FFF2-40B4-BE49-F238E27FC236}">
                    <a16:creationId xmlns:a16="http://schemas.microsoft.com/office/drawing/2014/main" id="{872ED19A-9069-824D-B304-5D7150F74A6F}"/>
                  </a:ext>
                </a:extLst>
              </p:cNvPr>
              <p:cNvSpPr>
                <a:spLocks noChangeAspect="1"/>
              </p:cNvSpPr>
              <p:nvPr/>
            </p:nvSpPr>
            <p:spPr bwMode="auto">
              <a:xfrm>
                <a:off x="2064" y="1584"/>
                <a:ext cx="177" cy="96"/>
              </a:xfrm>
              <a:custGeom>
                <a:avLst/>
                <a:gdLst>
                  <a:gd name="T0" fmla="*/ 0 w 480"/>
                  <a:gd name="T1" fmla="*/ 96 h 528"/>
                  <a:gd name="T2" fmla="*/ 53 w 480"/>
                  <a:gd name="T3" fmla="*/ 52 h 528"/>
                  <a:gd name="T4" fmla="*/ 124 w 480"/>
                  <a:gd name="T5" fmla="*/ 17 h 528"/>
                  <a:gd name="T6" fmla="*/ 177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26" name="Line 42">
                <a:extLst>
                  <a:ext uri="{FF2B5EF4-FFF2-40B4-BE49-F238E27FC236}">
                    <a16:creationId xmlns:a16="http://schemas.microsoft.com/office/drawing/2014/main" id="{B6766EE5-C123-954E-8070-5B76F82B289D}"/>
                  </a:ext>
                </a:extLst>
              </p:cNvPr>
              <p:cNvSpPr>
                <a:spLocks noChangeAspect="1" noChangeShapeType="1"/>
              </p:cNvSpPr>
              <p:nvPr/>
            </p:nvSpPr>
            <p:spPr bwMode="auto">
              <a:xfrm>
                <a:off x="2241" y="1584"/>
                <a:ext cx="13" cy="19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719" name="Group 43">
              <a:extLst>
                <a:ext uri="{FF2B5EF4-FFF2-40B4-BE49-F238E27FC236}">
                  <a16:creationId xmlns:a16="http://schemas.microsoft.com/office/drawing/2014/main" id="{54228619-7413-6B48-B846-2143AC3ED731}"/>
                </a:ext>
              </a:extLst>
            </p:cNvPr>
            <p:cNvGrpSpPr>
              <a:grpSpLocks noChangeAspect="1"/>
            </p:cNvGrpSpPr>
            <p:nvPr/>
          </p:nvGrpSpPr>
          <p:grpSpPr bwMode="auto">
            <a:xfrm>
              <a:off x="3167" y="2316"/>
              <a:ext cx="177" cy="96"/>
              <a:chOff x="2380" y="1536"/>
              <a:chExt cx="190" cy="144"/>
            </a:xfrm>
          </p:grpSpPr>
          <p:sp>
            <p:nvSpPr>
              <p:cNvPr id="195628" name="Freeform 44">
                <a:extLst>
                  <a:ext uri="{FF2B5EF4-FFF2-40B4-BE49-F238E27FC236}">
                    <a16:creationId xmlns:a16="http://schemas.microsoft.com/office/drawing/2014/main" id="{86A6FE9C-7001-9445-855B-8933AC9B7E3A}"/>
                  </a:ext>
                </a:extLst>
              </p:cNvPr>
              <p:cNvSpPr>
                <a:spLocks noChangeAspect="1"/>
              </p:cNvSpPr>
              <p:nvPr/>
            </p:nvSpPr>
            <p:spPr bwMode="auto">
              <a:xfrm>
                <a:off x="2380" y="1536"/>
                <a:ext cx="177" cy="96"/>
              </a:xfrm>
              <a:custGeom>
                <a:avLst/>
                <a:gdLst>
                  <a:gd name="T0" fmla="*/ 0 w 480"/>
                  <a:gd name="T1" fmla="*/ 96 h 528"/>
                  <a:gd name="T2" fmla="*/ 53 w 480"/>
                  <a:gd name="T3" fmla="*/ 52 h 528"/>
                  <a:gd name="T4" fmla="*/ 124 w 480"/>
                  <a:gd name="T5" fmla="*/ 17 h 528"/>
                  <a:gd name="T6" fmla="*/ 177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29" name="Line 45">
                <a:extLst>
                  <a:ext uri="{FF2B5EF4-FFF2-40B4-BE49-F238E27FC236}">
                    <a16:creationId xmlns:a16="http://schemas.microsoft.com/office/drawing/2014/main" id="{C6909D89-4A81-5847-A39C-2A967EB14BFD}"/>
                  </a:ext>
                </a:extLst>
              </p:cNvPr>
              <p:cNvSpPr>
                <a:spLocks noChangeAspect="1" noChangeShapeType="1"/>
              </p:cNvSpPr>
              <p:nvPr/>
            </p:nvSpPr>
            <p:spPr bwMode="auto">
              <a:xfrm>
                <a:off x="2557" y="1536"/>
                <a:ext cx="13"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720" name="Group 46">
              <a:extLst>
                <a:ext uri="{FF2B5EF4-FFF2-40B4-BE49-F238E27FC236}">
                  <a16:creationId xmlns:a16="http://schemas.microsoft.com/office/drawing/2014/main" id="{D4C26D7C-61DE-3743-80FD-9ABA868E8483}"/>
                </a:ext>
              </a:extLst>
            </p:cNvPr>
            <p:cNvGrpSpPr>
              <a:grpSpLocks noChangeAspect="1"/>
            </p:cNvGrpSpPr>
            <p:nvPr/>
          </p:nvGrpSpPr>
          <p:grpSpPr bwMode="auto">
            <a:xfrm>
              <a:off x="3344" y="2250"/>
              <a:ext cx="417" cy="144"/>
              <a:chOff x="1200" y="1536"/>
              <a:chExt cx="417" cy="144"/>
            </a:xfrm>
          </p:grpSpPr>
          <p:sp>
            <p:nvSpPr>
              <p:cNvPr id="195631" name="Freeform 47">
                <a:extLst>
                  <a:ext uri="{FF2B5EF4-FFF2-40B4-BE49-F238E27FC236}">
                    <a16:creationId xmlns:a16="http://schemas.microsoft.com/office/drawing/2014/main" id="{2DA320E2-923F-9542-B18A-2BA03307BB32}"/>
                  </a:ext>
                </a:extLst>
              </p:cNvPr>
              <p:cNvSpPr>
                <a:spLocks noChangeAspect="1"/>
              </p:cNvSpPr>
              <p:nvPr/>
            </p:nvSpPr>
            <p:spPr bwMode="auto">
              <a:xfrm>
                <a:off x="1199" y="1536"/>
                <a:ext cx="418" cy="145"/>
              </a:xfrm>
              <a:custGeom>
                <a:avLst/>
                <a:gdLst>
                  <a:gd name="T0" fmla="*/ 0 w 480"/>
                  <a:gd name="T1" fmla="*/ 145 h 528"/>
                  <a:gd name="T2" fmla="*/ 125 w 480"/>
                  <a:gd name="T3" fmla="*/ 79 h 528"/>
                  <a:gd name="T4" fmla="*/ 293 w 480"/>
                  <a:gd name="T5" fmla="*/ 26 h 528"/>
                  <a:gd name="T6" fmla="*/ 418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32" name="Line 48">
                <a:extLst>
                  <a:ext uri="{FF2B5EF4-FFF2-40B4-BE49-F238E27FC236}">
                    <a16:creationId xmlns:a16="http://schemas.microsoft.com/office/drawing/2014/main" id="{E4C41F34-1B79-164B-BF0E-D5C61A58225C}"/>
                  </a:ext>
                </a:extLst>
              </p:cNvPr>
              <p:cNvSpPr>
                <a:spLocks noChangeAspect="1" noChangeShapeType="1"/>
              </p:cNvSpPr>
              <p:nvPr/>
            </p:nvSpPr>
            <p:spPr bwMode="auto">
              <a:xfrm>
                <a:off x="1617" y="1536"/>
                <a:ext cx="0" cy="146"/>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grpSp>
        <p:nvGrpSpPr>
          <p:cNvPr id="28690" name="Group 49">
            <a:extLst>
              <a:ext uri="{FF2B5EF4-FFF2-40B4-BE49-F238E27FC236}">
                <a16:creationId xmlns:a16="http://schemas.microsoft.com/office/drawing/2014/main" id="{ABE93BDA-C484-DF48-AA68-F5E591BC2323}"/>
              </a:ext>
            </a:extLst>
          </p:cNvPr>
          <p:cNvGrpSpPr>
            <a:grpSpLocks noChangeAspect="1"/>
          </p:cNvGrpSpPr>
          <p:nvPr/>
        </p:nvGrpSpPr>
        <p:grpSpPr bwMode="auto">
          <a:xfrm>
            <a:off x="2803923" y="2438401"/>
            <a:ext cx="1426369" cy="289322"/>
            <a:chOff x="2340" y="2124"/>
            <a:chExt cx="1421" cy="288"/>
          </a:xfrm>
        </p:grpSpPr>
        <p:grpSp>
          <p:nvGrpSpPr>
            <p:cNvPr id="28701" name="Group 50">
              <a:extLst>
                <a:ext uri="{FF2B5EF4-FFF2-40B4-BE49-F238E27FC236}">
                  <a16:creationId xmlns:a16="http://schemas.microsoft.com/office/drawing/2014/main" id="{00484A2D-EE39-F840-819B-27B7A5620094}"/>
                </a:ext>
              </a:extLst>
            </p:cNvPr>
            <p:cNvGrpSpPr>
              <a:grpSpLocks noChangeAspect="1"/>
            </p:cNvGrpSpPr>
            <p:nvPr/>
          </p:nvGrpSpPr>
          <p:grpSpPr bwMode="auto">
            <a:xfrm>
              <a:off x="2977" y="2244"/>
              <a:ext cx="190" cy="144"/>
              <a:chOff x="2380" y="1536"/>
              <a:chExt cx="190" cy="144"/>
            </a:xfrm>
          </p:grpSpPr>
          <p:sp>
            <p:nvSpPr>
              <p:cNvPr id="195635" name="Freeform 51">
                <a:extLst>
                  <a:ext uri="{FF2B5EF4-FFF2-40B4-BE49-F238E27FC236}">
                    <a16:creationId xmlns:a16="http://schemas.microsoft.com/office/drawing/2014/main" id="{84101411-8097-CB4D-85CB-D77A017F31E2}"/>
                  </a:ext>
                </a:extLst>
              </p:cNvPr>
              <p:cNvSpPr>
                <a:spLocks noChangeAspect="1"/>
              </p:cNvSpPr>
              <p:nvPr/>
            </p:nvSpPr>
            <p:spPr bwMode="auto">
              <a:xfrm>
                <a:off x="2380" y="1536"/>
                <a:ext cx="177" cy="96"/>
              </a:xfrm>
              <a:custGeom>
                <a:avLst/>
                <a:gdLst>
                  <a:gd name="T0" fmla="*/ 0 w 480"/>
                  <a:gd name="T1" fmla="*/ 96 h 528"/>
                  <a:gd name="T2" fmla="*/ 53 w 480"/>
                  <a:gd name="T3" fmla="*/ 52 h 528"/>
                  <a:gd name="T4" fmla="*/ 124 w 480"/>
                  <a:gd name="T5" fmla="*/ 17 h 528"/>
                  <a:gd name="T6" fmla="*/ 177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36" name="Line 52">
                <a:extLst>
                  <a:ext uri="{FF2B5EF4-FFF2-40B4-BE49-F238E27FC236}">
                    <a16:creationId xmlns:a16="http://schemas.microsoft.com/office/drawing/2014/main" id="{3DD1A115-E934-E443-B66B-AF281B9ACBAF}"/>
                  </a:ext>
                </a:extLst>
              </p:cNvPr>
              <p:cNvSpPr>
                <a:spLocks noChangeAspect="1" noChangeShapeType="1"/>
              </p:cNvSpPr>
              <p:nvPr/>
            </p:nvSpPr>
            <p:spPr bwMode="auto">
              <a:xfrm>
                <a:off x="2557" y="1536"/>
                <a:ext cx="13" cy="146"/>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702" name="Group 53">
              <a:extLst>
                <a:ext uri="{FF2B5EF4-FFF2-40B4-BE49-F238E27FC236}">
                  <a16:creationId xmlns:a16="http://schemas.microsoft.com/office/drawing/2014/main" id="{7C1D1B9B-F1BF-CC44-AA7E-9E7760C6754E}"/>
                </a:ext>
              </a:extLst>
            </p:cNvPr>
            <p:cNvGrpSpPr>
              <a:grpSpLocks noChangeAspect="1"/>
            </p:cNvGrpSpPr>
            <p:nvPr/>
          </p:nvGrpSpPr>
          <p:grpSpPr bwMode="auto">
            <a:xfrm>
              <a:off x="2340" y="2124"/>
              <a:ext cx="447" cy="144"/>
              <a:chOff x="1632" y="2832"/>
              <a:chExt cx="720" cy="432"/>
            </a:xfrm>
          </p:grpSpPr>
          <p:sp>
            <p:nvSpPr>
              <p:cNvPr id="195638" name="Freeform 54">
                <a:extLst>
                  <a:ext uri="{FF2B5EF4-FFF2-40B4-BE49-F238E27FC236}">
                    <a16:creationId xmlns:a16="http://schemas.microsoft.com/office/drawing/2014/main" id="{343258F4-B117-9A47-AF7E-702EF8201E17}"/>
                  </a:ext>
                </a:extLst>
              </p:cNvPr>
              <p:cNvSpPr>
                <a:spLocks noChangeAspect="1"/>
              </p:cNvSpPr>
              <p:nvPr/>
            </p:nvSpPr>
            <p:spPr bwMode="auto">
              <a:xfrm>
                <a:off x="1632" y="2832"/>
                <a:ext cx="673" cy="434"/>
              </a:xfrm>
              <a:custGeom>
                <a:avLst/>
                <a:gdLst>
                  <a:gd name="T0" fmla="*/ 0 w 480"/>
                  <a:gd name="T1" fmla="*/ 434 h 528"/>
                  <a:gd name="T2" fmla="*/ 202 w 480"/>
                  <a:gd name="T3" fmla="*/ 237 h 528"/>
                  <a:gd name="T4" fmla="*/ 471 w 480"/>
                  <a:gd name="T5" fmla="*/ 79 h 528"/>
                  <a:gd name="T6" fmla="*/ 673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39" name="Line 55">
                <a:extLst>
                  <a:ext uri="{FF2B5EF4-FFF2-40B4-BE49-F238E27FC236}">
                    <a16:creationId xmlns:a16="http://schemas.microsoft.com/office/drawing/2014/main" id="{D3275FA4-8A30-8B4D-8849-6CB5D3091DB6}"/>
                  </a:ext>
                </a:extLst>
              </p:cNvPr>
              <p:cNvSpPr>
                <a:spLocks noChangeAspect="1" noChangeShapeType="1"/>
              </p:cNvSpPr>
              <p:nvPr/>
            </p:nvSpPr>
            <p:spPr bwMode="auto">
              <a:xfrm>
                <a:off x="2305" y="2832"/>
                <a:ext cx="50" cy="437"/>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703" name="Group 56">
              <a:extLst>
                <a:ext uri="{FF2B5EF4-FFF2-40B4-BE49-F238E27FC236}">
                  <a16:creationId xmlns:a16="http://schemas.microsoft.com/office/drawing/2014/main" id="{44F0258C-C02A-AA4C-9441-FEF68718009F}"/>
                </a:ext>
              </a:extLst>
            </p:cNvPr>
            <p:cNvGrpSpPr>
              <a:grpSpLocks noChangeAspect="1"/>
            </p:cNvGrpSpPr>
            <p:nvPr/>
          </p:nvGrpSpPr>
          <p:grpSpPr bwMode="auto">
            <a:xfrm>
              <a:off x="2787" y="2160"/>
              <a:ext cx="190" cy="192"/>
              <a:chOff x="2064" y="1584"/>
              <a:chExt cx="190" cy="192"/>
            </a:xfrm>
          </p:grpSpPr>
          <p:sp>
            <p:nvSpPr>
              <p:cNvPr id="195641" name="Freeform 57">
                <a:extLst>
                  <a:ext uri="{FF2B5EF4-FFF2-40B4-BE49-F238E27FC236}">
                    <a16:creationId xmlns:a16="http://schemas.microsoft.com/office/drawing/2014/main" id="{6F1E7A48-213A-2449-9C56-034B5DF881BE}"/>
                  </a:ext>
                </a:extLst>
              </p:cNvPr>
              <p:cNvSpPr>
                <a:spLocks noChangeAspect="1"/>
              </p:cNvSpPr>
              <p:nvPr/>
            </p:nvSpPr>
            <p:spPr bwMode="auto">
              <a:xfrm>
                <a:off x="2064" y="1584"/>
                <a:ext cx="177" cy="96"/>
              </a:xfrm>
              <a:custGeom>
                <a:avLst/>
                <a:gdLst>
                  <a:gd name="T0" fmla="*/ 0 w 480"/>
                  <a:gd name="T1" fmla="*/ 96 h 528"/>
                  <a:gd name="T2" fmla="*/ 53 w 480"/>
                  <a:gd name="T3" fmla="*/ 52 h 528"/>
                  <a:gd name="T4" fmla="*/ 124 w 480"/>
                  <a:gd name="T5" fmla="*/ 17 h 528"/>
                  <a:gd name="T6" fmla="*/ 177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42" name="Line 58">
                <a:extLst>
                  <a:ext uri="{FF2B5EF4-FFF2-40B4-BE49-F238E27FC236}">
                    <a16:creationId xmlns:a16="http://schemas.microsoft.com/office/drawing/2014/main" id="{ACB499DB-F833-E448-A735-4DA4AC8D3C2A}"/>
                  </a:ext>
                </a:extLst>
              </p:cNvPr>
              <p:cNvSpPr>
                <a:spLocks noChangeAspect="1" noChangeShapeType="1"/>
              </p:cNvSpPr>
              <p:nvPr/>
            </p:nvSpPr>
            <p:spPr bwMode="auto">
              <a:xfrm>
                <a:off x="2241" y="1584"/>
                <a:ext cx="13" cy="192"/>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704" name="Group 59">
              <a:extLst>
                <a:ext uri="{FF2B5EF4-FFF2-40B4-BE49-F238E27FC236}">
                  <a16:creationId xmlns:a16="http://schemas.microsoft.com/office/drawing/2014/main" id="{C0454FC5-7545-A849-B1A4-579E112A2956}"/>
                </a:ext>
              </a:extLst>
            </p:cNvPr>
            <p:cNvGrpSpPr>
              <a:grpSpLocks noChangeAspect="1"/>
            </p:cNvGrpSpPr>
            <p:nvPr/>
          </p:nvGrpSpPr>
          <p:grpSpPr bwMode="auto">
            <a:xfrm>
              <a:off x="3167" y="2316"/>
              <a:ext cx="177" cy="96"/>
              <a:chOff x="2380" y="1536"/>
              <a:chExt cx="190" cy="144"/>
            </a:xfrm>
          </p:grpSpPr>
          <p:sp>
            <p:nvSpPr>
              <p:cNvPr id="195644" name="Freeform 60">
                <a:extLst>
                  <a:ext uri="{FF2B5EF4-FFF2-40B4-BE49-F238E27FC236}">
                    <a16:creationId xmlns:a16="http://schemas.microsoft.com/office/drawing/2014/main" id="{939EB1FE-0011-4748-BEE2-28269FE02EBD}"/>
                  </a:ext>
                </a:extLst>
              </p:cNvPr>
              <p:cNvSpPr>
                <a:spLocks noChangeAspect="1"/>
              </p:cNvSpPr>
              <p:nvPr/>
            </p:nvSpPr>
            <p:spPr bwMode="auto">
              <a:xfrm>
                <a:off x="2380" y="1536"/>
                <a:ext cx="177" cy="96"/>
              </a:xfrm>
              <a:custGeom>
                <a:avLst/>
                <a:gdLst>
                  <a:gd name="T0" fmla="*/ 0 w 480"/>
                  <a:gd name="T1" fmla="*/ 96 h 528"/>
                  <a:gd name="T2" fmla="*/ 53 w 480"/>
                  <a:gd name="T3" fmla="*/ 52 h 528"/>
                  <a:gd name="T4" fmla="*/ 124 w 480"/>
                  <a:gd name="T5" fmla="*/ 17 h 528"/>
                  <a:gd name="T6" fmla="*/ 177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45" name="Line 61">
                <a:extLst>
                  <a:ext uri="{FF2B5EF4-FFF2-40B4-BE49-F238E27FC236}">
                    <a16:creationId xmlns:a16="http://schemas.microsoft.com/office/drawing/2014/main" id="{518C48FD-B628-9348-83A0-3B5E112BD8F3}"/>
                  </a:ext>
                </a:extLst>
              </p:cNvPr>
              <p:cNvSpPr>
                <a:spLocks noChangeAspect="1" noChangeShapeType="1"/>
              </p:cNvSpPr>
              <p:nvPr/>
            </p:nvSpPr>
            <p:spPr bwMode="auto">
              <a:xfrm>
                <a:off x="2557" y="1536"/>
                <a:ext cx="13"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nvGrpSpPr>
            <p:cNvPr id="28705" name="Group 62">
              <a:extLst>
                <a:ext uri="{FF2B5EF4-FFF2-40B4-BE49-F238E27FC236}">
                  <a16:creationId xmlns:a16="http://schemas.microsoft.com/office/drawing/2014/main" id="{5AEAE93C-FD90-0B4C-A166-174EE452FA81}"/>
                </a:ext>
              </a:extLst>
            </p:cNvPr>
            <p:cNvGrpSpPr>
              <a:grpSpLocks noChangeAspect="1"/>
            </p:cNvGrpSpPr>
            <p:nvPr/>
          </p:nvGrpSpPr>
          <p:grpSpPr bwMode="auto">
            <a:xfrm>
              <a:off x="3344" y="2250"/>
              <a:ext cx="417" cy="144"/>
              <a:chOff x="1200" y="1536"/>
              <a:chExt cx="417" cy="144"/>
            </a:xfrm>
          </p:grpSpPr>
          <p:sp>
            <p:nvSpPr>
              <p:cNvPr id="195647" name="Freeform 63">
                <a:extLst>
                  <a:ext uri="{FF2B5EF4-FFF2-40B4-BE49-F238E27FC236}">
                    <a16:creationId xmlns:a16="http://schemas.microsoft.com/office/drawing/2014/main" id="{79A114D9-BDCB-C54F-9DB7-E25E03B07D2D}"/>
                  </a:ext>
                </a:extLst>
              </p:cNvPr>
              <p:cNvSpPr>
                <a:spLocks noChangeAspect="1"/>
              </p:cNvSpPr>
              <p:nvPr/>
            </p:nvSpPr>
            <p:spPr bwMode="auto">
              <a:xfrm>
                <a:off x="1199" y="1536"/>
                <a:ext cx="418" cy="145"/>
              </a:xfrm>
              <a:custGeom>
                <a:avLst/>
                <a:gdLst>
                  <a:gd name="T0" fmla="*/ 0 w 480"/>
                  <a:gd name="T1" fmla="*/ 145 h 528"/>
                  <a:gd name="T2" fmla="*/ 125 w 480"/>
                  <a:gd name="T3" fmla="*/ 79 h 528"/>
                  <a:gd name="T4" fmla="*/ 293 w 480"/>
                  <a:gd name="T5" fmla="*/ 26 h 528"/>
                  <a:gd name="T6" fmla="*/ 418 w 480"/>
                  <a:gd name="T7" fmla="*/ 0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1500"/>
              </a:p>
            </p:txBody>
          </p:sp>
          <p:sp>
            <p:nvSpPr>
              <p:cNvPr id="195648" name="Line 64">
                <a:extLst>
                  <a:ext uri="{FF2B5EF4-FFF2-40B4-BE49-F238E27FC236}">
                    <a16:creationId xmlns:a16="http://schemas.microsoft.com/office/drawing/2014/main" id="{C560CB78-9DEF-4643-B6AC-C15519F16EE2}"/>
                  </a:ext>
                </a:extLst>
              </p:cNvPr>
              <p:cNvSpPr>
                <a:spLocks noChangeAspect="1" noChangeShapeType="1"/>
              </p:cNvSpPr>
              <p:nvPr/>
            </p:nvSpPr>
            <p:spPr bwMode="auto">
              <a:xfrm>
                <a:off x="1617" y="1536"/>
                <a:ext cx="0" cy="146"/>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grpSp>
      <p:grpSp>
        <p:nvGrpSpPr>
          <p:cNvPr id="195649" name="Group 65">
            <a:extLst>
              <a:ext uri="{FF2B5EF4-FFF2-40B4-BE49-F238E27FC236}">
                <a16:creationId xmlns:a16="http://schemas.microsoft.com/office/drawing/2014/main" id="{80045D8C-09FF-4C44-8FFB-8B144AF6AAA8}"/>
              </a:ext>
            </a:extLst>
          </p:cNvPr>
          <p:cNvGrpSpPr>
            <a:grpSpLocks noChangeAspect="1"/>
          </p:cNvGrpSpPr>
          <p:nvPr/>
        </p:nvGrpSpPr>
        <p:grpSpPr bwMode="auto">
          <a:xfrm>
            <a:off x="2000250" y="1771650"/>
            <a:ext cx="3998119" cy="2686050"/>
            <a:chOff x="288" y="1460"/>
            <a:chExt cx="3984" cy="2676"/>
          </a:xfrm>
        </p:grpSpPr>
        <p:sp>
          <p:nvSpPr>
            <p:cNvPr id="195650" name="Rectangle 66">
              <a:extLst>
                <a:ext uri="{FF2B5EF4-FFF2-40B4-BE49-F238E27FC236}">
                  <a16:creationId xmlns:a16="http://schemas.microsoft.com/office/drawing/2014/main" id="{615AF499-449A-8645-A177-392F558DAC9D}"/>
                </a:ext>
              </a:extLst>
            </p:cNvPr>
            <p:cNvSpPr>
              <a:spLocks noChangeAspect="1" noChangeArrowheads="1"/>
            </p:cNvSpPr>
            <p:nvPr/>
          </p:nvSpPr>
          <p:spPr bwMode="auto">
            <a:xfrm>
              <a:off x="288" y="1460"/>
              <a:ext cx="3984" cy="2676"/>
            </a:xfrm>
            <a:prstGeom prst="rect">
              <a:avLst/>
            </a:prstGeom>
            <a:solidFill>
              <a:schemeClr val="bg1"/>
            </a:solidFill>
            <a:ln w="12700">
              <a:solidFill>
                <a:schemeClr val="bg1">
                  <a:lumMod val="75000"/>
                </a:schemeClr>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500">
                <a:latin typeface="Arial" charset="0"/>
                <a:ea typeface="ＭＳ Ｐゴシック" charset="0"/>
                <a:cs typeface="ＭＳ Ｐゴシック" charset="0"/>
              </a:endParaRPr>
            </a:p>
          </p:txBody>
        </p:sp>
        <p:pic>
          <p:nvPicPr>
            <p:cNvPr id="28700" name="Picture 67">
              <a:extLst>
                <a:ext uri="{FF2B5EF4-FFF2-40B4-BE49-F238E27FC236}">
                  <a16:creationId xmlns:a16="http://schemas.microsoft.com/office/drawing/2014/main" id="{436BBBC8-1FFA-A240-B50F-E0A615950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 y="1620"/>
              <a:ext cx="3716" cy="2393"/>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652" name="Group 68">
            <a:extLst>
              <a:ext uri="{FF2B5EF4-FFF2-40B4-BE49-F238E27FC236}">
                <a16:creationId xmlns:a16="http://schemas.microsoft.com/office/drawing/2014/main" id="{88D8FD59-A9AF-F24D-9305-5D0966D17AE0}"/>
              </a:ext>
            </a:extLst>
          </p:cNvPr>
          <p:cNvGrpSpPr>
            <a:grpSpLocks noChangeAspect="1"/>
          </p:cNvGrpSpPr>
          <p:nvPr/>
        </p:nvGrpSpPr>
        <p:grpSpPr bwMode="auto">
          <a:xfrm>
            <a:off x="2867025" y="2237185"/>
            <a:ext cx="2361010" cy="2005013"/>
            <a:chOff x="1152" y="2016"/>
            <a:chExt cx="2352" cy="1997"/>
          </a:xfrm>
        </p:grpSpPr>
        <p:sp>
          <p:nvSpPr>
            <p:cNvPr id="195653" name="Line 69">
              <a:extLst>
                <a:ext uri="{FF2B5EF4-FFF2-40B4-BE49-F238E27FC236}">
                  <a16:creationId xmlns:a16="http://schemas.microsoft.com/office/drawing/2014/main" id="{A00271A9-2DAB-8346-89DF-E8FF428E70B9}"/>
                </a:ext>
              </a:extLst>
            </p:cNvPr>
            <p:cNvSpPr>
              <a:spLocks noChangeAspect="1" noChangeShapeType="1"/>
            </p:cNvSpPr>
            <p:nvPr/>
          </p:nvSpPr>
          <p:spPr bwMode="auto">
            <a:xfrm>
              <a:off x="1152" y="2016"/>
              <a:ext cx="0" cy="1997"/>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95654" name="Line 70">
              <a:extLst>
                <a:ext uri="{FF2B5EF4-FFF2-40B4-BE49-F238E27FC236}">
                  <a16:creationId xmlns:a16="http://schemas.microsoft.com/office/drawing/2014/main" id="{CE89CC24-4C77-2546-9744-0A050426F8BA}"/>
                </a:ext>
              </a:extLst>
            </p:cNvPr>
            <p:cNvSpPr>
              <a:spLocks noChangeAspect="1" noChangeShapeType="1"/>
            </p:cNvSpPr>
            <p:nvPr/>
          </p:nvSpPr>
          <p:spPr bwMode="auto">
            <a:xfrm>
              <a:off x="3504" y="2016"/>
              <a:ext cx="0" cy="1997"/>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95655" name="Line 71">
              <a:extLst>
                <a:ext uri="{FF2B5EF4-FFF2-40B4-BE49-F238E27FC236}">
                  <a16:creationId xmlns:a16="http://schemas.microsoft.com/office/drawing/2014/main" id="{4FF9154B-E823-7848-9EA1-329CC083A707}"/>
                </a:ext>
              </a:extLst>
            </p:cNvPr>
            <p:cNvSpPr>
              <a:spLocks noChangeAspect="1" noChangeShapeType="1"/>
            </p:cNvSpPr>
            <p:nvPr/>
          </p:nvSpPr>
          <p:spPr bwMode="auto">
            <a:xfrm>
              <a:off x="1152" y="2928"/>
              <a:ext cx="2352" cy="0"/>
            </a:xfrm>
            <a:prstGeom prst="line">
              <a:avLst/>
            </a:prstGeom>
            <a:noFill/>
            <a:ln w="9525">
              <a:solidFill>
                <a:schemeClr val="tx1"/>
              </a:solidFill>
              <a:round/>
              <a:headEnd type="triangle" w="lg" len="me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95656" name="Text Box 72">
              <a:extLst>
                <a:ext uri="{FF2B5EF4-FFF2-40B4-BE49-F238E27FC236}">
                  <a16:creationId xmlns:a16="http://schemas.microsoft.com/office/drawing/2014/main" id="{8BF2A8E8-AABE-2D4D-936F-435F56FC5EE8}"/>
                </a:ext>
              </a:extLst>
            </p:cNvPr>
            <p:cNvSpPr txBox="1">
              <a:spLocks noChangeAspect="1" noChangeArrowheads="1"/>
            </p:cNvSpPr>
            <p:nvPr/>
          </p:nvSpPr>
          <p:spPr bwMode="auto">
            <a:xfrm>
              <a:off x="1660" y="2577"/>
              <a:ext cx="1282" cy="322"/>
            </a:xfrm>
            <a:prstGeom prst="rect">
              <a:avLst/>
            </a:prstGeom>
            <a:solidFill>
              <a:schemeClr val="bg1">
                <a:lumMod val="85000"/>
                <a:alpha val="68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dirty="0">
                  <a:latin typeface="Arial" charset="0"/>
                  <a:ea typeface="ＭＳ Ｐゴシック" charset="0"/>
                  <a:cs typeface="ＭＳ Ｐゴシック" charset="0"/>
                </a:rPr>
                <a:t>~ Buffer Size</a:t>
              </a:r>
            </a:p>
          </p:txBody>
        </p:sp>
      </p:grpSp>
      <p:graphicFrame>
        <p:nvGraphicFramePr>
          <p:cNvPr id="28693" name="Object 73">
            <a:extLst>
              <a:ext uri="{FF2B5EF4-FFF2-40B4-BE49-F238E27FC236}">
                <a16:creationId xmlns:a16="http://schemas.microsoft.com/office/drawing/2014/main" id="{0439053D-DB2C-1E4A-B9D9-FBD949F07559}"/>
              </a:ext>
            </a:extLst>
          </p:cNvPr>
          <p:cNvGraphicFramePr>
            <a:graphicFrameLocks noChangeAspect="1"/>
          </p:cNvGraphicFramePr>
          <p:nvPr/>
        </p:nvGraphicFramePr>
        <p:xfrm>
          <a:off x="2477691" y="951310"/>
          <a:ext cx="320278" cy="220265"/>
        </p:xfrm>
        <a:graphic>
          <a:graphicData uri="http://schemas.openxmlformats.org/presentationml/2006/ole">
            <mc:AlternateContent xmlns:mc="http://schemas.openxmlformats.org/markup-compatibility/2006">
              <mc:Choice xmlns:v="urn:schemas-microsoft-com:vml" Requires="v">
                <p:oleObj spid="_x0000_s4115" name="Equation" r:id="rId5" imgW="8483600" imgH="5854700" progId="Equation.3">
                  <p:embed/>
                </p:oleObj>
              </mc:Choice>
              <mc:Fallback>
                <p:oleObj name="Equation" r:id="rId5" imgW="8483600" imgH="5854700" progId="Equation.3">
                  <p:embed/>
                  <p:pic>
                    <p:nvPicPr>
                      <p:cNvPr id="28693" name="Object 73">
                        <a:extLst>
                          <a:ext uri="{FF2B5EF4-FFF2-40B4-BE49-F238E27FC236}">
                            <a16:creationId xmlns:a16="http://schemas.microsoft.com/office/drawing/2014/main" id="{0439053D-DB2C-1E4A-B9D9-FBD949F07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7691" y="951310"/>
                        <a:ext cx="320278" cy="220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8694" name="Rectangle 75">
            <a:extLst>
              <a:ext uri="{FF2B5EF4-FFF2-40B4-BE49-F238E27FC236}">
                <a16:creationId xmlns:a16="http://schemas.microsoft.com/office/drawing/2014/main" id="{E6537994-F3D1-4B41-B7E0-EC3A54F23070}"/>
              </a:ext>
            </a:extLst>
          </p:cNvPr>
          <p:cNvSpPr>
            <a:spLocks noGrp="1" noChangeArrowheads="1"/>
          </p:cNvSpPr>
          <p:nvPr>
            <p:ph type="title"/>
          </p:nvPr>
        </p:nvSpPr>
        <p:spPr/>
        <p:txBody>
          <a:bodyPr/>
          <a:lstStyle/>
          <a:p>
            <a:r>
              <a:rPr lang="en-US" altLang="en-US">
                <a:ea typeface="ＭＳ Ｐゴシック" panose="020B0600070205080204" pitchFamily="34" charset="-128"/>
              </a:rPr>
              <a:t>Many TCP Flows</a:t>
            </a:r>
          </a:p>
        </p:txBody>
      </p:sp>
    </p:spTree>
    <p:extLst>
      <p:ext uri="{BB962C8B-B14F-4D97-AF65-F5344CB8AC3E}">
        <p14:creationId xmlns:p14="http://schemas.microsoft.com/office/powerpoint/2010/main" val="3907809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55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55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558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0" presetClass="path" presetSubtype="0" accel="50000" decel="50000" fill="hold" grpId="1" nodeType="clickEffect">
                                  <p:stCondLst>
                                    <p:cond delay="0"/>
                                  </p:stCondLst>
                                  <p:childTnLst>
                                    <p:animMotion origin="layout" path="M 4.72222E-6 -1.11111E-6 L -0.35834 0.41111 " pathEditMode="relative" rAng="0" ptsTypes="AA">
                                      <p:cBhvr>
                                        <p:cTn id="16" dur="500" fill="hold"/>
                                        <p:tgtEl>
                                          <p:spTgt spid="195588"/>
                                        </p:tgtEl>
                                        <p:attrNameLst>
                                          <p:attrName>ppt_x</p:attrName>
                                          <p:attrName>ppt_y</p:attrName>
                                        </p:attrNameLst>
                                      </p:cBhvr>
                                      <p:rCtr x="-17917" y="20556"/>
                                    </p:animMotion>
                                  </p:childTnLst>
                                  <p:subTnLst>
                                    <p:set>
                                      <p:cBhvr override="childStyle">
                                        <p:cTn dur="1" fill="hold" display="0" masterRel="sameClick" afterEffect="1">
                                          <p:stCondLst>
                                            <p:cond evt="end" delay="0">
                                              <p:tn val="15"/>
                                            </p:cond>
                                          </p:stCondLst>
                                        </p:cTn>
                                        <p:tgtEl>
                                          <p:spTgt spid="195588"/>
                                        </p:tgtEl>
                                        <p:attrNameLst>
                                          <p:attrName>style.visibility</p:attrName>
                                        </p:attrNameLst>
                                      </p:cBhvr>
                                      <p:to>
                                        <p:strVal val="hidden"/>
                                      </p:to>
                                    </p:set>
                                  </p:subTnLst>
                                </p:cTn>
                              </p:par>
                              <p:par>
                                <p:cTn id="17" presetID="31" presetClass="entr" presetSubtype="0" fill="hold" nodeType="withEffect">
                                  <p:stCondLst>
                                    <p:cond delay="250"/>
                                  </p:stCondLst>
                                  <p:iterate type="lt">
                                    <p:tmPct val="5000"/>
                                  </p:iterate>
                                  <p:childTnLst>
                                    <p:set>
                                      <p:cBhvr>
                                        <p:cTn id="18" dur="1" fill="hold">
                                          <p:stCondLst>
                                            <p:cond delay="0"/>
                                          </p:stCondLst>
                                        </p:cTn>
                                        <p:tgtEl>
                                          <p:spTgt spid="195649"/>
                                        </p:tgtEl>
                                        <p:attrNameLst>
                                          <p:attrName>style.visibility</p:attrName>
                                        </p:attrNameLst>
                                      </p:cBhvr>
                                      <p:to>
                                        <p:strVal val="visible"/>
                                      </p:to>
                                    </p:set>
                                    <p:anim calcmode="lin" valueType="num">
                                      <p:cBhvr>
                                        <p:cTn id="19" dur="500" fill="hold"/>
                                        <p:tgtEl>
                                          <p:spTgt spid="195649"/>
                                        </p:tgtEl>
                                        <p:attrNameLst>
                                          <p:attrName>ppt_w</p:attrName>
                                        </p:attrNameLst>
                                      </p:cBhvr>
                                      <p:tavLst>
                                        <p:tav tm="0">
                                          <p:val>
                                            <p:fltVal val="0"/>
                                          </p:val>
                                        </p:tav>
                                        <p:tav tm="100000">
                                          <p:val>
                                            <p:strVal val="#ppt_w"/>
                                          </p:val>
                                        </p:tav>
                                      </p:tavLst>
                                    </p:anim>
                                    <p:anim calcmode="lin" valueType="num">
                                      <p:cBhvr>
                                        <p:cTn id="20" dur="500" fill="hold"/>
                                        <p:tgtEl>
                                          <p:spTgt spid="195649"/>
                                        </p:tgtEl>
                                        <p:attrNameLst>
                                          <p:attrName>ppt_h</p:attrName>
                                        </p:attrNameLst>
                                      </p:cBhvr>
                                      <p:tavLst>
                                        <p:tav tm="0">
                                          <p:val>
                                            <p:fltVal val="0"/>
                                          </p:val>
                                        </p:tav>
                                        <p:tav tm="100000">
                                          <p:val>
                                            <p:strVal val="#ppt_h"/>
                                          </p:val>
                                        </p:tav>
                                      </p:tavLst>
                                    </p:anim>
                                    <p:anim calcmode="lin" valueType="num">
                                      <p:cBhvr>
                                        <p:cTn id="21" dur="500" fill="hold"/>
                                        <p:tgtEl>
                                          <p:spTgt spid="195649"/>
                                        </p:tgtEl>
                                        <p:attrNameLst>
                                          <p:attrName>style.rotation</p:attrName>
                                        </p:attrNameLst>
                                      </p:cBhvr>
                                      <p:tavLst>
                                        <p:tav tm="0">
                                          <p:val>
                                            <p:fltVal val="90"/>
                                          </p:val>
                                        </p:tav>
                                        <p:tav tm="100000">
                                          <p:val>
                                            <p:fltVal val="0"/>
                                          </p:val>
                                        </p:tav>
                                      </p:tavLst>
                                    </p:anim>
                                    <p:animEffect transition="in" filter="fade">
                                      <p:cBhvr>
                                        <p:cTn id="22" dur="500"/>
                                        <p:tgtEl>
                                          <p:spTgt spid="1956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5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animBg="1"/>
      <p:bldP spid="195588" grpId="0" animBg="1"/>
      <p:bldP spid="19558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D1217-5ECE-394B-9774-A3D14F06FDD4}"/>
              </a:ext>
            </a:extLst>
          </p:cNvPr>
          <p:cNvSpPr>
            <a:spLocks noGrp="1"/>
          </p:cNvSpPr>
          <p:nvPr>
            <p:ph type="title"/>
          </p:nvPr>
        </p:nvSpPr>
        <p:spPr>
          <a:xfrm>
            <a:off x="628650" y="273844"/>
            <a:ext cx="8048464" cy="994172"/>
          </a:xfrm>
        </p:spPr>
        <p:txBody>
          <a:bodyPr/>
          <a:lstStyle/>
          <a:p>
            <a:r>
              <a:rPr lang="en-US" dirty="0"/>
              <a:t>Many AIMD flows: 100% Throughput</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BA81C8B-E802-4A45-82C5-6E1A1E6AF2AA}"/>
                  </a:ext>
                </a:extLst>
              </p:cNvPr>
              <p:cNvSpPr>
                <a:spLocks noGrp="1"/>
              </p:cNvSpPr>
              <p:nvPr>
                <p:ph idx="1"/>
              </p:nvPr>
            </p:nvSpPr>
            <p:spPr>
              <a:xfrm>
                <a:off x="1496071" y="1375819"/>
                <a:ext cx="2469074" cy="1188006"/>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3300" i="1">
                          <a:latin typeface="Cambria Math" panose="02040503050406030204" pitchFamily="18" charset="0"/>
                          <a:ea typeface="Cambria Math" panose="02040503050406030204" pitchFamily="18" charset="0"/>
                        </a:rPr>
                        <m:t>𝐵</m:t>
                      </m:r>
                      <m:r>
                        <a:rPr lang="en-US" sz="3300" i="1">
                          <a:latin typeface="Cambria Math" panose="02040503050406030204" pitchFamily="18" charset="0"/>
                          <a:ea typeface="Cambria Math" panose="02040503050406030204" pitchFamily="18" charset="0"/>
                        </a:rPr>
                        <m:t>≥</m:t>
                      </m:r>
                      <m:box>
                        <m:boxPr>
                          <m:ctrlPr>
                            <a:rPr lang="en-US" sz="3300" i="1">
                              <a:latin typeface="Cambria Math" panose="02040503050406030204" pitchFamily="18" charset="0"/>
                              <a:ea typeface="Cambria Math" panose="02040503050406030204" pitchFamily="18" charset="0"/>
                            </a:rPr>
                          </m:ctrlPr>
                        </m:boxPr>
                        <m:e>
                          <m:argPr>
                            <m:argSz m:val="-1"/>
                          </m:argPr>
                          <m:f>
                            <m:fPr>
                              <m:ctrlPr>
                                <a:rPr lang="en-US" sz="3300" i="1">
                                  <a:latin typeface="Cambria Math" panose="02040503050406030204" pitchFamily="18" charset="0"/>
                                  <a:ea typeface="Cambria Math" panose="02040503050406030204" pitchFamily="18" charset="0"/>
                                </a:rPr>
                              </m:ctrlPr>
                            </m:fPr>
                            <m:num>
                              <m:r>
                                <a:rPr lang="en-US" sz="3300" i="1">
                                  <a:latin typeface="Cambria Math" panose="02040503050406030204" pitchFamily="18" charset="0"/>
                                  <a:ea typeface="Cambria Math" panose="02040503050406030204" pitchFamily="18" charset="0"/>
                                </a:rPr>
                                <m:t>2</m:t>
                              </m:r>
                              <m:r>
                                <a:rPr lang="en-US" sz="3300" i="1">
                                  <a:latin typeface="Cambria Math" panose="02040503050406030204" pitchFamily="18" charset="0"/>
                                  <a:ea typeface="Cambria Math" panose="02040503050406030204" pitchFamily="18" charset="0"/>
                                </a:rPr>
                                <m:t>𝑇</m:t>
                              </m:r>
                              <m:r>
                                <a:rPr lang="en-US" sz="3300" i="1">
                                  <a:latin typeface="Cambria Math" panose="02040503050406030204" pitchFamily="18" charset="0"/>
                                  <a:ea typeface="Cambria Math" panose="02040503050406030204" pitchFamily="18" charset="0"/>
                                </a:rPr>
                                <m:t>×</m:t>
                              </m:r>
                              <m:r>
                                <a:rPr lang="en-US" sz="3300" i="1">
                                  <a:latin typeface="Cambria Math" panose="02040503050406030204" pitchFamily="18" charset="0"/>
                                  <a:ea typeface="Cambria Math" panose="02040503050406030204" pitchFamily="18" charset="0"/>
                                </a:rPr>
                                <m:t>𝐶</m:t>
                              </m:r>
                            </m:num>
                            <m:den>
                              <m:rad>
                                <m:radPr>
                                  <m:degHide m:val="on"/>
                                  <m:ctrlPr>
                                    <a:rPr lang="en-US" sz="3300" i="1">
                                      <a:latin typeface="Cambria Math" panose="02040503050406030204" pitchFamily="18" charset="0"/>
                                      <a:ea typeface="Cambria Math" panose="02040503050406030204" pitchFamily="18" charset="0"/>
                                    </a:rPr>
                                  </m:ctrlPr>
                                </m:radPr>
                                <m:deg/>
                                <m:e>
                                  <m:r>
                                    <a:rPr lang="en-US" sz="3300" i="1">
                                      <a:latin typeface="Cambria Math" panose="02040503050406030204" pitchFamily="18" charset="0"/>
                                      <a:ea typeface="Cambria Math" panose="02040503050406030204" pitchFamily="18" charset="0"/>
                                    </a:rPr>
                                    <m:t>𝑁</m:t>
                                  </m:r>
                                </m:e>
                              </m:rad>
                            </m:den>
                          </m:f>
                        </m:e>
                      </m:box>
                    </m:oMath>
                  </m:oMathPara>
                </a14:m>
                <a:br>
                  <a:rPr lang="en-US" sz="2700" dirty="0"/>
                </a:br>
                <a:br>
                  <a:rPr lang="en-US" sz="2700" dirty="0"/>
                </a:br>
                <a:endParaRPr lang="en-US" sz="2700" dirty="0"/>
              </a:p>
              <a:p>
                <a:pPr marL="0" indent="0">
                  <a:buNone/>
                </a:pPr>
                <a:endParaRPr lang="en-US" sz="2700" dirty="0"/>
              </a:p>
              <a:p>
                <a:pPr marL="385763" indent="-385763">
                  <a:buFont typeface="+mj-lt"/>
                  <a:buAutoNum type="arabicPeriod"/>
                </a:pPr>
                <a:endParaRPr lang="en-US" sz="2700" dirty="0"/>
              </a:p>
              <a:p>
                <a:endParaRPr lang="en-US" sz="2700" dirty="0"/>
              </a:p>
            </p:txBody>
          </p:sp>
        </mc:Choice>
        <mc:Fallback xmlns="">
          <p:sp>
            <p:nvSpPr>
              <p:cNvPr id="7" name="Content Placeholder 6">
                <a:extLst>
                  <a:ext uri="{FF2B5EF4-FFF2-40B4-BE49-F238E27FC236}">
                    <a16:creationId xmlns:a16="http://schemas.microsoft.com/office/drawing/2014/main" id="{4BA81C8B-E802-4A45-82C5-6E1A1E6AF2AA}"/>
                  </a:ext>
                </a:extLst>
              </p:cNvPr>
              <p:cNvSpPr>
                <a:spLocks noGrp="1" noRot="1" noChangeAspect="1" noMove="1" noResize="1" noEditPoints="1" noAdjustHandles="1" noChangeArrowheads="1" noChangeShapeType="1" noTextEdit="1"/>
              </p:cNvSpPr>
              <p:nvPr>
                <p:ph idx="1"/>
              </p:nvPr>
            </p:nvSpPr>
            <p:spPr>
              <a:xfrm>
                <a:off x="1496071" y="1375819"/>
                <a:ext cx="2469074" cy="1188006"/>
              </a:xfrm>
              <a:blipFill>
                <a:blip r:embed="rId3"/>
                <a:stretch>
                  <a:fillRect l="-2051"/>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63FC97C3-52F1-3D48-A5CE-A0521F984488}"/>
              </a:ext>
            </a:extLst>
          </p:cNvPr>
          <p:cNvGrpSpPr/>
          <p:nvPr/>
        </p:nvGrpSpPr>
        <p:grpSpPr>
          <a:xfrm>
            <a:off x="3381077" y="1200150"/>
            <a:ext cx="5381922" cy="538609"/>
            <a:chOff x="5026008" y="2386743"/>
            <a:chExt cx="7175896" cy="71814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A6355C-3FC1-0D4D-8325-5E088C95A47B}"/>
                    </a:ext>
                  </a:extLst>
                </p:cNvPr>
                <p:cNvSpPr txBox="1"/>
                <p:nvPr/>
              </p:nvSpPr>
              <p:spPr>
                <a:xfrm>
                  <a:off x="6966487" y="2386743"/>
                  <a:ext cx="5235417" cy="718145"/>
                </a:xfrm>
                <a:prstGeom prst="rect">
                  <a:avLst/>
                </a:prstGeom>
                <a:solidFill>
                  <a:schemeClr val="accent1">
                    <a:lumMod val="40000"/>
                    <a:lumOff val="60000"/>
                  </a:schemeClr>
                </a:solidFill>
              </p:spPr>
              <p:txBody>
                <a:bodyPr wrap="square" rtlCol="0">
                  <a:spAutoFit/>
                </a:bodyPr>
                <a:lstStyle/>
                <a:p>
                  <a:pPr/>
                  <a:r>
                    <a:rPr lang="en-US" sz="1400" dirty="0">
                      <a:solidFill>
                        <a:schemeClr val="accent2"/>
                      </a:solidFill>
                    </a:rPr>
                    <a:t>Example: </a:t>
                  </a:r>
                  <a14:m>
                    <m:oMath xmlns:m="http://schemas.openxmlformats.org/officeDocument/2006/math">
                      <m:r>
                        <a:rPr lang="en-US" sz="1400" i="1">
                          <a:solidFill>
                            <a:schemeClr val="accent2"/>
                          </a:solidFill>
                          <a:latin typeface="Cambria Math" panose="02040503050406030204" pitchFamily="18" charset="0"/>
                        </a:rPr>
                        <m:t>2</m:t>
                      </m:r>
                      <m:r>
                        <a:rPr lang="en-US" sz="1400" i="1">
                          <a:solidFill>
                            <a:schemeClr val="accent2"/>
                          </a:solidFill>
                          <a:latin typeface="Cambria Math" panose="02040503050406030204" pitchFamily="18" charset="0"/>
                        </a:rPr>
                        <m:t>𝑇</m:t>
                      </m:r>
                      <m:r>
                        <a:rPr lang="en-US" sz="1400" i="1">
                          <a:solidFill>
                            <a:schemeClr val="accent2"/>
                          </a:solidFill>
                          <a:latin typeface="Cambria Math" panose="02040503050406030204" pitchFamily="18" charset="0"/>
                        </a:rPr>
                        <m:t>=100</m:t>
                      </m:r>
                      <m:r>
                        <a:rPr lang="en-US" sz="1400" i="1">
                          <a:solidFill>
                            <a:schemeClr val="accent2"/>
                          </a:solidFill>
                          <a:latin typeface="Cambria Math" panose="02040503050406030204" pitchFamily="18" charset="0"/>
                        </a:rPr>
                        <m:t>𝑚𝑠</m:t>
                      </m:r>
                      <m:r>
                        <a:rPr lang="en-US" sz="1400" i="1">
                          <a:solidFill>
                            <a:schemeClr val="accent2"/>
                          </a:solidFill>
                          <a:latin typeface="Cambria Math" panose="02040503050406030204" pitchFamily="18" charset="0"/>
                        </a:rPr>
                        <m:t>, </m:t>
                      </m:r>
                      <m:r>
                        <a:rPr lang="en-US" sz="1400" i="1">
                          <a:solidFill>
                            <a:schemeClr val="accent2"/>
                          </a:solidFill>
                          <a:latin typeface="Cambria Math" panose="02040503050406030204" pitchFamily="18" charset="0"/>
                        </a:rPr>
                        <m:t>𝐶</m:t>
                      </m:r>
                      <m:r>
                        <a:rPr lang="en-US" sz="1400" i="1">
                          <a:solidFill>
                            <a:schemeClr val="accent2"/>
                          </a:solidFill>
                          <a:latin typeface="Cambria Math" panose="02040503050406030204" pitchFamily="18" charset="0"/>
                        </a:rPr>
                        <m:t>=10</m:t>
                      </m:r>
                      <m:r>
                        <a:rPr lang="en-US" sz="1400" i="1">
                          <a:solidFill>
                            <a:schemeClr val="accent2"/>
                          </a:solidFill>
                          <a:latin typeface="Cambria Math" panose="02040503050406030204" pitchFamily="18" charset="0"/>
                        </a:rPr>
                        <m:t>𝐺𝑏</m:t>
                      </m:r>
                      <m:r>
                        <a:rPr lang="en-US" sz="1400" i="1">
                          <a:solidFill>
                            <a:schemeClr val="accent2"/>
                          </a:solidFill>
                          <a:latin typeface="Cambria Math" panose="02040503050406030204" pitchFamily="18" charset="0"/>
                        </a:rPr>
                        <m:t>/</m:t>
                      </m:r>
                      <m:r>
                        <a:rPr lang="en-US" sz="1400" i="1">
                          <a:solidFill>
                            <a:schemeClr val="accent2"/>
                          </a:solidFill>
                          <a:latin typeface="Cambria Math" panose="02040503050406030204" pitchFamily="18" charset="0"/>
                        </a:rPr>
                        <m:t>𝑠</m:t>
                      </m:r>
                      <m:r>
                        <a:rPr lang="en-US" sz="1400" i="1">
                          <a:solidFill>
                            <a:schemeClr val="accent2"/>
                          </a:solidFill>
                          <a:latin typeface="Cambria Math" panose="02040503050406030204" pitchFamily="18" charset="0"/>
                        </a:rPr>
                        <m:t>, </m:t>
                      </m:r>
                      <m:r>
                        <a:rPr lang="en-US" sz="1400" i="1">
                          <a:solidFill>
                            <a:schemeClr val="accent2"/>
                          </a:solidFill>
                          <a:latin typeface="Cambria Math" panose="02040503050406030204" pitchFamily="18" charset="0"/>
                        </a:rPr>
                        <m:t>𝑁</m:t>
                      </m:r>
                      <m:r>
                        <a:rPr lang="en-US" sz="1400" i="1">
                          <a:solidFill>
                            <a:schemeClr val="accent2"/>
                          </a:solidFill>
                          <a:latin typeface="Cambria Math" panose="02040503050406030204" pitchFamily="18" charset="0"/>
                        </a:rPr>
                        <m:t>=1</m:t>
                      </m:r>
                    </m:oMath>
                  </a14:m>
                  <a:br>
                    <a:rPr lang="en-US" sz="1400" i="1" dirty="0">
                      <a:solidFill>
                        <a:schemeClr val="accent2"/>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𝐵</m:t>
                        </m:r>
                        <m:r>
                          <a:rPr lang="en-US" sz="1500" i="1">
                            <a:latin typeface="Cambria Math" panose="02040503050406030204" pitchFamily="18" charset="0"/>
                          </a:rPr>
                          <m:t> ≥1</m:t>
                        </m:r>
                        <m:r>
                          <a:rPr lang="en-US" sz="1500" i="1">
                            <a:latin typeface="Cambria Math" panose="02040503050406030204" pitchFamily="18" charset="0"/>
                            <a:ea typeface="Cambria Math" panose="02040503050406030204" pitchFamily="18" charset="0"/>
                          </a:rPr>
                          <m:t>𝐺𝑏𝑖𝑡</m:t>
                        </m:r>
                      </m:oMath>
                    </m:oMathPara>
                  </a14:m>
                  <a:endParaRPr lang="en-US" sz="1500" dirty="0"/>
                </a:p>
              </p:txBody>
            </p:sp>
          </mc:Choice>
          <mc:Fallback xmlns="">
            <p:sp>
              <p:nvSpPr>
                <p:cNvPr id="9" name="TextBox 8">
                  <a:extLst>
                    <a:ext uri="{FF2B5EF4-FFF2-40B4-BE49-F238E27FC236}">
                      <a16:creationId xmlns:a16="http://schemas.microsoft.com/office/drawing/2014/main" id="{00A6355C-3FC1-0D4D-8325-5E088C95A47B}"/>
                    </a:ext>
                  </a:extLst>
                </p:cNvPr>
                <p:cNvSpPr txBox="1">
                  <a:spLocks noRot="1" noChangeAspect="1" noMove="1" noResize="1" noEditPoints="1" noAdjustHandles="1" noChangeArrowheads="1" noChangeShapeType="1" noTextEdit="1"/>
                </p:cNvSpPr>
                <p:nvPr/>
              </p:nvSpPr>
              <p:spPr>
                <a:xfrm>
                  <a:off x="6966487" y="2386743"/>
                  <a:ext cx="5235417" cy="718145"/>
                </a:xfrm>
                <a:prstGeom prst="rect">
                  <a:avLst/>
                </a:prstGeom>
                <a:blipFill>
                  <a:blip r:embed="rId4"/>
                  <a:stretch>
                    <a:fillRect l="-323" t="-4651" b="-6977"/>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157F2CB8-D033-1647-B0C7-CA9730E6864D}"/>
                </a:ext>
              </a:extLst>
            </p:cNvPr>
            <p:cNvCxnSpPr>
              <a:cxnSpLocks/>
              <a:stCxn id="9" idx="1"/>
            </p:cNvCxnSpPr>
            <p:nvPr/>
          </p:nvCxnSpPr>
          <p:spPr>
            <a:xfrm flipH="1">
              <a:off x="5026008" y="2745816"/>
              <a:ext cx="1940479" cy="0"/>
            </a:xfrm>
            <a:prstGeom prst="line">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2A4A1F1-22DE-EF4A-B2F5-6AE549732E96}"/>
              </a:ext>
            </a:extLst>
          </p:cNvPr>
          <p:cNvGrpSpPr/>
          <p:nvPr/>
        </p:nvGrpSpPr>
        <p:grpSpPr>
          <a:xfrm>
            <a:off x="3379142" y="1762762"/>
            <a:ext cx="5383858" cy="538609"/>
            <a:chOff x="5026007" y="2386743"/>
            <a:chExt cx="7178478" cy="71814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E360656-3363-BC41-BE79-E68E6D8F5AB3}"/>
                    </a:ext>
                  </a:extLst>
                </p:cNvPr>
                <p:cNvSpPr txBox="1"/>
                <p:nvPr/>
              </p:nvSpPr>
              <p:spPr>
                <a:xfrm>
                  <a:off x="6966486" y="2386743"/>
                  <a:ext cx="5237999" cy="718145"/>
                </a:xfrm>
                <a:prstGeom prst="rect">
                  <a:avLst/>
                </a:prstGeom>
                <a:solidFill>
                  <a:schemeClr val="accent1">
                    <a:lumMod val="40000"/>
                    <a:lumOff val="60000"/>
                  </a:schemeClr>
                </a:solidFill>
              </p:spPr>
              <p:txBody>
                <a:bodyPr wrap="square" rtlCol="0">
                  <a:spAutoFit/>
                </a:bodyPr>
                <a:lstStyle/>
                <a:p>
                  <a:pPr/>
                  <a:r>
                    <a:rPr lang="en-US" sz="1400" dirty="0">
                      <a:solidFill>
                        <a:schemeClr val="accent2"/>
                      </a:solidFill>
                    </a:rPr>
                    <a:t>Example: </a:t>
                  </a:r>
                  <a14:m>
                    <m:oMath xmlns:m="http://schemas.openxmlformats.org/officeDocument/2006/math">
                      <m:r>
                        <a:rPr lang="en-US" sz="1400" i="1">
                          <a:solidFill>
                            <a:schemeClr val="accent2"/>
                          </a:solidFill>
                          <a:latin typeface="Cambria Math" panose="02040503050406030204" pitchFamily="18" charset="0"/>
                        </a:rPr>
                        <m:t>2</m:t>
                      </m:r>
                      <m:r>
                        <a:rPr lang="en-US" sz="1400" i="1">
                          <a:solidFill>
                            <a:schemeClr val="accent2"/>
                          </a:solidFill>
                          <a:latin typeface="Cambria Math" panose="02040503050406030204" pitchFamily="18" charset="0"/>
                        </a:rPr>
                        <m:t>𝑇</m:t>
                      </m:r>
                      <m:r>
                        <a:rPr lang="en-US" sz="1400" i="1">
                          <a:solidFill>
                            <a:schemeClr val="accent2"/>
                          </a:solidFill>
                          <a:latin typeface="Cambria Math" panose="02040503050406030204" pitchFamily="18" charset="0"/>
                        </a:rPr>
                        <m:t>=100</m:t>
                      </m:r>
                      <m:r>
                        <a:rPr lang="en-US" sz="1400" i="1">
                          <a:solidFill>
                            <a:schemeClr val="accent2"/>
                          </a:solidFill>
                          <a:latin typeface="Cambria Math" panose="02040503050406030204" pitchFamily="18" charset="0"/>
                        </a:rPr>
                        <m:t>𝑚𝑠</m:t>
                      </m:r>
                      <m:r>
                        <a:rPr lang="en-US" sz="1400" i="1">
                          <a:solidFill>
                            <a:schemeClr val="accent2"/>
                          </a:solidFill>
                          <a:latin typeface="Cambria Math" panose="02040503050406030204" pitchFamily="18" charset="0"/>
                        </a:rPr>
                        <m:t>, </m:t>
                      </m:r>
                      <m:r>
                        <a:rPr lang="en-US" sz="1400" i="1">
                          <a:solidFill>
                            <a:schemeClr val="accent2"/>
                          </a:solidFill>
                          <a:latin typeface="Cambria Math" panose="02040503050406030204" pitchFamily="18" charset="0"/>
                        </a:rPr>
                        <m:t>𝐶</m:t>
                      </m:r>
                      <m:r>
                        <a:rPr lang="en-US" sz="1400" i="1">
                          <a:solidFill>
                            <a:schemeClr val="accent2"/>
                          </a:solidFill>
                          <a:latin typeface="Cambria Math" panose="02040503050406030204" pitchFamily="18" charset="0"/>
                        </a:rPr>
                        <m:t>=10</m:t>
                      </m:r>
                      <m:r>
                        <a:rPr lang="en-US" sz="1400" i="1">
                          <a:solidFill>
                            <a:schemeClr val="accent2"/>
                          </a:solidFill>
                          <a:latin typeface="Cambria Math" panose="02040503050406030204" pitchFamily="18" charset="0"/>
                        </a:rPr>
                        <m:t>𝐺𝑏</m:t>
                      </m:r>
                      <m:r>
                        <a:rPr lang="en-US" sz="1400" i="1">
                          <a:solidFill>
                            <a:schemeClr val="accent2"/>
                          </a:solidFill>
                          <a:latin typeface="Cambria Math" panose="02040503050406030204" pitchFamily="18" charset="0"/>
                        </a:rPr>
                        <m:t>/</m:t>
                      </m:r>
                      <m:r>
                        <a:rPr lang="en-US" sz="1400" i="1">
                          <a:solidFill>
                            <a:schemeClr val="accent2"/>
                          </a:solidFill>
                          <a:latin typeface="Cambria Math" panose="02040503050406030204" pitchFamily="18" charset="0"/>
                        </a:rPr>
                        <m:t>𝑠</m:t>
                      </m:r>
                      <m:r>
                        <a:rPr lang="en-US" sz="1400" i="1">
                          <a:solidFill>
                            <a:schemeClr val="accent2"/>
                          </a:solidFill>
                          <a:latin typeface="Cambria Math" panose="02040503050406030204" pitchFamily="18" charset="0"/>
                        </a:rPr>
                        <m:t>, </m:t>
                      </m:r>
                      <m:r>
                        <a:rPr lang="en-US" sz="1400" i="1">
                          <a:solidFill>
                            <a:schemeClr val="accent2"/>
                          </a:solidFill>
                          <a:latin typeface="Cambria Math" panose="02040503050406030204" pitchFamily="18" charset="0"/>
                        </a:rPr>
                        <m:t>𝑁</m:t>
                      </m:r>
                      <m:r>
                        <a:rPr lang="en-US" sz="1400" i="1">
                          <a:solidFill>
                            <a:schemeClr val="accent2"/>
                          </a:solidFill>
                          <a:latin typeface="Cambria Math" panose="02040503050406030204" pitchFamily="18" charset="0"/>
                        </a:rPr>
                        <m:t>=10,000</m:t>
                      </m:r>
                    </m:oMath>
                  </a14:m>
                  <a:br>
                    <a:rPr lang="en-US" sz="1500" i="1" dirty="0">
                      <a:solidFill>
                        <a:schemeClr val="accent5">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𝐵</m:t>
                        </m:r>
                        <m:r>
                          <a:rPr lang="en-US" sz="1500" i="1">
                            <a:latin typeface="Cambria Math" panose="02040503050406030204" pitchFamily="18" charset="0"/>
                          </a:rPr>
                          <m:t> ≥10</m:t>
                        </m:r>
                        <m:r>
                          <a:rPr lang="en-US" sz="1500" i="1">
                            <a:latin typeface="Cambria Math" panose="02040503050406030204" pitchFamily="18" charset="0"/>
                            <a:ea typeface="Cambria Math" panose="02040503050406030204" pitchFamily="18" charset="0"/>
                          </a:rPr>
                          <m:t>𝑀𝑏𝑖𝑡</m:t>
                        </m:r>
                      </m:oMath>
                    </m:oMathPara>
                  </a14:m>
                  <a:endParaRPr lang="en-US" sz="1500" dirty="0"/>
                </a:p>
              </p:txBody>
            </p:sp>
          </mc:Choice>
          <mc:Fallback xmlns="">
            <p:sp>
              <p:nvSpPr>
                <p:cNvPr id="19" name="TextBox 18">
                  <a:extLst>
                    <a:ext uri="{FF2B5EF4-FFF2-40B4-BE49-F238E27FC236}">
                      <a16:creationId xmlns:a16="http://schemas.microsoft.com/office/drawing/2014/main" id="{4E360656-3363-BC41-BE79-E68E6D8F5AB3}"/>
                    </a:ext>
                  </a:extLst>
                </p:cNvPr>
                <p:cNvSpPr txBox="1">
                  <a:spLocks noRot="1" noChangeAspect="1" noMove="1" noResize="1" noEditPoints="1" noAdjustHandles="1" noChangeArrowheads="1" noChangeShapeType="1" noTextEdit="1"/>
                </p:cNvSpPr>
                <p:nvPr/>
              </p:nvSpPr>
              <p:spPr>
                <a:xfrm>
                  <a:off x="6966486" y="2386743"/>
                  <a:ext cx="5237999" cy="718145"/>
                </a:xfrm>
                <a:prstGeom prst="rect">
                  <a:avLst/>
                </a:prstGeom>
                <a:blipFill>
                  <a:blip r:embed="rId5"/>
                  <a:stretch>
                    <a:fillRect l="-323" t="-4651" b="-6977"/>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A263BA9B-1A36-2D48-93B0-077E3F9CBE25}"/>
                </a:ext>
              </a:extLst>
            </p:cNvPr>
            <p:cNvCxnSpPr>
              <a:cxnSpLocks/>
              <a:stCxn id="19" idx="1"/>
            </p:cNvCxnSpPr>
            <p:nvPr/>
          </p:nvCxnSpPr>
          <p:spPr>
            <a:xfrm flipH="1">
              <a:off x="5026007" y="2745816"/>
              <a:ext cx="1940479" cy="0"/>
            </a:xfrm>
            <a:prstGeom prst="line">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EEA0AA2-EC3D-AA4B-BECA-4FF7F7F865E8}"/>
              </a:ext>
            </a:extLst>
          </p:cNvPr>
          <p:cNvGrpSpPr/>
          <p:nvPr/>
        </p:nvGrpSpPr>
        <p:grpSpPr>
          <a:xfrm>
            <a:off x="747224" y="2471873"/>
            <a:ext cx="3640308" cy="2528964"/>
            <a:chOff x="3505742" y="3332940"/>
            <a:chExt cx="4853744" cy="3371952"/>
          </a:xfrm>
        </p:grpSpPr>
        <p:pic>
          <p:nvPicPr>
            <p:cNvPr id="21" name="Picture 2" descr="new-simple">
              <a:extLst>
                <a:ext uri="{FF2B5EF4-FFF2-40B4-BE49-F238E27FC236}">
                  <a16:creationId xmlns:a16="http://schemas.microsoft.com/office/drawing/2014/main" id="{17CA653A-5783-E549-8A57-36C30C2B7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742" y="3332940"/>
              <a:ext cx="4853744" cy="3371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Line 5">
              <a:extLst>
                <a:ext uri="{FF2B5EF4-FFF2-40B4-BE49-F238E27FC236}">
                  <a16:creationId xmlns:a16="http://schemas.microsoft.com/office/drawing/2014/main" id="{EDF14261-1BA9-5746-8F75-6C27AF15345E}"/>
                </a:ext>
              </a:extLst>
            </p:cNvPr>
            <p:cNvSpPr>
              <a:spLocks noChangeShapeType="1"/>
            </p:cNvSpPr>
            <p:nvPr/>
          </p:nvSpPr>
          <p:spPr bwMode="auto">
            <a:xfrm flipH="1" flipV="1">
              <a:off x="4099302" y="4187420"/>
              <a:ext cx="519193" cy="0"/>
            </a:xfrm>
            <a:prstGeom prst="line">
              <a:avLst/>
            </a:prstGeom>
            <a:noFill/>
            <a:ln w="9525">
              <a:solidFill>
                <a:srgbClr val="00B050"/>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20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1440857-806E-2D45-9AEA-ACA073ABA3DA}"/>
                    </a:ext>
                  </a:extLst>
                </p:cNvPr>
                <p:cNvSpPr/>
                <p:nvPr/>
              </p:nvSpPr>
              <p:spPr>
                <a:xfrm>
                  <a:off x="4550067" y="3852061"/>
                  <a:ext cx="1024383" cy="7175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sz="2100" i="1">
                                <a:latin typeface="Cambria Math" panose="02040503050406030204" pitchFamily="18" charset="0"/>
                                <a:ea typeface="Cambria Math" panose="02040503050406030204" pitchFamily="18" charset="0"/>
                              </a:rPr>
                            </m:ctrlPr>
                          </m:boxPr>
                          <m:e>
                            <m:argPr>
                              <m:argSz m:val="-1"/>
                            </m:argPr>
                            <m:f>
                              <m:fPr>
                                <m:ctrlPr>
                                  <a:rPr lang="en-US" sz="2100" i="1">
                                    <a:latin typeface="Cambria Math" panose="02040503050406030204" pitchFamily="18" charset="0"/>
                                    <a:ea typeface="Cambria Math" panose="02040503050406030204" pitchFamily="18" charset="0"/>
                                  </a:rPr>
                                </m:ctrlPr>
                              </m:fPr>
                              <m:num>
                                <m:r>
                                  <a:rPr lang="en-US" sz="2100" i="1">
                                    <a:latin typeface="Cambria Math" panose="02040503050406030204" pitchFamily="18" charset="0"/>
                                    <a:ea typeface="Cambria Math" panose="02040503050406030204" pitchFamily="18" charset="0"/>
                                  </a:rPr>
                                  <m:t>2</m:t>
                                </m:r>
                                <m:r>
                                  <a:rPr lang="en-US" sz="2100" i="1">
                                    <a:latin typeface="Cambria Math" panose="02040503050406030204" pitchFamily="18" charset="0"/>
                                    <a:ea typeface="Cambria Math" panose="02040503050406030204" pitchFamily="18" charset="0"/>
                                  </a:rPr>
                                  <m:t>𝑇</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𝐶</m:t>
                                </m:r>
                              </m:num>
                              <m:den>
                                <m:rad>
                                  <m:radPr>
                                    <m:degHide m:val="on"/>
                                    <m:ctrlPr>
                                      <a:rPr lang="en-US" sz="2100" i="1">
                                        <a:latin typeface="Cambria Math" panose="02040503050406030204" pitchFamily="18" charset="0"/>
                                        <a:ea typeface="Cambria Math" panose="02040503050406030204" pitchFamily="18" charset="0"/>
                                      </a:rPr>
                                    </m:ctrlPr>
                                  </m:radPr>
                                  <m:deg/>
                                  <m:e>
                                    <m:r>
                                      <a:rPr lang="en-US" sz="2100" i="1">
                                        <a:latin typeface="Cambria Math" panose="02040503050406030204" pitchFamily="18" charset="0"/>
                                        <a:ea typeface="Cambria Math" panose="02040503050406030204" pitchFamily="18" charset="0"/>
                                      </a:rPr>
                                      <m:t>𝑁</m:t>
                                    </m:r>
                                  </m:e>
                                </m:rad>
                              </m:den>
                            </m:f>
                          </m:e>
                        </m:box>
                      </m:oMath>
                    </m:oMathPara>
                  </a14:m>
                  <a:endParaRPr lang="en-US" sz="2100" dirty="0"/>
                </a:p>
              </p:txBody>
            </p:sp>
          </mc:Choice>
          <mc:Fallback xmlns="">
            <p:sp>
              <p:nvSpPr>
                <p:cNvPr id="6" name="Rectangle 5">
                  <a:extLst>
                    <a:ext uri="{FF2B5EF4-FFF2-40B4-BE49-F238E27FC236}">
                      <a16:creationId xmlns:a16="http://schemas.microsoft.com/office/drawing/2014/main" id="{F1440857-806E-2D45-9AEA-ACA073ABA3DA}"/>
                    </a:ext>
                  </a:extLst>
                </p:cNvPr>
                <p:cNvSpPr>
                  <a:spLocks noRot="1" noChangeAspect="1" noMove="1" noResize="1" noEditPoints="1" noAdjustHandles="1" noChangeArrowheads="1" noChangeShapeType="1" noTextEdit="1"/>
                </p:cNvSpPr>
                <p:nvPr/>
              </p:nvSpPr>
              <p:spPr>
                <a:xfrm>
                  <a:off x="4550067" y="3852061"/>
                  <a:ext cx="1024383" cy="71754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25354BE-9A1B-134C-B4D7-E3B74958CC50}"/>
                  </a:ext>
                </a:extLst>
              </p:cNvPr>
              <p:cNvSpPr txBox="1"/>
              <p:nvPr/>
            </p:nvSpPr>
            <p:spPr>
              <a:xfrm>
                <a:off x="3384039" y="3218592"/>
                <a:ext cx="4303807" cy="699359"/>
              </a:xfrm>
              <a:prstGeom prst="rect">
                <a:avLst/>
              </a:prstGeom>
              <a:solidFill>
                <a:schemeClr val="bg1"/>
              </a:solidFill>
              <a:ln>
                <a:solidFill>
                  <a:schemeClr val="bg1">
                    <a:lumMod val="95000"/>
                  </a:schemeClr>
                </a:solidFill>
              </a:ln>
              <a:effectLst>
                <a:outerShdw blurRad="50800" dist="38100" dir="8100000" algn="tr" rotWithShape="0">
                  <a:prstClr val="black">
                    <a:alpha val="40000"/>
                  </a:prstClr>
                </a:outerShdw>
              </a:effectLst>
            </p:spPr>
            <p:txBody>
              <a:bodyPr wrap="none" rtlCol="0">
                <a:spAutoFit/>
              </a:bodyPr>
              <a:lstStyle/>
              <a:p>
                <a:pPr algn="ctr"/>
                <a:r>
                  <a:rPr lang="en-US" sz="1800" dirty="0"/>
                  <a:t>Q: Do you think </a:t>
                </a:r>
                <a14:m>
                  <m:oMath xmlns:m="http://schemas.openxmlformats.org/officeDocument/2006/math">
                    <m:r>
                      <a:rPr lang="en-US" sz="1800" i="1">
                        <a:latin typeface="Cambria Math" panose="02040503050406030204" pitchFamily="18" charset="0"/>
                        <a:ea typeface="Cambria Math" panose="02040503050406030204" pitchFamily="18" charset="0"/>
                      </a:rPr>
                      <m:t>𝐵</m:t>
                    </m:r>
                    <m:r>
                      <a:rPr lang="en-US" sz="1800" i="1">
                        <a:latin typeface="Cambria Math" panose="02040503050406030204" pitchFamily="18" charset="0"/>
                        <a:ea typeface="Cambria Math" panose="02040503050406030204" pitchFamily="18" charset="0"/>
                      </a:rPr>
                      <m:t>∝</m:t>
                    </m:r>
                    <m:box>
                      <m:boxPr>
                        <m:ctrlPr>
                          <a:rPr lang="en-US" sz="1800" i="1">
                            <a:latin typeface="Cambria Math" panose="02040503050406030204" pitchFamily="18" charset="0"/>
                            <a:ea typeface="Cambria Math" panose="02040503050406030204" pitchFamily="18" charset="0"/>
                          </a:rPr>
                        </m:ctrlPr>
                      </m:boxPr>
                      <m:e>
                        <m:argPr>
                          <m:argSz m:val="-1"/>
                        </m:argP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ad>
                              <m:radPr>
                                <m:degHide m:val="on"/>
                                <m:ctrlPr>
                                  <a:rPr lang="en-US" sz="1800" i="1">
                                    <a:latin typeface="Cambria Math" panose="02040503050406030204" pitchFamily="18" charset="0"/>
                                    <a:ea typeface="Cambria Math" panose="02040503050406030204" pitchFamily="18" charset="0"/>
                                  </a:rPr>
                                </m:ctrlPr>
                              </m:radPr>
                              <m:deg/>
                              <m:e>
                                <m:r>
                                  <a:rPr lang="en-US" sz="1800" i="1">
                                    <a:latin typeface="Cambria Math" panose="02040503050406030204" pitchFamily="18" charset="0"/>
                                    <a:ea typeface="Cambria Math" panose="02040503050406030204" pitchFamily="18" charset="0"/>
                                  </a:rPr>
                                  <m:t>𝑁</m:t>
                                </m:r>
                              </m:e>
                            </m:rad>
                          </m:den>
                        </m:f>
                      </m:e>
                    </m:box>
                  </m:oMath>
                </a14:m>
                <a:r>
                  <a:rPr lang="en-US" sz="1800" dirty="0"/>
                  <a:t> will hold for other</a:t>
                </a:r>
              </a:p>
              <a:p>
                <a:pPr algn="ctr"/>
                <a:r>
                  <a:rPr lang="en-US" sz="1800" dirty="0"/>
                  <a:t>congestion control algorithms…?</a:t>
                </a:r>
              </a:p>
            </p:txBody>
          </p:sp>
        </mc:Choice>
        <mc:Fallback xmlns="">
          <p:sp>
            <p:nvSpPr>
              <p:cNvPr id="12" name="TextBox 11">
                <a:extLst>
                  <a:ext uri="{FF2B5EF4-FFF2-40B4-BE49-F238E27FC236}">
                    <a16:creationId xmlns:a16="http://schemas.microsoft.com/office/drawing/2014/main" id="{125354BE-9A1B-134C-B4D7-E3B74958CC50}"/>
                  </a:ext>
                </a:extLst>
              </p:cNvPr>
              <p:cNvSpPr txBox="1">
                <a:spLocks noRot="1" noChangeAspect="1" noMove="1" noResize="1" noEditPoints="1" noAdjustHandles="1" noChangeArrowheads="1" noChangeShapeType="1" noTextEdit="1"/>
              </p:cNvSpPr>
              <p:nvPr/>
            </p:nvSpPr>
            <p:spPr>
              <a:xfrm>
                <a:off x="3384039" y="3218592"/>
                <a:ext cx="4303807" cy="699359"/>
              </a:xfrm>
              <a:prstGeom prst="rect">
                <a:avLst/>
              </a:prstGeom>
              <a:blipFill>
                <a:blip r:embed="rId8"/>
                <a:stretch>
                  <a:fillRect/>
                </a:stretch>
              </a:blipFill>
              <a:ln>
                <a:solidFill>
                  <a:schemeClr val="bg1">
                    <a:lumMod val="95000"/>
                  </a:schemeClr>
                </a:solidFill>
              </a:ln>
              <a:effectLst>
                <a:outerShdw blurRad="50800" dist="38100" dir="8100000" algn="tr"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84549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80E3-4CDC-844A-86FA-244A7247C24C}"/>
              </a:ext>
            </a:extLst>
          </p:cNvPr>
          <p:cNvSpPr>
            <a:spLocks noGrp="1"/>
          </p:cNvSpPr>
          <p:nvPr>
            <p:ph type="title"/>
          </p:nvPr>
        </p:nvSpPr>
        <p:spPr>
          <a:xfrm>
            <a:off x="293914" y="77762"/>
            <a:ext cx="7886700" cy="994172"/>
          </a:xfrm>
        </p:spPr>
        <p:txBody>
          <a:bodyPr/>
          <a:lstStyle/>
          <a:p>
            <a:r>
              <a:rPr lang="en-US" dirty="0"/>
              <a:t>Why should we care?</a:t>
            </a:r>
          </a:p>
        </p:txBody>
      </p:sp>
      <p:sp>
        <p:nvSpPr>
          <p:cNvPr id="3" name="Content Placeholder 2">
            <a:extLst>
              <a:ext uri="{FF2B5EF4-FFF2-40B4-BE49-F238E27FC236}">
                <a16:creationId xmlns:a16="http://schemas.microsoft.com/office/drawing/2014/main" id="{A7F418B2-F4DF-8F4C-8803-BC97EAC7A81E}"/>
              </a:ext>
            </a:extLst>
          </p:cNvPr>
          <p:cNvSpPr>
            <a:spLocks noGrp="1"/>
          </p:cNvSpPr>
          <p:nvPr>
            <p:ph idx="1"/>
          </p:nvPr>
        </p:nvSpPr>
        <p:spPr>
          <a:xfrm>
            <a:off x="381000" y="1504950"/>
            <a:ext cx="8382000" cy="3034302"/>
          </a:xfrm>
        </p:spPr>
        <p:txBody>
          <a:bodyPr>
            <a:normAutofit fontScale="92500"/>
          </a:bodyPr>
          <a:lstStyle/>
          <a:p>
            <a:pPr marL="0" indent="0">
              <a:buNone/>
            </a:pPr>
            <a:r>
              <a:rPr lang="en-US" sz="2700" dirty="0"/>
              <a:t>Background</a:t>
            </a:r>
          </a:p>
          <a:p>
            <a:pPr marL="220266" indent="-220266">
              <a:buFont typeface="Wingdings" pitchFamily="2" charset="2"/>
              <a:buChar char="§"/>
            </a:pPr>
            <a:r>
              <a:rPr lang="en-US" dirty="0"/>
              <a:t>No universal agreement on how big a router buffer should be</a:t>
            </a:r>
          </a:p>
          <a:p>
            <a:pPr marL="220266" indent="-220266">
              <a:buFont typeface="Wingdings" pitchFamily="2" charset="2"/>
              <a:buChar char="§"/>
            </a:pPr>
            <a:r>
              <a:rPr lang="en-US" dirty="0"/>
              <a:t>Or why. </a:t>
            </a:r>
          </a:p>
          <a:p>
            <a:pPr marL="220266" indent="-220266">
              <a:buFont typeface="Wingdings" pitchFamily="2" charset="2"/>
              <a:buChar char="§"/>
            </a:pPr>
            <a:r>
              <a:rPr lang="en-US" dirty="0"/>
              <a:t>Yet buffers are a major cause of variation in packet delay.</a:t>
            </a:r>
          </a:p>
          <a:p>
            <a:pPr marL="220266" indent="-220266">
              <a:buFont typeface="Wingdings" pitchFamily="2" charset="2"/>
              <a:buChar char="§"/>
            </a:pPr>
            <a:r>
              <a:rPr lang="en-US" dirty="0"/>
              <a:t>Big buffers require large, slow DRAM memories…</a:t>
            </a:r>
          </a:p>
          <a:p>
            <a:pPr marL="220266" indent="-220266">
              <a:buFont typeface="Wingdings" pitchFamily="2" charset="2"/>
              <a:buChar char="§"/>
            </a:pPr>
            <a:r>
              <a:rPr lang="en-US" dirty="0"/>
              <a:t>…which complicate the design of large routers.</a:t>
            </a:r>
          </a:p>
          <a:p>
            <a:pPr marL="220266" indent="-220266">
              <a:buFont typeface="Wingdings" pitchFamily="2" charset="2"/>
              <a:buChar char="§"/>
            </a:pPr>
            <a:r>
              <a:rPr lang="en-US" dirty="0"/>
              <a:t>It would be nice if we could use single chip switches and routers</a:t>
            </a:r>
          </a:p>
          <a:p>
            <a:pPr marL="0" indent="0">
              <a:buNone/>
            </a:pPr>
            <a:endParaRPr lang="en-US" sz="3450" dirty="0">
              <a:solidFill>
                <a:schemeClr val="accent5"/>
              </a:solidFill>
            </a:endParaRPr>
          </a:p>
        </p:txBody>
      </p:sp>
    </p:spTree>
    <p:extLst>
      <p:ext uri="{BB962C8B-B14F-4D97-AF65-F5344CB8AC3E}">
        <p14:creationId xmlns:p14="http://schemas.microsoft.com/office/powerpoint/2010/main" val="2431243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0649-553A-0543-919C-77034066552C}"/>
              </a:ext>
            </a:extLst>
          </p:cNvPr>
          <p:cNvSpPr>
            <a:spLocks noGrp="1"/>
          </p:cNvSpPr>
          <p:nvPr>
            <p:ph type="title"/>
          </p:nvPr>
        </p:nvSpPr>
        <p:spPr/>
        <p:txBody>
          <a:bodyPr/>
          <a:lstStyle/>
          <a:p>
            <a:r>
              <a:rPr lang="en-US" dirty="0"/>
              <a:t>You said</a:t>
            </a:r>
          </a:p>
        </p:txBody>
      </p:sp>
      <p:sp>
        <p:nvSpPr>
          <p:cNvPr id="3" name="Content Placeholder 2">
            <a:extLst>
              <a:ext uri="{FF2B5EF4-FFF2-40B4-BE49-F238E27FC236}">
                <a16:creationId xmlns:a16="http://schemas.microsoft.com/office/drawing/2014/main" id="{E4B7CC9E-C12A-834D-87C5-F5F055D37E89}"/>
              </a:ext>
            </a:extLst>
          </p:cNvPr>
          <p:cNvSpPr>
            <a:spLocks noGrp="1"/>
          </p:cNvSpPr>
          <p:nvPr>
            <p:ph idx="1"/>
          </p:nvPr>
        </p:nvSpPr>
        <p:spPr/>
        <p:txBody>
          <a:bodyPr/>
          <a:lstStyle/>
          <a:p>
            <a:pPr marL="0" indent="0">
              <a:buNone/>
            </a:pPr>
            <a:r>
              <a:rPr lang="en-US" sz="2000" dirty="0">
                <a:solidFill>
                  <a:schemeClr val="accent2"/>
                </a:solidFill>
              </a:rPr>
              <a:t>Nikhil Athreya </a:t>
            </a:r>
          </a:p>
          <a:p>
            <a:pPr marL="0" indent="0">
              <a:buNone/>
            </a:pPr>
            <a:r>
              <a:rPr lang="en-US" sz="1600" dirty="0"/>
              <a:t>I think the assumptions made in the original paper are beginning to change. While they acknowledge that their work is mostly based off of TCP, they argue that single-packet sources (e.g. DNS) and constant-rate UDP sources (e.g. online games) can be modeled with short flows. However, a quick Google search tells me that (</a:t>
            </a:r>
            <a:r>
              <a:rPr lang="en-US" sz="1600" dirty="0">
                <a:hlinkClick r:id="rId2"/>
              </a:rPr>
              <a:t>https://www.caida.org/research/traffic-analysis/tcpudpratio/</a:t>
            </a:r>
            <a:r>
              <a:rPr lang="en-US" sz="1600" dirty="0"/>
              <a:t>) that the amount of UDP flows either has surpassed TCP flows or is at least comparable to it. I’m unsure how this would affect the results in this paper; perhaps because the results for short flows shows that average queue length is only dependent on link load and flow length, this shouldn’t be a problem, but I’d be interested to hear more about it</a:t>
            </a:r>
            <a:r>
              <a:rPr lang="en-US" dirty="0"/>
              <a:t>.</a:t>
            </a:r>
          </a:p>
        </p:txBody>
      </p:sp>
      <p:sp>
        <p:nvSpPr>
          <p:cNvPr id="4" name="Slide Number Placeholder 3">
            <a:extLst>
              <a:ext uri="{FF2B5EF4-FFF2-40B4-BE49-F238E27FC236}">
                <a16:creationId xmlns:a16="http://schemas.microsoft.com/office/drawing/2014/main" id="{220D5437-9D49-4349-AD4C-0DC72D120DEE}"/>
              </a:ext>
            </a:extLst>
          </p:cNvPr>
          <p:cNvSpPr>
            <a:spLocks noGrp="1"/>
          </p:cNvSpPr>
          <p:nvPr>
            <p:ph type="sldNum" sz="quarter" idx="10"/>
          </p:nvPr>
        </p:nvSpPr>
        <p:spPr/>
        <p:txBody>
          <a:bodyPr/>
          <a:lstStyle/>
          <a:p>
            <a:fld id="{5328B5F4-9676-1D47-98AA-AF6FFDAECEFB}" type="slidenum">
              <a:rPr lang="en-US" altLang="en-US" smtClean="0"/>
              <a:pPr/>
              <a:t>30</a:t>
            </a:fld>
            <a:endParaRPr lang="en-US" altLang="en-US"/>
          </a:p>
        </p:txBody>
      </p:sp>
    </p:spTree>
    <p:extLst>
      <p:ext uri="{BB962C8B-B14F-4D97-AF65-F5344CB8AC3E}">
        <p14:creationId xmlns:p14="http://schemas.microsoft.com/office/powerpoint/2010/main" val="2358880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0649-553A-0543-919C-77034066552C}"/>
              </a:ext>
            </a:extLst>
          </p:cNvPr>
          <p:cNvSpPr>
            <a:spLocks noGrp="1"/>
          </p:cNvSpPr>
          <p:nvPr>
            <p:ph type="title"/>
          </p:nvPr>
        </p:nvSpPr>
        <p:spPr/>
        <p:txBody>
          <a:bodyPr/>
          <a:lstStyle/>
          <a:p>
            <a:r>
              <a:rPr lang="en-US" dirty="0"/>
              <a:t>You said</a:t>
            </a:r>
          </a:p>
        </p:txBody>
      </p:sp>
      <p:sp>
        <p:nvSpPr>
          <p:cNvPr id="3" name="Content Placeholder 2">
            <a:extLst>
              <a:ext uri="{FF2B5EF4-FFF2-40B4-BE49-F238E27FC236}">
                <a16:creationId xmlns:a16="http://schemas.microsoft.com/office/drawing/2014/main" id="{E4B7CC9E-C12A-834D-87C5-F5F055D37E89}"/>
              </a:ext>
            </a:extLst>
          </p:cNvPr>
          <p:cNvSpPr>
            <a:spLocks noGrp="1"/>
          </p:cNvSpPr>
          <p:nvPr>
            <p:ph idx="1"/>
          </p:nvPr>
        </p:nvSpPr>
        <p:spPr>
          <a:xfrm>
            <a:off x="457200" y="1071079"/>
            <a:ext cx="8229600" cy="3394075"/>
          </a:xfrm>
        </p:spPr>
        <p:txBody>
          <a:bodyPr/>
          <a:lstStyle/>
          <a:p>
            <a:pPr marL="0" indent="0">
              <a:buNone/>
            </a:pPr>
            <a:r>
              <a:rPr lang="en-US" sz="1600" dirty="0">
                <a:solidFill>
                  <a:schemeClr val="accent2"/>
                </a:solidFill>
              </a:rPr>
              <a:t>Kevin </a:t>
            </a:r>
            <a:r>
              <a:rPr lang="en-US" sz="1600" dirty="0" err="1">
                <a:solidFill>
                  <a:schemeClr val="accent2"/>
                </a:solidFill>
              </a:rPr>
              <a:t>Baichoo</a:t>
            </a:r>
            <a:r>
              <a:rPr lang="en-US" sz="1600" dirty="0">
                <a:solidFill>
                  <a:schemeClr val="accent2"/>
                </a:solidFill>
              </a:rPr>
              <a:t> </a:t>
            </a:r>
          </a:p>
          <a:p>
            <a:pPr marL="0" indent="0">
              <a:buNone/>
            </a:pPr>
            <a:r>
              <a:rPr lang="en-US" sz="1600" dirty="0"/>
              <a:t>It seems like from the backbone router vendor’s will disavow this smaller buffer sizes, as otherwise they can’t justify the prices for their equipment.</a:t>
            </a:r>
          </a:p>
          <a:p>
            <a:pPr marL="0" indent="0">
              <a:buNone/>
            </a:pPr>
            <a:endParaRPr lang="en-US" sz="1600" dirty="0"/>
          </a:p>
          <a:p>
            <a:pPr marL="0" indent="0">
              <a:buNone/>
            </a:pPr>
            <a:r>
              <a:rPr lang="en-US" sz="1600" dirty="0">
                <a:solidFill>
                  <a:schemeClr val="accent2"/>
                </a:solidFill>
              </a:rPr>
              <a:t>Esther Goldstein</a:t>
            </a:r>
          </a:p>
          <a:p>
            <a:pPr marL="0" indent="0">
              <a:buNone/>
            </a:pPr>
            <a:r>
              <a:rPr lang="en-US" sz="1600" dirty="0"/>
              <a:t>Do buffer sizes today go by the rule-of-thumb equation, or has the equation been refined in a different way than what was proposed in the paper? </a:t>
            </a:r>
          </a:p>
          <a:p>
            <a:pPr marL="0" indent="0">
              <a:buNone/>
            </a:pPr>
            <a:endParaRPr lang="en-US" sz="1600" dirty="0">
              <a:solidFill>
                <a:schemeClr val="accent2"/>
              </a:solidFill>
            </a:endParaRPr>
          </a:p>
          <a:p>
            <a:pPr marL="0" indent="0">
              <a:buNone/>
            </a:pPr>
            <a:r>
              <a:rPr lang="en-US" sz="1600" dirty="0">
                <a:solidFill>
                  <a:schemeClr val="accent2"/>
                </a:solidFill>
              </a:rPr>
              <a:t>Isabel Victoria Papadimitriou</a:t>
            </a:r>
          </a:p>
          <a:p>
            <a:pPr marL="0" indent="0">
              <a:buNone/>
            </a:pPr>
            <a:r>
              <a:rPr lang="en-US" sz="1600" dirty="0"/>
              <a:t>It seems that this is working under an assumption that TCP is TCP, and router manufacturers have to deal with that regarding buffer size. Why isn’t it the other way around (“this is the buffer size, make congestion control work”), or is it possible to think about some sort of joint optimization of buffer size and paradigm? </a:t>
            </a:r>
            <a:br>
              <a:rPr lang="en-US" sz="1600" dirty="0"/>
            </a:br>
            <a:endParaRPr lang="en-US" sz="1600" dirty="0"/>
          </a:p>
        </p:txBody>
      </p:sp>
      <p:sp>
        <p:nvSpPr>
          <p:cNvPr id="4" name="Slide Number Placeholder 3">
            <a:extLst>
              <a:ext uri="{FF2B5EF4-FFF2-40B4-BE49-F238E27FC236}">
                <a16:creationId xmlns:a16="http://schemas.microsoft.com/office/drawing/2014/main" id="{220D5437-9D49-4349-AD4C-0DC72D120DEE}"/>
              </a:ext>
            </a:extLst>
          </p:cNvPr>
          <p:cNvSpPr>
            <a:spLocks noGrp="1"/>
          </p:cNvSpPr>
          <p:nvPr>
            <p:ph type="sldNum" sz="quarter" idx="10"/>
          </p:nvPr>
        </p:nvSpPr>
        <p:spPr/>
        <p:txBody>
          <a:bodyPr/>
          <a:lstStyle/>
          <a:p>
            <a:fld id="{5328B5F4-9676-1D47-98AA-AF6FFDAECEFB}" type="slidenum">
              <a:rPr lang="en-US" altLang="en-US" smtClean="0"/>
              <a:pPr/>
              <a:t>31</a:t>
            </a:fld>
            <a:endParaRPr lang="en-US" altLang="en-US"/>
          </a:p>
        </p:txBody>
      </p:sp>
    </p:spTree>
    <p:extLst>
      <p:ext uri="{BB962C8B-B14F-4D97-AF65-F5344CB8AC3E}">
        <p14:creationId xmlns:p14="http://schemas.microsoft.com/office/powerpoint/2010/main" val="1316816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a:extLst>
              <a:ext uri="{FF2B5EF4-FFF2-40B4-BE49-F238E27FC236}">
                <a16:creationId xmlns:a16="http://schemas.microsoft.com/office/drawing/2014/main" id="{A7FDCA7C-DCAB-4B40-A46E-B9E1A5AA261E}"/>
              </a:ext>
            </a:extLst>
          </p:cNvPr>
          <p:cNvSpPr/>
          <p:nvPr/>
        </p:nvSpPr>
        <p:spPr>
          <a:xfrm>
            <a:off x="0" y="629690"/>
            <a:ext cx="8934100" cy="211975"/>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8" name="Straight Connector 7">
            <a:extLst>
              <a:ext uri="{FF2B5EF4-FFF2-40B4-BE49-F238E27FC236}">
                <a16:creationId xmlns:a16="http://schemas.microsoft.com/office/drawing/2014/main" id="{DC6BC02A-4B1B-C543-A133-EFE7C669432D}"/>
              </a:ext>
            </a:extLst>
          </p:cNvPr>
          <p:cNvCxnSpPr/>
          <p:nvPr/>
        </p:nvCxnSpPr>
        <p:spPr>
          <a:xfrm>
            <a:off x="700348" y="629685"/>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4B7F79-1132-494B-B563-AD3B143844C7}"/>
              </a:ext>
            </a:extLst>
          </p:cNvPr>
          <p:cNvCxnSpPr/>
          <p:nvPr/>
        </p:nvCxnSpPr>
        <p:spPr>
          <a:xfrm>
            <a:off x="2172392" y="629685"/>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223ED7-FF7A-654A-9B2E-3DBDA5091A73}"/>
              </a:ext>
            </a:extLst>
          </p:cNvPr>
          <p:cNvCxnSpPr/>
          <p:nvPr/>
        </p:nvCxnSpPr>
        <p:spPr>
          <a:xfrm>
            <a:off x="3663011" y="629949"/>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5D4A63-6028-DD4A-AA19-D2F00FBB1892}"/>
              </a:ext>
            </a:extLst>
          </p:cNvPr>
          <p:cNvCxnSpPr/>
          <p:nvPr/>
        </p:nvCxnSpPr>
        <p:spPr>
          <a:xfrm>
            <a:off x="8429107" y="629685"/>
            <a:ext cx="0" cy="21197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804D2D-5705-FB42-B5AC-CDDD0575954A}"/>
              </a:ext>
            </a:extLst>
          </p:cNvPr>
          <p:cNvSpPr txBox="1"/>
          <p:nvPr/>
        </p:nvSpPr>
        <p:spPr>
          <a:xfrm>
            <a:off x="474805" y="430440"/>
            <a:ext cx="524503" cy="276999"/>
          </a:xfrm>
          <a:prstGeom prst="rect">
            <a:avLst/>
          </a:prstGeom>
          <a:noFill/>
        </p:spPr>
        <p:txBody>
          <a:bodyPr wrap="none" rtlCol="0">
            <a:spAutoFit/>
          </a:bodyPr>
          <a:lstStyle/>
          <a:p>
            <a:r>
              <a:rPr lang="en-US" sz="1200" dirty="0"/>
              <a:t>1988</a:t>
            </a:r>
          </a:p>
        </p:txBody>
      </p:sp>
      <p:sp>
        <p:nvSpPr>
          <p:cNvPr id="16" name="TextBox 15">
            <a:extLst>
              <a:ext uri="{FF2B5EF4-FFF2-40B4-BE49-F238E27FC236}">
                <a16:creationId xmlns:a16="http://schemas.microsoft.com/office/drawing/2014/main" id="{666D5854-9EBC-C240-ABB5-F4CB3A547DA5}"/>
              </a:ext>
            </a:extLst>
          </p:cNvPr>
          <p:cNvSpPr txBox="1"/>
          <p:nvPr/>
        </p:nvSpPr>
        <p:spPr>
          <a:xfrm>
            <a:off x="1950024" y="430440"/>
            <a:ext cx="524503" cy="276999"/>
          </a:xfrm>
          <a:prstGeom prst="rect">
            <a:avLst/>
          </a:prstGeom>
          <a:noFill/>
        </p:spPr>
        <p:txBody>
          <a:bodyPr wrap="none" rtlCol="0">
            <a:spAutoFit/>
          </a:bodyPr>
          <a:lstStyle/>
          <a:p>
            <a:r>
              <a:rPr lang="en-US" sz="1200" dirty="0"/>
              <a:t>1994</a:t>
            </a:r>
          </a:p>
        </p:txBody>
      </p:sp>
      <p:sp>
        <p:nvSpPr>
          <p:cNvPr id="21" name="TextBox 20">
            <a:extLst>
              <a:ext uri="{FF2B5EF4-FFF2-40B4-BE49-F238E27FC236}">
                <a16:creationId xmlns:a16="http://schemas.microsoft.com/office/drawing/2014/main" id="{841E6DE5-C52C-F248-8F7A-C1A4A49CF92E}"/>
              </a:ext>
            </a:extLst>
          </p:cNvPr>
          <p:cNvSpPr txBox="1"/>
          <p:nvPr/>
        </p:nvSpPr>
        <p:spPr>
          <a:xfrm>
            <a:off x="8222610" y="430440"/>
            <a:ext cx="524503" cy="276999"/>
          </a:xfrm>
          <a:prstGeom prst="rect">
            <a:avLst/>
          </a:prstGeom>
          <a:noFill/>
        </p:spPr>
        <p:txBody>
          <a:bodyPr wrap="none" rtlCol="0">
            <a:spAutoFit/>
          </a:bodyPr>
          <a:lstStyle/>
          <a:p>
            <a:r>
              <a:rPr lang="en-US" sz="1200" dirty="0"/>
              <a:t>2020</a:t>
            </a:r>
          </a:p>
        </p:txBody>
      </p:sp>
      <p:pic>
        <p:nvPicPr>
          <p:cNvPr id="23" name="Picture 22">
            <a:extLst>
              <a:ext uri="{FF2B5EF4-FFF2-40B4-BE49-F238E27FC236}">
                <a16:creationId xmlns:a16="http://schemas.microsoft.com/office/drawing/2014/main" id="{5FE482EC-C92F-5D49-AB63-FAEBB3DC6F48}"/>
              </a:ext>
            </a:extLst>
          </p:cNvPr>
          <p:cNvPicPr>
            <a:picLocks noChangeAspect="1"/>
          </p:cNvPicPr>
          <p:nvPr/>
        </p:nvPicPr>
        <p:blipFill>
          <a:blip r:embed="rId2"/>
          <a:stretch>
            <a:fillRect/>
          </a:stretch>
        </p:blipFill>
        <p:spPr>
          <a:xfrm>
            <a:off x="42116" y="1500815"/>
            <a:ext cx="1339177" cy="1635162"/>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B58DC520-F6E4-3542-BF3A-9770F77E54E4}"/>
              </a:ext>
            </a:extLst>
          </p:cNvPr>
          <p:cNvPicPr>
            <a:picLocks noChangeAspect="1"/>
          </p:cNvPicPr>
          <p:nvPr/>
        </p:nvPicPr>
        <p:blipFill>
          <a:blip r:embed="rId3"/>
          <a:stretch>
            <a:fillRect/>
          </a:stretch>
        </p:blipFill>
        <p:spPr>
          <a:xfrm>
            <a:off x="1521211" y="1506013"/>
            <a:ext cx="1339177" cy="1635162"/>
          </a:xfrm>
          <a:prstGeom prst="rect">
            <a:avLst/>
          </a:prstGeom>
          <a:ln>
            <a:solidFill>
              <a:schemeClr val="bg1">
                <a:lumMod val="8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0F2509B-AFA2-B84F-8BA2-FA31DFFA3038}"/>
                  </a:ext>
                </a:extLst>
              </p:cNvPr>
              <p:cNvSpPr txBox="1"/>
              <p:nvPr/>
            </p:nvSpPr>
            <p:spPr>
              <a:xfrm>
                <a:off x="3102335" y="2156814"/>
                <a:ext cx="1290353" cy="323165"/>
              </a:xfrm>
              <a:prstGeom prst="rect">
                <a:avLst/>
              </a:prstGeom>
              <a:noFill/>
              <a:ln>
                <a:solidFill>
                  <a:schemeClr val="bg1">
                    <a:lumMod val="8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rPr>
                        <m:t>𝐵</m:t>
                      </m:r>
                      <m:r>
                        <a:rPr lang="en-US" sz="2100" i="1">
                          <a:latin typeface="Cambria Math" panose="02040503050406030204" pitchFamily="18" charset="0"/>
                          <a:ea typeface="Cambria Math" panose="02040503050406030204" pitchFamily="18" charset="0"/>
                        </a:rPr>
                        <m:t>=2</m:t>
                      </m:r>
                      <m:r>
                        <a:rPr lang="en-US" sz="2100" i="1">
                          <a:latin typeface="Cambria Math" panose="02040503050406030204" pitchFamily="18" charset="0"/>
                          <a:ea typeface="Cambria Math" panose="02040503050406030204" pitchFamily="18" charset="0"/>
                        </a:rPr>
                        <m:t>𝑇</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𝐶</m:t>
                      </m:r>
                    </m:oMath>
                  </m:oMathPara>
                </a14:m>
                <a:endParaRPr lang="en-US" sz="2100" dirty="0"/>
              </a:p>
            </p:txBody>
          </p:sp>
        </mc:Choice>
        <mc:Fallback xmlns="">
          <p:sp>
            <p:nvSpPr>
              <p:cNvPr id="66" name="TextBox 65">
                <a:extLst>
                  <a:ext uri="{FF2B5EF4-FFF2-40B4-BE49-F238E27FC236}">
                    <a16:creationId xmlns:a16="http://schemas.microsoft.com/office/drawing/2014/main" id="{30F2509B-AFA2-B84F-8BA2-FA31DFFA3038}"/>
                  </a:ext>
                </a:extLst>
              </p:cNvPr>
              <p:cNvSpPr txBox="1">
                <a:spLocks noRot="1" noChangeAspect="1" noMove="1" noResize="1" noEditPoints="1" noAdjustHandles="1" noChangeArrowheads="1" noChangeShapeType="1" noTextEdit="1"/>
              </p:cNvSpPr>
              <p:nvPr/>
            </p:nvSpPr>
            <p:spPr>
              <a:xfrm>
                <a:off x="3102335" y="2156814"/>
                <a:ext cx="1290353" cy="323165"/>
              </a:xfrm>
              <a:prstGeom prst="rect">
                <a:avLst/>
              </a:prstGeom>
              <a:blipFill>
                <a:blip r:embed="rId4"/>
                <a:stretch>
                  <a:fillRect l="-2885" r="-962" b="-3704"/>
                </a:stretch>
              </a:blipFill>
              <a:ln>
                <a:solidFill>
                  <a:schemeClr val="bg1">
                    <a:lumMod val="85000"/>
                  </a:schemeClr>
                </a:solid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82E0E738-3E64-DA46-AD84-CFE818755505}"/>
              </a:ext>
            </a:extLst>
          </p:cNvPr>
          <p:cNvSpPr txBox="1"/>
          <p:nvPr/>
        </p:nvSpPr>
        <p:spPr>
          <a:xfrm>
            <a:off x="-96589" y="845308"/>
            <a:ext cx="1574470" cy="542456"/>
          </a:xfrm>
          <a:prstGeom prst="rect">
            <a:avLst/>
          </a:prstGeom>
          <a:noFill/>
        </p:spPr>
        <p:txBody>
          <a:bodyPr wrap="none" rtlCol="0">
            <a:spAutoFit/>
          </a:bodyPr>
          <a:lstStyle/>
          <a:p>
            <a:pPr algn="ctr"/>
            <a:r>
              <a:rPr lang="en-US" sz="1050" dirty="0"/>
              <a:t>Congestion Avoidance </a:t>
            </a:r>
          </a:p>
          <a:p>
            <a:pPr algn="ctr"/>
            <a:r>
              <a:rPr lang="en-US" sz="1050" dirty="0"/>
              <a:t>and Control</a:t>
            </a:r>
          </a:p>
          <a:p>
            <a:pPr algn="ctr"/>
            <a:r>
              <a:rPr lang="en-US" sz="825" dirty="0">
                <a:solidFill>
                  <a:schemeClr val="bg1">
                    <a:lumMod val="50000"/>
                  </a:schemeClr>
                </a:solidFill>
              </a:rPr>
              <a:t>VJ &amp; MK</a:t>
            </a:r>
          </a:p>
        </p:txBody>
      </p:sp>
      <p:sp>
        <p:nvSpPr>
          <p:cNvPr id="68" name="TextBox 67">
            <a:extLst>
              <a:ext uri="{FF2B5EF4-FFF2-40B4-BE49-F238E27FC236}">
                <a16:creationId xmlns:a16="http://schemas.microsoft.com/office/drawing/2014/main" id="{B94B1C60-DD5A-3F4C-A41D-EBA3CBE0BF52}"/>
              </a:ext>
            </a:extLst>
          </p:cNvPr>
          <p:cNvSpPr txBox="1"/>
          <p:nvPr/>
        </p:nvSpPr>
        <p:spPr>
          <a:xfrm>
            <a:off x="1517405" y="854178"/>
            <a:ext cx="1309975" cy="542456"/>
          </a:xfrm>
          <a:prstGeom prst="rect">
            <a:avLst/>
          </a:prstGeom>
          <a:noFill/>
        </p:spPr>
        <p:txBody>
          <a:bodyPr wrap="none" rtlCol="0">
            <a:spAutoFit/>
          </a:bodyPr>
          <a:lstStyle/>
          <a:p>
            <a:pPr algn="ctr"/>
            <a:r>
              <a:rPr lang="en-US" sz="1050" dirty="0"/>
              <a:t>High Performance </a:t>
            </a:r>
          </a:p>
          <a:p>
            <a:pPr algn="ctr"/>
            <a:r>
              <a:rPr lang="en-US" sz="1050" dirty="0"/>
              <a:t>TCP in ANSNET</a:t>
            </a:r>
          </a:p>
          <a:p>
            <a:pPr algn="ctr"/>
            <a:r>
              <a:rPr lang="en-US" sz="825" dirty="0">
                <a:solidFill>
                  <a:schemeClr val="bg1">
                    <a:lumMod val="50000"/>
                  </a:schemeClr>
                </a:solidFill>
              </a:rPr>
              <a:t>CV &amp; CS</a:t>
            </a:r>
          </a:p>
        </p:txBody>
      </p:sp>
      <p:grpSp>
        <p:nvGrpSpPr>
          <p:cNvPr id="3" name="Group 2">
            <a:extLst>
              <a:ext uri="{FF2B5EF4-FFF2-40B4-BE49-F238E27FC236}">
                <a16:creationId xmlns:a16="http://schemas.microsoft.com/office/drawing/2014/main" id="{CC2F40AE-B38B-A94D-B5DC-014B31140FFC}"/>
              </a:ext>
            </a:extLst>
          </p:cNvPr>
          <p:cNvGrpSpPr/>
          <p:nvPr/>
        </p:nvGrpSpPr>
        <p:grpSpPr>
          <a:xfrm>
            <a:off x="2996921" y="430704"/>
            <a:ext cx="1381292" cy="2710472"/>
            <a:chOff x="3995894" y="574271"/>
            <a:chExt cx="1841723" cy="3613963"/>
          </a:xfrm>
        </p:grpSpPr>
        <p:sp>
          <p:nvSpPr>
            <p:cNvPr id="17" name="TextBox 16">
              <a:extLst>
                <a:ext uri="{FF2B5EF4-FFF2-40B4-BE49-F238E27FC236}">
                  <a16:creationId xmlns:a16="http://schemas.microsoft.com/office/drawing/2014/main" id="{E4401C41-4E6E-7D48-AE10-1280C99470B5}"/>
                </a:ext>
              </a:extLst>
            </p:cNvPr>
            <p:cNvSpPr txBox="1"/>
            <p:nvPr/>
          </p:nvSpPr>
          <p:spPr>
            <a:xfrm>
              <a:off x="4591754" y="574271"/>
              <a:ext cx="699337" cy="369332"/>
            </a:xfrm>
            <a:prstGeom prst="rect">
              <a:avLst/>
            </a:prstGeom>
            <a:noFill/>
          </p:spPr>
          <p:txBody>
            <a:bodyPr wrap="none" rtlCol="0">
              <a:spAutoFit/>
            </a:bodyPr>
            <a:lstStyle/>
            <a:p>
              <a:r>
                <a:rPr lang="en-US" sz="1200" dirty="0"/>
                <a:t>2004</a:t>
              </a:r>
            </a:p>
          </p:txBody>
        </p:sp>
        <p:pic>
          <p:nvPicPr>
            <p:cNvPr id="70" name="Picture 69">
              <a:extLst>
                <a:ext uri="{FF2B5EF4-FFF2-40B4-BE49-F238E27FC236}">
                  <a16:creationId xmlns:a16="http://schemas.microsoft.com/office/drawing/2014/main" id="{B2081150-3665-6F4D-8042-71EF8B85EE8D}"/>
                </a:ext>
              </a:extLst>
            </p:cNvPr>
            <p:cNvPicPr>
              <a:picLocks noChangeAspect="1"/>
            </p:cNvPicPr>
            <p:nvPr/>
          </p:nvPicPr>
          <p:blipFill>
            <a:blip r:embed="rId5"/>
            <a:stretch>
              <a:fillRect/>
            </a:stretch>
          </p:blipFill>
          <p:spPr>
            <a:xfrm>
              <a:off x="3995894" y="2023400"/>
              <a:ext cx="1841723" cy="2164834"/>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71" name="TextBox 70">
              <a:extLst>
                <a:ext uri="{FF2B5EF4-FFF2-40B4-BE49-F238E27FC236}">
                  <a16:creationId xmlns:a16="http://schemas.microsoft.com/office/drawing/2014/main" id="{01B9E063-6F9F-8242-B589-E037D36A15EE}"/>
                </a:ext>
              </a:extLst>
            </p:cNvPr>
            <p:cNvSpPr txBox="1"/>
            <p:nvPr/>
          </p:nvSpPr>
          <p:spPr>
            <a:xfrm>
              <a:off x="4228619" y="1138904"/>
              <a:ext cx="1327715" cy="723275"/>
            </a:xfrm>
            <a:prstGeom prst="rect">
              <a:avLst/>
            </a:prstGeom>
            <a:noFill/>
          </p:spPr>
          <p:txBody>
            <a:bodyPr wrap="none" rtlCol="0">
              <a:spAutoFit/>
            </a:bodyPr>
            <a:lstStyle/>
            <a:p>
              <a:pPr algn="ctr"/>
              <a:r>
                <a:rPr lang="en-US" sz="1050" dirty="0"/>
                <a:t>Sizing Router</a:t>
              </a:r>
            </a:p>
            <a:p>
              <a:pPr algn="ctr"/>
              <a:r>
                <a:rPr lang="en-US" sz="1050" dirty="0"/>
                <a:t>Buffers</a:t>
              </a:r>
            </a:p>
            <a:p>
              <a:pPr algn="ctr"/>
              <a:r>
                <a:rPr lang="en-US" sz="825" dirty="0">
                  <a:solidFill>
                    <a:schemeClr val="bg1">
                      <a:lumMod val="50000"/>
                    </a:schemeClr>
                  </a:solidFill>
                </a:rPr>
                <a:t>GA, IK, NM</a:t>
              </a:r>
            </a:p>
          </p:txBody>
        </p:sp>
      </p:grpSp>
      <p:sp>
        <p:nvSpPr>
          <p:cNvPr id="62" name="Freeform 61">
            <a:extLst>
              <a:ext uri="{FF2B5EF4-FFF2-40B4-BE49-F238E27FC236}">
                <a16:creationId xmlns:a16="http://schemas.microsoft.com/office/drawing/2014/main" id="{2E0B94CA-7B9F-9A45-A203-70FE1BA5B10B}"/>
              </a:ext>
            </a:extLst>
          </p:cNvPr>
          <p:cNvSpPr/>
          <p:nvPr/>
        </p:nvSpPr>
        <p:spPr>
          <a:xfrm>
            <a:off x="2333134" y="36596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63" name="Straight Connector 62">
            <a:extLst>
              <a:ext uri="{FF2B5EF4-FFF2-40B4-BE49-F238E27FC236}">
                <a16:creationId xmlns:a16="http://schemas.microsoft.com/office/drawing/2014/main" id="{04B8D0A2-FAE4-2E40-8C0B-C6CD3ECEC9C7}"/>
              </a:ext>
            </a:extLst>
          </p:cNvPr>
          <p:cNvCxnSpPr/>
          <p:nvPr/>
        </p:nvCxnSpPr>
        <p:spPr>
          <a:xfrm>
            <a:off x="2698043"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9BEAAE-4538-3A40-B850-B10E6C2B67A4}"/>
              </a:ext>
            </a:extLst>
          </p:cNvPr>
          <p:cNvCxnSpPr/>
          <p:nvPr/>
        </p:nvCxnSpPr>
        <p:spPr>
          <a:xfrm>
            <a:off x="2504915"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E3F4425-20D8-C04E-A596-B0DA2BFFA7F6}"/>
              </a:ext>
            </a:extLst>
          </p:cNvPr>
          <p:cNvCxnSpPr/>
          <p:nvPr/>
        </p:nvCxnSpPr>
        <p:spPr>
          <a:xfrm>
            <a:off x="2837631"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8FFCF9B-B3BF-D943-B05A-4349AB1DDC1C}"/>
              </a:ext>
            </a:extLst>
          </p:cNvPr>
          <p:cNvCxnSpPr/>
          <p:nvPr/>
        </p:nvCxnSpPr>
        <p:spPr>
          <a:xfrm>
            <a:off x="1521211"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2" name="Group 1">
            <a:extLst>
              <a:ext uri="{FF2B5EF4-FFF2-40B4-BE49-F238E27FC236}">
                <a16:creationId xmlns:a16="http://schemas.microsoft.com/office/drawing/2014/main" id="{E279E3C7-4A35-3549-A307-CA8EB2C713E7}"/>
              </a:ext>
            </a:extLst>
          </p:cNvPr>
          <p:cNvGrpSpPr>
            <a:grpSpLocks/>
          </p:cNvGrpSpPr>
          <p:nvPr/>
        </p:nvGrpSpPr>
        <p:grpSpPr bwMode="auto">
          <a:xfrm>
            <a:off x="571478" y="3432191"/>
            <a:ext cx="1028700" cy="1017270"/>
            <a:chOff x="457200" y="1828801"/>
            <a:chExt cx="1143000" cy="1130300"/>
          </a:xfrm>
        </p:grpSpPr>
        <p:pic>
          <p:nvPicPr>
            <p:cNvPr id="91" name="Picture 45">
              <a:extLst>
                <a:ext uri="{FF2B5EF4-FFF2-40B4-BE49-F238E27FC236}">
                  <a16:creationId xmlns:a16="http://schemas.microsoft.com/office/drawing/2014/main" id="{223C3C56-906B-2843-A4BE-8BC10D1B3FA9}"/>
                </a:ext>
              </a:extLst>
            </p:cNvPr>
            <p:cNvPicPr>
              <a:picLocks noChangeArrowheads="1"/>
            </p:cNvPicPr>
            <p:nvPr/>
          </p:nvPicPr>
          <p:blipFill>
            <a:blip r:embed="rId6">
              <a:alphaModFix amt="95000"/>
              <a:extLst>
                <a:ext uri="{28A0092B-C50C-407E-A947-70E740481C1C}">
                  <a14:useLocalDpi xmlns:a14="http://schemas.microsoft.com/office/drawing/2010/main" val="0"/>
                </a:ext>
              </a:extLst>
            </a:blip>
            <a:srcRect/>
            <a:stretch>
              <a:fillRect/>
            </a:stretch>
          </p:blipFill>
          <p:spPr bwMode="auto">
            <a:xfrm>
              <a:off x="457200" y="1828801"/>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 name="TextBox 91">
              <a:extLst>
                <a:ext uri="{FF2B5EF4-FFF2-40B4-BE49-F238E27FC236}">
                  <a16:creationId xmlns:a16="http://schemas.microsoft.com/office/drawing/2014/main" id="{9FB7993E-7B89-504F-A588-573CC4120564}"/>
                </a:ext>
              </a:extLst>
            </p:cNvPr>
            <p:cNvSpPr txBox="1"/>
            <p:nvPr/>
          </p:nvSpPr>
          <p:spPr>
            <a:xfrm>
              <a:off x="1008063" y="2049462"/>
              <a:ext cx="410013" cy="471924"/>
            </a:xfrm>
            <a:prstGeom prst="rect">
              <a:avLst/>
            </a:prstGeom>
            <a:noFill/>
          </p:spPr>
          <p:txBody>
            <a:bodyPr wrap="none">
              <a:spAutoFit/>
            </a:bodyPr>
            <a:lstStyle/>
            <a:p>
              <a:pPr>
                <a:defRPr/>
              </a:pPr>
              <a:r>
                <a:rPr lang="en-US" sz="2160" dirty="0">
                  <a:solidFill>
                    <a:schemeClr val="bg1"/>
                  </a:solidFill>
                  <a:latin typeface="+mj-lt"/>
                  <a:ea typeface="ＭＳ Ｐゴシック" charset="0"/>
                  <a:cs typeface="ＭＳ Ｐゴシック" charset="0"/>
                </a:rPr>
                <a:t>A</a:t>
              </a:r>
            </a:p>
          </p:txBody>
        </p:sp>
      </p:grpSp>
      <p:grpSp>
        <p:nvGrpSpPr>
          <p:cNvPr id="73" name="Group 51">
            <a:extLst>
              <a:ext uri="{FF2B5EF4-FFF2-40B4-BE49-F238E27FC236}">
                <a16:creationId xmlns:a16="http://schemas.microsoft.com/office/drawing/2014/main" id="{3986E619-5D26-F243-A3CD-53D5A5AE90E8}"/>
              </a:ext>
            </a:extLst>
          </p:cNvPr>
          <p:cNvGrpSpPr>
            <a:grpSpLocks/>
          </p:cNvGrpSpPr>
          <p:nvPr/>
        </p:nvGrpSpPr>
        <p:grpSpPr bwMode="auto">
          <a:xfrm>
            <a:off x="7422404" y="3438798"/>
            <a:ext cx="1028700" cy="1017270"/>
            <a:chOff x="457199" y="1828801"/>
            <a:chExt cx="1142999" cy="1130300"/>
          </a:xfrm>
        </p:grpSpPr>
        <p:pic>
          <p:nvPicPr>
            <p:cNvPr id="89" name="Picture 52">
              <a:extLst>
                <a:ext uri="{FF2B5EF4-FFF2-40B4-BE49-F238E27FC236}">
                  <a16:creationId xmlns:a16="http://schemas.microsoft.com/office/drawing/2014/main" id="{7F0A89BB-0D14-F04D-B8F6-5227852C3DDD}"/>
                </a:ext>
              </a:extLst>
            </p:cNvPr>
            <p:cNvPicPr>
              <a:picLocks noChangeArrowheads="1"/>
            </p:cNvPicPr>
            <p:nvPr/>
          </p:nvPicPr>
          <p:blipFill>
            <a:blip r:embed="rId6">
              <a:alphaModFix amt="95000"/>
              <a:extLst>
                <a:ext uri="{28A0092B-C50C-407E-A947-70E740481C1C}">
                  <a14:useLocalDpi xmlns:a14="http://schemas.microsoft.com/office/drawing/2010/main" val="0"/>
                </a:ext>
              </a:extLst>
            </a:blip>
            <a:srcRect/>
            <a:stretch>
              <a:fillRect/>
            </a:stretch>
          </p:blipFill>
          <p:spPr bwMode="auto">
            <a:xfrm>
              <a:off x="457199" y="1828801"/>
              <a:ext cx="1142999"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0" name="TextBox 89">
              <a:extLst>
                <a:ext uri="{FF2B5EF4-FFF2-40B4-BE49-F238E27FC236}">
                  <a16:creationId xmlns:a16="http://schemas.microsoft.com/office/drawing/2014/main" id="{257C0C6E-8C4D-EB47-9646-6A0A1910C8C8}"/>
                </a:ext>
              </a:extLst>
            </p:cNvPr>
            <p:cNvSpPr txBox="1"/>
            <p:nvPr/>
          </p:nvSpPr>
          <p:spPr>
            <a:xfrm>
              <a:off x="1008063" y="2049462"/>
              <a:ext cx="410013" cy="471924"/>
            </a:xfrm>
            <a:prstGeom prst="rect">
              <a:avLst/>
            </a:prstGeom>
            <a:noFill/>
          </p:spPr>
          <p:txBody>
            <a:bodyPr wrap="none">
              <a:spAutoFit/>
            </a:bodyPr>
            <a:lstStyle/>
            <a:p>
              <a:pPr>
                <a:defRPr/>
              </a:pPr>
              <a:r>
                <a:rPr lang="en-US" sz="2160" dirty="0">
                  <a:solidFill>
                    <a:schemeClr val="bg1"/>
                  </a:solidFill>
                  <a:latin typeface="+mj-lt"/>
                  <a:ea typeface="ＭＳ Ｐゴシック" charset="0"/>
                  <a:cs typeface="ＭＳ Ｐゴシック" charset="0"/>
                </a:rPr>
                <a:t>B</a:t>
              </a:r>
            </a:p>
          </p:txBody>
        </p:sp>
      </p:grpSp>
      <p:sp>
        <p:nvSpPr>
          <p:cNvPr id="74" name="Freeform 73">
            <a:extLst>
              <a:ext uri="{FF2B5EF4-FFF2-40B4-BE49-F238E27FC236}">
                <a16:creationId xmlns:a16="http://schemas.microsoft.com/office/drawing/2014/main" id="{4CB8A2D3-35ED-DD44-B52E-01BD41E89375}"/>
              </a:ext>
            </a:extLst>
          </p:cNvPr>
          <p:cNvSpPr/>
          <p:nvPr/>
        </p:nvSpPr>
        <p:spPr>
          <a:xfrm>
            <a:off x="3623277" y="3659675"/>
            <a:ext cx="530303"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434046AE-FBC2-3349-8004-AB3D5FBC2E3A}"/>
              </a:ext>
            </a:extLst>
          </p:cNvPr>
          <p:cNvCxnSpPr/>
          <p:nvPr/>
        </p:nvCxnSpPr>
        <p:spPr>
          <a:xfrm>
            <a:off x="4013992"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681C316-DE2F-EF43-B761-578A98D59B4B}"/>
              </a:ext>
            </a:extLst>
          </p:cNvPr>
          <p:cNvCxnSpPr/>
          <p:nvPr/>
        </p:nvCxnSpPr>
        <p:spPr>
          <a:xfrm>
            <a:off x="3820864"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426560B-229C-E049-A304-103AFB58E81B}"/>
              </a:ext>
            </a:extLst>
          </p:cNvPr>
          <p:cNvCxnSpPr/>
          <p:nvPr/>
        </p:nvCxnSpPr>
        <p:spPr>
          <a:xfrm>
            <a:off x="4153580"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562C7DF-330F-BB41-BCC3-073A8F345A96}"/>
              </a:ext>
            </a:extLst>
          </p:cNvPr>
          <p:cNvSpPr txBox="1"/>
          <p:nvPr/>
        </p:nvSpPr>
        <p:spPr>
          <a:xfrm>
            <a:off x="4418283" y="3633026"/>
            <a:ext cx="31290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C</a:t>
            </a:r>
          </a:p>
        </p:txBody>
      </p:sp>
      <p:sp>
        <p:nvSpPr>
          <p:cNvPr id="79" name="Freeform 78">
            <a:extLst>
              <a:ext uri="{FF2B5EF4-FFF2-40B4-BE49-F238E27FC236}">
                <a16:creationId xmlns:a16="http://schemas.microsoft.com/office/drawing/2014/main" id="{B4643574-48A7-3B4F-9107-66350E12593F}"/>
              </a:ext>
            </a:extLst>
          </p:cNvPr>
          <p:cNvSpPr/>
          <p:nvPr/>
        </p:nvSpPr>
        <p:spPr>
          <a:xfrm>
            <a:off x="4948585" y="36596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80" name="Straight Connector 79">
            <a:extLst>
              <a:ext uri="{FF2B5EF4-FFF2-40B4-BE49-F238E27FC236}">
                <a16:creationId xmlns:a16="http://schemas.microsoft.com/office/drawing/2014/main" id="{CED161D8-A534-2A4C-9DE3-3F280F76AF26}"/>
              </a:ext>
            </a:extLst>
          </p:cNvPr>
          <p:cNvCxnSpPr/>
          <p:nvPr/>
        </p:nvCxnSpPr>
        <p:spPr>
          <a:xfrm>
            <a:off x="5313494"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2348F5-6364-C145-9A29-B618755A0E0A}"/>
              </a:ext>
            </a:extLst>
          </p:cNvPr>
          <p:cNvCxnSpPr/>
          <p:nvPr/>
        </p:nvCxnSpPr>
        <p:spPr>
          <a:xfrm>
            <a:off x="5120366"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FEE7C85-A55F-2E4E-BAA1-738756B0AE7B}"/>
              </a:ext>
            </a:extLst>
          </p:cNvPr>
          <p:cNvCxnSpPr/>
          <p:nvPr/>
        </p:nvCxnSpPr>
        <p:spPr>
          <a:xfrm>
            <a:off x="5453082"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a16="http://schemas.microsoft.com/office/drawing/2014/main" id="{4425563B-E849-F349-8185-F594DB4E3010}"/>
              </a:ext>
            </a:extLst>
          </p:cNvPr>
          <p:cNvSpPr/>
          <p:nvPr/>
        </p:nvSpPr>
        <p:spPr>
          <a:xfrm>
            <a:off x="6248088" y="36596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84" name="Straight Connector 83">
            <a:extLst>
              <a:ext uri="{FF2B5EF4-FFF2-40B4-BE49-F238E27FC236}">
                <a16:creationId xmlns:a16="http://schemas.microsoft.com/office/drawing/2014/main" id="{6046A1A9-8CF4-AC43-A8B6-11DE7F0B9D87}"/>
              </a:ext>
            </a:extLst>
          </p:cNvPr>
          <p:cNvCxnSpPr/>
          <p:nvPr/>
        </p:nvCxnSpPr>
        <p:spPr>
          <a:xfrm>
            <a:off x="6612997"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08829D-8986-5D4B-83CE-9AC3CFFE85A2}"/>
              </a:ext>
            </a:extLst>
          </p:cNvPr>
          <p:cNvCxnSpPr/>
          <p:nvPr/>
        </p:nvCxnSpPr>
        <p:spPr>
          <a:xfrm>
            <a:off x="6419869"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B0C7B12-EEFE-7C4A-9815-8E897E20D260}"/>
              </a:ext>
            </a:extLst>
          </p:cNvPr>
          <p:cNvCxnSpPr/>
          <p:nvPr/>
        </p:nvCxnSpPr>
        <p:spPr>
          <a:xfrm>
            <a:off x="6752585"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3185892-966A-2A49-B66C-276D2DDDB4F6}"/>
              </a:ext>
            </a:extLst>
          </p:cNvPr>
          <p:cNvCxnSpPr>
            <a:cxnSpLocks/>
          </p:cNvCxnSpPr>
          <p:nvPr/>
        </p:nvCxnSpPr>
        <p:spPr>
          <a:xfrm>
            <a:off x="3623277" y="3564080"/>
            <a:ext cx="530303" cy="0"/>
          </a:xfrm>
          <a:prstGeom prst="straightConnector1">
            <a:avLst/>
          </a:prstGeom>
          <a:ln>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960235D6-D393-A04D-B906-1775E8BBC877}"/>
              </a:ext>
            </a:extLst>
          </p:cNvPr>
          <p:cNvGrpSpPr/>
          <p:nvPr/>
        </p:nvGrpSpPr>
        <p:grpSpPr>
          <a:xfrm>
            <a:off x="1381293" y="4411996"/>
            <a:ext cx="6251801" cy="508022"/>
            <a:chOff x="1841723" y="5882660"/>
            <a:chExt cx="8335735" cy="677363"/>
          </a:xfrm>
        </p:grpSpPr>
        <p:sp>
          <p:nvSpPr>
            <p:cNvPr id="98" name="Freeform 97">
              <a:extLst>
                <a:ext uri="{FF2B5EF4-FFF2-40B4-BE49-F238E27FC236}">
                  <a16:creationId xmlns:a16="http://schemas.microsoft.com/office/drawing/2014/main" id="{BCDA7857-B8E6-5C45-BDFA-F93F92DF5BB2}"/>
                </a:ext>
              </a:extLst>
            </p:cNvPr>
            <p:cNvSpPr/>
            <p:nvPr/>
          </p:nvSpPr>
          <p:spPr>
            <a:xfrm>
              <a:off x="1841723" y="5882660"/>
              <a:ext cx="8335735" cy="677363"/>
            </a:xfrm>
            <a:custGeom>
              <a:avLst/>
              <a:gdLst>
                <a:gd name="connsiteX0" fmla="*/ 0 w 8335735"/>
                <a:gd name="connsiteY0" fmla="*/ 8164 h 1102178"/>
                <a:gd name="connsiteX1" fmla="*/ 334735 w 8335735"/>
                <a:gd name="connsiteY1" fmla="*/ 8164 h 1102178"/>
                <a:gd name="connsiteX2" fmla="*/ 547007 w 8335735"/>
                <a:gd name="connsiteY2" fmla="*/ 0 h 1102178"/>
                <a:gd name="connsiteX3" fmla="*/ 1371600 w 8335735"/>
                <a:gd name="connsiteY3" fmla="*/ 0 h 1102178"/>
                <a:gd name="connsiteX4" fmla="*/ 1453242 w 8335735"/>
                <a:gd name="connsiteY4" fmla="*/ 8164 h 1102178"/>
                <a:gd name="connsiteX5" fmla="*/ 2424792 w 8335735"/>
                <a:gd name="connsiteY5" fmla="*/ 24493 h 1102178"/>
                <a:gd name="connsiteX6" fmla="*/ 2873828 w 8335735"/>
                <a:gd name="connsiteY6" fmla="*/ 40821 h 1102178"/>
                <a:gd name="connsiteX7" fmla="*/ 3429000 w 8335735"/>
                <a:gd name="connsiteY7" fmla="*/ 48986 h 1102178"/>
                <a:gd name="connsiteX8" fmla="*/ 3812721 w 8335735"/>
                <a:gd name="connsiteY8" fmla="*/ 57150 h 1102178"/>
                <a:gd name="connsiteX9" fmla="*/ 4718957 w 8335735"/>
                <a:gd name="connsiteY9" fmla="*/ 73478 h 1102178"/>
                <a:gd name="connsiteX10" fmla="*/ 5241471 w 8335735"/>
                <a:gd name="connsiteY10" fmla="*/ 89807 h 1102178"/>
                <a:gd name="connsiteX11" fmla="*/ 5380264 w 8335735"/>
                <a:gd name="connsiteY11" fmla="*/ 97971 h 1102178"/>
                <a:gd name="connsiteX12" fmla="*/ 5568042 w 8335735"/>
                <a:gd name="connsiteY12" fmla="*/ 114300 h 1102178"/>
                <a:gd name="connsiteX13" fmla="*/ 5763985 w 8335735"/>
                <a:gd name="connsiteY13" fmla="*/ 122464 h 1102178"/>
                <a:gd name="connsiteX14" fmla="*/ 5804807 w 8335735"/>
                <a:gd name="connsiteY14" fmla="*/ 130628 h 1102178"/>
                <a:gd name="connsiteX15" fmla="*/ 5878285 w 8335735"/>
                <a:gd name="connsiteY15" fmla="*/ 138793 h 1102178"/>
                <a:gd name="connsiteX16" fmla="*/ 5943600 w 8335735"/>
                <a:gd name="connsiteY16" fmla="*/ 146957 h 1102178"/>
                <a:gd name="connsiteX17" fmla="*/ 6000750 w 8335735"/>
                <a:gd name="connsiteY17" fmla="*/ 155121 h 1102178"/>
                <a:gd name="connsiteX18" fmla="*/ 6098721 w 8335735"/>
                <a:gd name="connsiteY18" fmla="*/ 163286 h 1102178"/>
                <a:gd name="connsiteX19" fmla="*/ 6147707 w 8335735"/>
                <a:gd name="connsiteY19" fmla="*/ 171450 h 1102178"/>
                <a:gd name="connsiteX20" fmla="*/ 6245678 w 8335735"/>
                <a:gd name="connsiteY20" fmla="*/ 179614 h 1102178"/>
                <a:gd name="connsiteX21" fmla="*/ 6310992 w 8335735"/>
                <a:gd name="connsiteY21" fmla="*/ 187778 h 1102178"/>
                <a:gd name="connsiteX22" fmla="*/ 6384471 w 8335735"/>
                <a:gd name="connsiteY22" fmla="*/ 195943 h 1102178"/>
                <a:gd name="connsiteX23" fmla="*/ 6466114 w 8335735"/>
                <a:gd name="connsiteY23" fmla="*/ 204107 h 1102178"/>
                <a:gd name="connsiteX24" fmla="*/ 6588578 w 8335735"/>
                <a:gd name="connsiteY24" fmla="*/ 220436 h 1102178"/>
                <a:gd name="connsiteX25" fmla="*/ 6743700 w 8335735"/>
                <a:gd name="connsiteY25" fmla="*/ 228600 h 1102178"/>
                <a:gd name="connsiteX26" fmla="*/ 6809014 w 8335735"/>
                <a:gd name="connsiteY26" fmla="*/ 236764 h 1102178"/>
                <a:gd name="connsiteX27" fmla="*/ 6898821 w 8335735"/>
                <a:gd name="connsiteY27" fmla="*/ 244928 h 1102178"/>
                <a:gd name="connsiteX28" fmla="*/ 6996792 w 8335735"/>
                <a:gd name="connsiteY28" fmla="*/ 261257 h 1102178"/>
                <a:gd name="connsiteX29" fmla="*/ 7086600 w 8335735"/>
                <a:gd name="connsiteY29" fmla="*/ 269421 h 1102178"/>
                <a:gd name="connsiteX30" fmla="*/ 7143750 w 8335735"/>
                <a:gd name="connsiteY30" fmla="*/ 277586 h 1102178"/>
                <a:gd name="connsiteX31" fmla="*/ 7225392 w 8335735"/>
                <a:gd name="connsiteY31" fmla="*/ 285750 h 1102178"/>
                <a:gd name="connsiteX32" fmla="*/ 7298871 w 8335735"/>
                <a:gd name="connsiteY32" fmla="*/ 293914 h 1102178"/>
                <a:gd name="connsiteX33" fmla="*/ 7429500 w 8335735"/>
                <a:gd name="connsiteY33" fmla="*/ 318407 h 1102178"/>
                <a:gd name="connsiteX34" fmla="*/ 7470321 w 8335735"/>
                <a:gd name="connsiteY34" fmla="*/ 326571 h 1102178"/>
                <a:gd name="connsiteX35" fmla="*/ 7527471 w 8335735"/>
                <a:gd name="connsiteY35" fmla="*/ 334736 h 1102178"/>
                <a:gd name="connsiteX36" fmla="*/ 7584621 w 8335735"/>
                <a:gd name="connsiteY36" fmla="*/ 351064 h 1102178"/>
                <a:gd name="connsiteX37" fmla="*/ 7698921 w 8335735"/>
                <a:gd name="connsiteY37" fmla="*/ 375557 h 1102178"/>
                <a:gd name="connsiteX38" fmla="*/ 7813221 w 8335735"/>
                <a:gd name="connsiteY38" fmla="*/ 400050 h 1102178"/>
                <a:gd name="connsiteX39" fmla="*/ 7862207 w 8335735"/>
                <a:gd name="connsiteY39" fmla="*/ 416378 h 1102178"/>
                <a:gd name="connsiteX40" fmla="*/ 7894864 w 8335735"/>
                <a:gd name="connsiteY40" fmla="*/ 424543 h 1102178"/>
                <a:gd name="connsiteX41" fmla="*/ 7943850 w 8335735"/>
                <a:gd name="connsiteY41" fmla="*/ 440871 h 1102178"/>
                <a:gd name="connsiteX42" fmla="*/ 7992835 w 8335735"/>
                <a:gd name="connsiteY42" fmla="*/ 449036 h 1102178"/>
                <a:gd name="connsiteX43" fmla="*/ 8082642 w 8335735"/>
                <a:gd name="connsiteY43" fmla="*/ 481693 h 1102178"/>
                <a:gd name="connsiteX44" fmla="*/ 8172450 w 8335735"/>
                <a:gd name="connsiteY44" fmla="*/ 514350 h 1102178"/>
                <a:gd name="connsiteX45" fmla="*/ 8205107 w 8335735"/>
                <a:gd name="connsiteY45" fmla="*/ 530678 h 1102178"/>
                <a:gd name="connsiteX46" fmla="*/ 8229600 w 8335735"/>
                <a:gd name="connsiteY46" fmla="*/ 538843 h 1102178"/>
                <a:gd name="connsiteX47" fmla="*/ 8294914 w 8335735"/>
                <a:gd name="connsiteY47" fmla="*/ 595993 h 1102178"/>
                <a:gd name="connsiteX48" fmla="*/ 8311242 w 8335735"/>
                <a:gd name="connsiteY48" fmla="*/ 628650 h 1102178"/>
                <a:gd name="connsiteX49" fmla="*/ 8319407 w 8335735"/>
                <a:gd name="connsiteY49" fmla="*/ 661307 h 1102178"/>
                <a:gd name="connsiteX50" fmla="*/ 8335735 w 8335735"/>
                <a:gd name="connsiteY50" fmla="*/ 726621 h 1102178"/>
                <a:gd name="connsiteX51" fmla="*/ 8327571 w 8335735"/>
                <a:gd name="connsiteY51" fmla="*/ 751114 h 1102178"/>
                <a:gd name="connsiteX52" fmla="*/ 8319407 w 8335735"/>
                <a:gd name="connsiteY52" fmla="*/ 791936 h 1102178"/>
                <a:gd name="connsiteX53" fmla="*/ 8180614 w 8335735"/>
                <a:gd name="connsiteY53" fmla="*/ 881743 h 1102178"/>
                <a:gd name="connsiteX54" fmla="*/ 8115300 w 8335735"/>
                <a:gd name="connsiteY54" fmla="*/ 898071 h 1102178"/>
                <a:gd name="connsiteX55" fmla="*/ 7976507 w 8335735"/>
                <a:gd name="connsiteY55" fmla="*/ 922564 h 1102178"/>
                <a:gd name="connsiteX56" fmla="*/ 7625442 w 8335735"/>
                <a:gd name="connsiteY56" fmla="*/ 971550 h 1102178"/>
                <a:gd name="connsiteX57" fmla="*/ 7045778 w 8335735"/>
                <a:gd name="connsiteY57" fmla="*/ 1004207 h 1102178"/>
                <a:gd name="connsiteX58" fmla="*/ 6776357 w 8335735"/>
                <a:gd name="connsiteY58" fmla="*/ 1028700 h 1102178"/>
                <a:gd name="connsiteX59" fmla="*/ 6441621 w 8335735"/>
                <a:gd name="connsiteY59" fmla="*/ 1045028 h 1102178"/>
                <a:gd name="connsiteX60" fmla="*/ 6278335 w 8335735"/>
                <a:gd name="connsiteY60" fmla="*/ 1053193 h 1102178"/>
                <a:gd name="connsiteX61" fmla="*/ 5861957 w 8335735"/>
                <a:gd name="connsiteY61" fmla="*/ 1077686 h 1102178"/>
                <a:gd name="connsiteX62" fmla="*/ 5706835 w 8335735"/>
                <a:gd name="connsiteY62" fmla="*/ 1085850 h 1102178"/>
                <a:gd name="connsiteX63" fmla="*/ 5314950 w 8335735"/>
                <a:gd name="connsiteY63" fmla="*/ 1102178 h 1102178"/>
                <a:gd name="connsiteX64" fmla="*/ 3184071 w 8335735"/>
                <a:gd name="connsiteY64" fmla="*/ 1094014 h 1102178"/>
                <a:gd name="connsiteX65" fmla="*/ 2759528 w 8335735"/>
                <a:gd name="connsiteY65" fmla="*/ 1085850 h 1102178"/>
                <a:gd name="connsiteX66" fmla="*/ 2677885 w 8335735"/>
                <a:gd name="connsiteY66" fmla="*/ 1077686 h 1102178"/>
                <a:gd name="connsiteX67" fmla="*/ 2457450 w 8335735"/>
                <a:gd name="connsiteY67" fmla="*/ 1069521 h 1102178"/>
                <a:gd name="connsiteX68" fmla="*/ 1983921 w 8335735"/>
                <a:gd name="connsiteY68" fmla="*/ 1053193 h 1102178"/>
                <a:gd name="connsiteX69" fmla="*/ 1755321 w 8335735"/>
                <a:gd name="connsiteY69" fmla="*/ 1036864 h 1102178"/>
                <a:gd name="connsiteX70" fmla="*/ 1436914 w 8335735"/>
                <a:gd name="connsiteY70" fmla="*/ 1020536 h 1102178"/>
                <a:gd name="connsiteX71" fmla="*/ 1175657 w 8335735"/>
                <a:gd name="connsiteY71" fmla="*/ 1004207 h 1102178"/>
                <a:gd name="connsiteX72" fmla="*/ 987878 w 8335735"/>
                <a:gd name="connsiteY72" fmla="*/ 987878 h 1102178"/>
                <a:gd name="connsiteX73" fmla="*/ 661307 w 8335735"/>
                <a:gd name="connsiteY73" fmla="*/ 971550 h 1102178"/>
                <a:gd name="connsiteX74" fmla="*/ 571500 w 8335735"/>
                <a:gd name="connsiteY74" fmla="*/ 963386 h 1102178"/>
                <a:gd name="connsiteX75" fmla="*/ 514350 w 8335735"/>
                <a:gd name="connsiteY75" fmla="*/ 955221 h 1102178"/>
                <a:gd name="connsiteX76" fmla="*/ 253092 w 8335735"/>
                <a:gd name="connsiteY76" fmla="*/ 938893 h 1102178"/>
                <a:gd name="connsiteX77" fmla="*/ 24492 w 8335735"/>
                <a:gd name="connsiteY77" fmla="*/ 938893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8335735" h="1102178">
                  <a:moveTo>
                    <a:pt x="0" y="8164"/>
                  </a:moveTo>
                  <a:cubicBezTo>
                    <a:pt x="141868" y="31808"/>
                    <a:pt x="38827" y="17866"/>
                    <a:pt x="334735" y="8164"/>
                  </a:cubicBezTo>
                  <a:lnTo>
                    <a:pt x="547007" y="0"/>
                  </a:lnTo>
                  <a:cubicBezTo>
                    <a:pt x="869300" y="40285"/>
                    <a:pt x="523180" y="0"/>
                    <a:pt x="1371600" y="0"/>
                  </a:cubicBezTo>
                  <a:cubicBezTo>
                    <a:pt x="1398950" y="0"/>
                    <a:pt x="1425907" y="7253"/>
                    <a:pt x="1453242" y="8164"/>
                  </a:cubicBezTo>
                  <a:cubicBezTo>
                    <a:pt x="1627409" y="13969"/>
                    <a:pt x="2307411" y="22792"/>
                    <a:pt x="2424792" y="24493"/>
                  </a:cubicBezTo>
                  <a:lnTo>
                    <a:pt x="2873828" y="40821"/>
                  </a:lnTo>
                  <a:lnTo>
                    <a:pt x="3429000" y="48986"/>
                  </a:lnTo>
                  <a:lnTo>
                    <a:pt x="3812721" y="57150"/>
                  </a:lnTo>
                  <a:cubicBezTo>
                    <a:pt x="4368789" y="66575"/>
                    <a:pt x="4273855" y="60638"/>
                    <a:pt x="4718957" y="73478"/>
                  </a:cubicBezTo>
                  <a:cubicBezTo>
                    <a:pt x="4893141" y="78503"/>
                    <a:pt x="5067515" y="79575"/>
                    <a:pt x="5241471" y="89807"/>
                  </a:cubicBezTo>
                  <a:lnTo>
                    <a:pt x="5380264" y="97971"/>
                  </a:lnTo>
                  <a:cubicBezTo>
                    <a:pt x="5579241" y="113277"/>
                    <a:pt x="5293482" y="99850"/>
                    <a:pt x="5568042" y="114300"/>
                  </a:cubicBezTo>
                  <a:cubicBezTo>
                    <a:pt x="5633323" y="117736"/>
                    <a:pt x="5698671" y="119743"/>
                    <a:pt x="5763985" y="122464"/>
                  </a:cubicBezTo>
                  <a:cubicBezTo>
                    <a:pt x="5777592" y="125185"/>
                    <a:pt x="5791070" y="128665"/>
                    <a:pt x="5804807" y="130628"/>
                  </a:cubicBezTo>
                  <a:cubicBezTo>
                    <a:pt x="5829203" y="134113"/>
                    <a:pt x="5853810" y="135914"/>
                    <a:pt x="5878285" y="138793"/>
                  </a:cubicBezTo>
                  <a:lnTo>
                    <a:pt x="5943600" y="146957"/>
                  </a:lnTo>
                  <a:cubicBezTo>
                    <a:pt x="5962675" y="149500"/>
                    <a:pt x="5981612" y="153106"/>
                    <a:pt x="6000750" y="155121"/>
                  </a:cubicBezTo>
                  <a:cubicBezTo>
                    <a:pt x="6033340" y="158552"/>
                    <a:pt x="6066151" y="159667"/>
                    <a:pt x="6098721" y="163286"/>
                  </a:cubicBezTo>
                  <a:cubicBezTo>
                    <a:pt x="6115174" y="165114"/>
                    <a:pt x="6131254" y="169622"/>
                    <a:pt x="6147707" y="171450"/>
                  </a:cubicBezTo>
                  <a:cubicBezTo>
                    <a:pt x="6180277" y="175069"/>
                    <a:pt x="6213070" y="176353"/>
                    <a:pt x="6245678" y="179614"/>
                  </a:cubicBezTo>
                  <a:cubicBezTo>
                    <a:pt x="6267510" y="181797"/>
                    <a:pt x="6289202" y="185214"/>
                    <a:pt x="6310992" y="187778"/>
                  </a:cubicBezTo>
                  <a:lnTo>
                    <a:pt x="6384471" y="195943"/>
                  </a:lnTo>
                  <a:cubicBezTo>
                    <a:pt x="6411671" y="198806"/>
                    <a:pt x="6438975" y="200715"/>
                    <a:pt x="6466114" y="204107"/>
                  </a:cubicBezTo>
                  <a:cubicBezTo>
                    <a:pt x="6551656" y="214799"/>
                    <a:pt x="6480415" y="212710"/>
                    <a:pt x="6588578" y="220436"/>
                  </a:cubicBezTo>
                  <a:cubicBezTo>
                    <a:pt x="6640225" y="224125"/>
                    <a:pt x="6691993" y="225879"/>
                    <a:pt x="6743700" y="228600"/>
                  </a:cubicBezTo>
                  <a:lnTo>
                    <a:pt x="6809014" y="236764"/>
                  </a:lnTo>
                  <a:cubicBezTo>
                    <a:pt x="6838908" y="239911"/>
                    <a:pt x="6869014" y="241040"/>
                    <a:pt x="6898821" y="244928"/>
                  </a:cubicBezTo>
                  <a:cubicBezTo>
                    <a:pt x="6931650" y="249210"/>
                    <a:pt x="6963963" y="256975"/>
                    <a:pt x="6996792" y="261257"/>
                  </a:cubicBezTo>
                  <a:cubicBezTo>
                    <a:pt x="7026599" y="265145"/>
                    <a:pt x="7056724" y="266101"/>
                    <a:pt x="7086600" y="269421"/>
                  </a:cubicBezTo>
                  <a:cubicBezTo>
                    <a:pt x="7105726" y="271546"/>
                    <a:pt x="7124638" y="275338"/>
                    <a:pt x="7143750" y="277586"/>
                  </a:cubicBezTo>
                  <a:cubicBezTo>
                    <a:pt x="7170912" y="280782"/>
                    <a:pt x="7198193" y="282887"/>
                    <a:pt x="7225392" y="285750"/>
                  </a:cubicBezTo>
                  <a:lnTo>
                    <a:pt x="7298871" y="293914"/>
                  </a:lnTo>
                  <a:cubicBezTo>
                    <a:pt x="7436941" y="324597"/>
                    <a:pt x="7312380" y="298888"/>
                    <a:pt x="7429500" y="318407"/>
                  </a:cubicBezTo>
                  <a:cubicBezTo>
                    <a:pt x="7443188" y="320688"/>
                    <a:pt x="7456633" y="324290"/>
                    <a:pt x="7470321" y="326571"/>
                  </a:cubicBezTo>
                  <a:cubicBezTo>
                    <a:pt x="7489303" y="329735"/>
                    <a:pt x="7508655" y="330704"/>
                    <a:pt x="7527471" y="334736"/>
                  </a:cubicBezTo>
                  <a:cubicBezTo>
                    <a:pt x="7546843" y="338887"/>
                    <a:pt x="7565478" y="345959"/>
                    <a:pt x="7584621" y="351064"/>
                  </a:cubicBezTo>
                  <a:cubicBezTo>
                    <a:pt x="7800431" y="408613"/>
                    <a:pt x="7528632" y="336259"/>
                    <a:pt x="7698921" y="375557"/>
                  </a:cubicBezTo>
                  <a:cubicBezTo>
                    <a:pt x="7821860" y="403928"/>
                    <a:pt x="7690530" y="382523"/>
                    <a:pt x="7813221" y="400050"/>
                  </a:cubicBezTo>
                  <a:cubicBezTo>
                    <a:pt x="7829550" y="405493"/>
                    <a:pt x="7845721" y="411432"/>
                    <a:pt x="7862207" y="416378"/>
                  </a:cubicBezTo>
                  <a:cubicBezTo>
                    <a:pt x="7872955" y="419602"/>
                    <a:pt x="7884116" y="421319"/>
                    <a:pt x="7894864" y="424543"/>
                  </a:cubicBezTo>
                  <a:cubicBezTo>
                    <a:pt x="7911350" y="429489"/>
                    <a:pt x="7927152" y="436696"/>
                    <a:pt x="7943850" y="440871"/>
                  </a:cubicBezTo>
                  <a:cubicBezTo>
                    <a:pt x="7959909" y="444886"/>
                    <a:pt x="7976776" y="445021"/>
                    <a:pt x="7992835" y="449036"/>
                  </a:cubicBezTo>
                  <a:cubicBezTo>
                    <a:pt x="8030970" y="458570"/>
                    <a:pt x="8046917" y="468702"/>
                    <a:pt x="8082642" y="481693"/>
                  </a:cubicBezTo>
                  <a:cubicBezTo>
                    <a:pt x="8132441" y="499802"/>
                    <a:pt x="8126793" y="494058"/>
                    <a:pt x="8172450" y="514350"/>
                  </a:cubicBezTo>
                  <a:cubicBezTo>
                    <a:pt x="8183572" y="519293"/>
                    <a:pt x="8193921" y="525884"/>
                    <a:pt x="8205107" y="530678"/>
                  </a:cubicBezTo>
                  <a:cubicBezTo>
                    <a:pt x="8213017" y="534068"/>
                    <a:pt x="8221903" y="534994"/>
                    <a:pt x="8229600" y="538843"/>
                  </a:cubicBezTo>
                  <a:cubicBezTo>
                    <a:pt x="8256603" y="552345"/>
                    <a:pt x="8273632" y="574711"/>
                    <a:pt x="8294914" y="595993"/>
                  </a:cubicBezTo>
                  <a:cubicBezTo>
                    <a:pt x="8300357" y="606879"/>
                    <a:pt x="8306969" y="617254"/>
                    <a:pt x="8311242" y="628650"/>
                  </a:cubicBezTo>
                  <a:cubicBezTo>
                    <a:pt x="8315182" y="639156"/>
                    <a:pt x="8316324" y="650518"/>
                    <a:pt x="8319407" y="661307"/>
                  </a:cubicBezTo>
                  <a:cubicBezTo>
                    <a:pt x="8336141" y="719873"/>
                    <a:pt x="8319141" y="643648"/>
                    <a:pt x="8335735" y="726621"/>
                  </a:cubicBezTo>
                  <a:cubicBezTo>
                    <a:pt x="8333014" y="734785"/>
                    <a:pt x="8329658" y="742765"/>
                    <a:pt x="8327571" y="751114"/>
                  </a:cubicBezTo>
                  <a:cubicBezTo>
                    <a:pt x="8324206" y="764576"/>
                    <a:pt x="8325613" y="779524"/>
                    <a:pt x="8319407" y="791936"/>
                  </a:cubicBezTo>
                  <a:cubicBezTo>
                    <a:pt x="8292361" y="846029"/>
                    <a:pt x="8233477" y="864122"/>
                    <a:pt x="8180614" y="881743"/>
                  </a:cubicBezTo>
                  <a:cubicBezTo>
                    <a:pt x="8159324" y="888839"/>
                    <a:pt x="8137306" y="893670"/>
                    <a:pt x="8115300" y="898071"/>
                  </a:cubicBezTo>
                  <a:cubicBezTo>
                    <a:pt x="8069233" y="907284"/>
                    <a:pt x="8022876" y="915016"/>
                    <a:pt x="7976507" y="922564"/>
                  </a:cubicBezTo>
                  <a:cubicBezTo>
                    <a:pt x="7903518" y="934446"/>
                    <a:pt x="7714744" y="964984"/>
                    <a:pt x="7625442" y="971550"/>
                  </a:cubicBezTo>
                  <a:cubicBezTo>
                    <a:pt x="7448876" y="984533"/>
                    <a:pt x="7232600" y="994866"/>
                    <a:pt x="7045778" y="1004207"/>
                  </a:cubicBezTo>
                  <a:cubicBezTo>
                    <a:pt x="6966256" y="1012159"/>
                    <a:pt x="6859792" y="1024065"/>
                    <a:pt x="6776357" y="1028700"/>
                  </a:cubicBezTo>
                  <a:lnTo>
                    <a:pt x="6441621" y="1045028"/>
                  </a:lnTo>
                  <a:cubicBezTo>
                    <a:pt x="6387190" y="1047705"/>
                    <a:pt x="6332693" y="1049310"/>
                    <a:pt x="6278335" y="1053193"/>
                  </a:cubicBezTo>
                  <a:cubicBezTo>
                    <a:pt x="6066944" y="1068292"/>
                    <a:pt x="6192957" y="1059954"/>
                    <a:pt x="5861957" y="1077686"/>
                  </a:cubicBezTo>
                  <a:cubicBezTo>
                    <a:pt x="5810252" y="1080456"/>
                    <a:pt x="5758587" y="1084181"/>
                    <a:pt x="5706835" y="1085850"/>
                  </a:cubicBezTo>
                  <a:cubicBezTo>
                    <a:pt x="5407422" y="1095508"/>
                    <a:pt x="5538005" y="1089058"/>
                    <a:pt x="5314950" y="1102178"/>
                  </a:cubicBezTo>
                  <a:lnTo>
                    <a:pt x="3184071" y="1094014"/>
                  </a:lnTo>
                  <a:cubicBezTo>
                    <a:pt x="3042533" y="1093110"/>
                    <a:pt x="2900995" y="1090413"/>
                    <a:pt x="2759528" y="1085850"/>
                  </a:cubicBezTo>
                  <a:cubicBezTo>
                    <a:pt x="2732192" y="1084968"/>
                    <a:pt x="2705195" y="1079162"/>
                    <a:pt x="2677885" y="1077686"/>
                  </a:cubicBezTo>
                  <a:cubicBezTo>
                    <a:pt x="2604463" y="1073717"/>
                    <a:pt x="2530933" y="1072115"/>
                    <a:pt x="2457450" y="1069521"/>
                  </a:cubicBezTo>
                  <a:cubicBezTo>
                    <a:pt x="2299611" y="1063950"/>
                    <a:pt x="2141615" y="1061955"/>
                    <a:pt x="1983921" y="1053193"/>
                  </a:cubicBezTo>
                  <a:cubicBezTo>
                    <a:pt x="1481901" y="1025301"/>
                    <a:pt x="2068495" y="1060061"/>
                    <a:pt x="1755321" y="1036864"/>
                  </a:cubicBezTo>
                  <a:cubicBezTo>
                    <a:pt x="1662539" y="1029992"/>
                    <a:pt x="1525950" y="1024583"/>
                    <a:pt x="1436914" y="1020536"/>
                  </a:cubicBezTo>
                  <a:cubicBezTo>
                    <a:pt x="1235551" y="1000398"/>
                    <a:pt x="1514259" y="1026781"/>
                    <a:pt x="1175657" y="1004207"/>
                  </a:cubicBezTo>
                  <a:cubicBezTo>
                    <a:pt x="1112967" y="1000028"/>
                    <a:pt x="1050629" y="991015"/>
                    <a:pt x="987878" y="987878"/>
                  </a:cubicBezTo>
                  <a:cubicBezTo>
                    <a:pt x="879021" y="982435"/>
                    <a:pt x="769852" y="981417"/>
                    <a:pt x="661307" y="971550"/>
                  </a:cubicBezTo>
                  <a:cubicBezTo>
                    <a:pt x="631371" y="968829"/>
                    <a:pt x="601375" y="966706"/>
                    <a:pt x="571500" y="963386"/>
                  </a:cubicBezTo>
                  <a:cubicBezTo>
                    <a:pt x="552374" y="961261"/>
                    <a:pt x="533507" y="957046"/>
                    <a:pt x="514350" y="955221"/>
                  </a:cubicBezTo>
                  <a:cubicBezTo>
                    <a:pt x="470299" y="951026"/>
                    <a:pt x="285103" y="939589"/>
                    <a:pt x="253092" y="938893"/>
                  </a:cubicBezTo>
                  <a:cubicBezTo>
                    <a:pt x="176910" y="937237"/>
                    <a:pt x="100692" y="938893"/>
                    <a:pt x="24492" y="938893"/>
                  </a:cubicBezTo>
                </a:path>
              </a:pathLst>
            </a:custGeom>
            <a:noFill/>
            <a:ln>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FB10CF5-1E3C-1B4A-BE28-7FB6A8E37BF0}"/>
                    </a:ext>
                  </a:extLst>
                </p:cNvPr>
                <p:cNvSpPr txBox="1"/>
                <p:nvPr/>
              </p:nvSpPr>
              <p:spPr>
                <a:xfrm>
                  <a:off x="5351871" y="6082841"/>
                  <a:ext cx="1681999" cy="307776"/>
                </a:xfrm>
                <a:prstGeom prst="rect">
                  <a:avLst/>
                </a:prstGeom>
                <a:noFill/>
                <a:ln>
                  <a:solidFill>
                    <a:schemeClr val="bg1">
                      <a:lumMod val="8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Cambria Math" panose="02040503050406030204" pitchFamily="18" charset="0"/>
                          </a:rPr>
                          <m:t>𝑀𝑖𝑛</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𝑅𝑇𝑇</m:t>
                        </m:r>
                        <m:r>
                          <a:rPr lang="en-US" sz="1500" i="1">
                            <a:latin typeface="Cambria Math" panose="02040503050406030204" pitchFamily="18" charset="0"/>
                            <a:ea typeface="Cambria Math" panose="02040503050406030204" pitchFamily="18" charset="0"/>
                          </a:rPr>
                          <m:t>=2</m:t>
                        </m:r>
                        <m:r>
                          <a:rPr lang="en-US" sz="1500" i="1">
                            <a:latin typeface="Cambria Math" panose="02040503050406030204" pitchFamily="18" charset="0"/>
                            <a:ea typeface="Cambria Math" panose="02040503050406030204" pitchFamily="18" charset="0"/>
                          </a:rPr>
                          <m:t>𝑇</m:t>
                        </m:r>
                      </m:oMath>
                    </m:oMathPara>
                  </a14:m>
                  <a:endParaRPr lang="en-US" sz="1500" dirty="0"/>
                </a:p>
              </p:txBody>
            </p:sp>
          </mc:Choice>
          <mc:Fallback xmlns="">
            <p:sp>
              <p:nvSpPr>
                <p:cNvPr id="99" name="TextBox 98">
                  <a:extLst>
                    <a:ext uri="{FF2B5EF4-FFF2-40B4-BE49-F238E27FC236}">
                      <a16:creationId xmlns:a16="http://schemas.microsoft.com/office/drawing/2014/main" id="{6FB10CF5-1E3C-1B4A-BE28-7FB6A8E37BF0}"/>
                    </a:ext>
                  </a:extLst>
                </p:cNvPr>
                <p:cNvSpPr txBox="1">
                  <a:spLocks noRot="1" noChangeAspect="1" noMove="1" noResize="1" noEditPoints="1" noAdjustHandles="1" noChangeArrowheads="1" noChangeShapeType="1" noTextEdit="1"/>
                </p:cNvSpPr>
                <p:nvPr/>
              </p:nvSpPr>
              <p:spPr>
                <a:xfrm>
                  <a:off x="5351871" y="6082841"/>
                  <a:ext cx="1681999" cy="307776"/>
                </a:xfrm>
                <a:prstGeom prst="rect">
                  <a:avLst/>
                </a:prstGeom>
                <a:blipFill>
                  <a:blip r:embed="rId7"/>
                  <a:stretch>
                    <a:fillRect l="-1980" r="-990" b="-35000"/>
                  </a:stretch>
                </a:blipFill>
                <a:ln>
                  <a:solidFill>
                    <a:schemeClr val="bg1">
                      <a:lumMod val="85000"/>
                    </a:schemeClr>
                  </a:solidFill>
                </a:ln>
              </p:spPr>
              <p:txBody>
                <a:bodyPr/>
                <a:lstStyle/>
                <a:p>
                  <a:r>
                    <a:rPr lang="en-US">
                      <a:noFill/>
                    </a:rPr>
                    <a:t> </a:t>
                  </a:r>
                </a:p>
              </p:txBody>
            </p:sp>
          </mc:Fallback>
        </mc:AlternateContent>
      </p:grpSp>
      <p:sp>
        <p:nvSpPr>
          <p:cNvPr id="60" name="Rectangle 59">
            <a:extLst>
              <a:ext uri="{FF2B5EF4-FFF2-40B4-BE49-F238E27FC236}">
                <a16:creationId xmlns:a16="http://schemas.microsoft.com/office/drawing/2014/main" id="{DD0A1411-BD48-3946-8001-E5AB8150A619}"/>
              </a:ext>
            </a:extLst>
          </p:cNvPr>
          <p:cNvSpPr/>
          <p:nvPr/>
        </p:nvSpPr>
        <p:spPr>
          <a:xfrm>
            <a:off x="3817135" y="3554142"/>
            <a:ext cx="11927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8" name="TextBox 87">
            <a:extLst>
              <a:ext uri="{FF2B5EF4-FFF2-40B4-BE49-F238E27FC236}">
                <a16:creationId xmlns:a16="http://schemas.microsoft.com/office/drawing/2014/main" id="{3B00B2D0-1FA6-4B43-B509-9EA6C646FDAA}"/>
              </a:ext>
            </a:extLst>
          </p:cNvPr>
          <p:cNvSpPr txBox="1"/>
          <p:nvPr/>
        </p:nvSpPr>
        <p:spPr>
          <a:xfrm>
            <a:off x="3749875" y="3425580"/>
            <a:ext cx="30168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B</a:t>
            </a:r>
          </a:p>
        </p:txBody>
      </p:sp>
      <p:grpSp>
        <p:nvGrpSpPr>
          <p:cNvPr id="56" name="Group 55">
            <a:extLst>
              <a:ext uri="{FF2B5EF4-FFF2-40B4-BE49-F238E27FC236}">
                <a16:creationId xmlns:a16="http://schemas.microsoft.com/office/drawing/2014/main" id="{C1E3C844-00E4-EF46-B490-E5E58C2BC7C9}"/>
              </a:ext>
            </a:extLst>
          </p:cNvPr>
          <p:cNvGrpSpPr/>
          <p:nvPr/>
        </p:nvGrpSpPr>
        <p:grpSpPr>
          <a:xfrm>
            <a:off x="4523617" y="433791"/>
            <a:ext cx="1300356" cy="2710472"/>
            <a:chOff x="4025576" y="574271"/>
            <a:chExt cx="1733807" cy="3613963"/>
          </a:xfrm>
        </p:grpSpPr>
        <p:sp>
          <p:nvSpPr>
            <p:cNvPr id="57" name="TextBox 56">
              <a:extLst>
                <a:ext uri="{FF2B5EF4-FFF2-40B4-BE49-F238E27FC236}">
                  <a16:creationId xmlns:a16="http://schemas.microsoft.com/office/drawing/2014/main" id="{FC525FFD-60A4-974F-B341-83EBC20BA430}"/>
                </a:ext>
              </a:extLst>
            </p:cNvPr>
            <p:cNvSpPr txBox="1"/>
            <p:nvPr/>
          </p:nvSpPr>
          <p:spPr>
            <a:xfrm>
              <a:off x="4591754" y="574271"/>
              <a:ext cx="699337" cy="369332"/>
            </a:xfrm>
            <a:prstGeom prst="rect">
              <a:avLst/>
            </a:prstGeom>
            <a:noFill/>
          </p:spPr>
          <p:txBody>
            <a:bodyPr wrap="none" rtlCol="0">
              <a:spAutoFit/>
            </a:bodyPr>
            <a:lstStyle/>
            <a:p>
              <a:r>
                <a:rPr lang="en-US" sz="1200" dirty="0"/>
                <a:t>2006</a:t>
              </a:r>
            </a:p>
          </p:txBody>
        </p:sp>
        <p:pic>
          <p:nvPicPr>
            <p:cNvPr id="58" name="Picture 57">
              <a:extLst>
                <a:ext uri="{FF2B5EF4-FFF2-40B4-BE49-F238E27FC236}">
                  <a16:creationId xmlns:a16="http://schemas.microsoft.com/office/drawing/2014/main" id="{5C50BD27-748F-0D4F-9B25-20E0A8C9BC9B}"/>
                </a:ext>
              </a:extLst>
            </p:cNvPr>
            <p:cNvPicPr>
              <a:picLocks noChangeAspect="1"/>
            </p:cNvPicPr>
            <p:nvPr/>
          </p:nvPicPr>
          <p:blipFill>
            <a:blip r:embed="rId8"/>
            <a:stretch>
              <a:fillRect/>
            </a:stretch>
          </p:blipFill>
          <p:spPr>
            <a:xfrm>
              <a:off x="4074192" y="2023400"/>
              <a:ext cx="1685126" cy="2164834"/>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31C47F8B-5BCE-644B-86B4-7F912056C76B}"/>
                </a:ext>
              </a:extLst>
            </p:cNvPr>
            <p:cNvSpPr txBox="1"/>
            <p:nvPr/>
          </p:nvSpPr>
          <p:spPr>
            <a:xfrm>
              <a:off x="4025576" y="1138904"/>
              <a:ext cx="1733807" cy="723275"/>
            </a:xfrm>
            <a:prstGeom prst="rect">
              <a:avLst/>
            </a:prstGeom>
            <a:noFill/>
          </p:spPr>
          <p:txBody>
            <a:bodyPr wrap="none" rtlCol="0">
              <a:spAutoFit/>
            </a:bodyPr>
            <a:lstStyle/>
            <a:p>
              <a:pPr algn="ctr"/>
              <a:r>
                <a:rPr lang="en-US" sz="1050" dirty="0"/>
                <a:t>Routers with </a:t>
              </a:r>
            </a:p>
            <a:p>
              <a:pPr algn="ctr"/>
              <a:r>
                <a:rPr lang="en-US" sz="1050" dirty="0"/>
                <a:t>Very Small Buffers</a:t>
              </a:r>
            </a:p>
            <a:p>
              <a:pPr algn="ctr"/>
              <a:r>
                <a:rPr lang="en-US" sz="825" dirty="0">
                  <a:solidFill>
                    <a:schemeClr val="bg1">
                      <a:lumMod val="50000"/>
                    </a:schemeClr>
                  </a:solidFill>
                </a:rPr>
                <a:t>ME, YG, AG, NM, TR</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B4D5BA9-471D-C74B-B4FF-87F98E7E54B9}"/>
                  </a:ext>
                </a:extLst>
              </p:cNvPr>
              <p:cNvSpPr txBox="1"/>
              <p:nvPr/>
            </p:nvSpPr>
            <p:spPr>
              <a:xfrm>
                <a:off x="6336213" y="937221"/>
                <a:ext cx="2201453" cy="323165"/>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rPr>
                        <m:t>𝐵</m:t>
                      </m:r>
                      <m:r>
                        <a:rPr lang="en-CA" sz="2100" i="1">
                          <a:latin typeface="Cambria Math" panose="02040503050406030204" pitchFamily="18" charset="0"/>
                          <a:ea typeface="Cambria Math" panose="02040503050406030204" pitchFamily="18" charset="0"/>
                        </a:rPr>
                        <m:t>= </m:t>
                      </m:r>
                      <m:r>
                        <a:rPr lang="en-CA" sz="2100" i="1">
                          <a:latin typeface="Cambria Math" panose="02040503050406030204" pitchFamily="18" charset="0"/>
                          <a:ea typeface="Cambria Math" panose="02040503050406030204" pitchFamily="18" charset="0"/>
                        </a:rPr>
                        <m:t>𝑂</m:t>
                      </m:r>
                      <m:r>
                        <a:rPr lang="en-CA" sz="2100" i="1">
                          <a:latin typeface="Cambria Math" panose="02040503050406030204" pitchFamily="18" charset="0"/>
                          <a:ea typeface="Cambria Math" panose="02040503050406030204" pitchFamily="18" charset="0"/>
                        </a:rPr>
                        <m:t>(</m:t>
                      </m:r>
                      <m:r>
                        <a:rPr lang="en-CA" sz="2100" i="1">
                          <a:latin typeface="Cambria Math" panose="02040503050406030204" pitchFamily="18" charset="0"/>
                          <a:ea typeface="Cambria Math" panose="02040503050406030204" pitchFamily="18" charset="0"/>
                        </a:rPr>
                        <m:t>𝑙𝑜𝑔𝑊</m:t>
                      </m:r>
                      <m:r>
                        <a:rPr lang="en-CA" sz="2100" i="1">
                          <a:latin typeface="Cambria Math" panose="02040503050406030204" pitchFamily="18" charset="0"/>
                          <a:ea typeface="Cambria Math" panose="02040503050406030204" pitchFamily="18" charset="0"/>
                        </a:rPr>
                        <m:t>)</m:t>
                      </m:r>
                    </m:oMath>
                  </m:oMathPara>
                </a14:m>
                <a:endParaRPr lang="en-US" sz="2100" dirty="0"/>
              </a:p>
            </p:txBody>
          </p:sp>
        </mc:Choice>
        <mc:Fallback xmlns="">
          <p:sp>
            <p:nvSpPr>
              <p:cNvPr id="93" name="TextBox 92">
                <a:extLst>
                  <a:ext uri="{FF2B5EF4-FFF2-40B4-BE49-F238E27FC236}">
                    <a16:creationId xmlns:a16="http://schemas.microsoft.com/office/drawing/2014/main" id="{1B4D5BA9-471D-C74B-B4FF-87F98E7E54B9}"/>
                  </a:ext>
                </a:extLst>
              </p:cNvPr>
              <p:cNvSpPr txBox="1">
                <a:spLocks noRot="1" noChangeAspect="1" noMove="1" noResize="1" noEditPoints="1" noAdjustHandles="1" noChangeArrowheads="1" noChangeShapeType="1" noTextEdit="1"/>
              </p:cNvSpPr>
              <p:nvPr/>
            </p:nvSpPr>
            <p:spPr>
              <a:xfrm>
                <a:off x="6336213" y="937221"/>
                <a:ext cx="2201453" cy="323165"/>
              </a:xfrm>
              <a:prstGeom prst="rect">
                <a:avLst/>
              </a:prstGeom>
              <a:blipFill>
                <a:blip r:embed="rId9"/>
                <a:stretch>
                  <a:fillRect t="-3846" b="-38462"/>
                </a:stretch>
              </a:blipFill>
              <a:ln>
                <a:noFill/>
              </a:ln>
            </p:spPr>
            <p:txBody>
              <a:bodyPr/>
              <a:lstStyle/>
              <a:p>
                <a:r>
                  <a:rPr lang="en-US">
                    <a:noFill/>
                  </a:rPr>
                  <a:t> </a:t>
                </a:r>
              </a:p>
            </p:txBody>
          </p:sp>
        </mc:Fallback>
      </mc:AlternateContent>
      <p:cxnSp>
        <p:nvCxnSpPr>
          <p:cNvPr id="95" name="Straight Connector 94">
            <a:extLst>
              <a:ext uri="{FF2B5EF4-FFF2-40B4-BE49-F238E27FC236}">
                <a16:creationId xmlns:a16="http://schemas.microsoft.com/office/drawing/2014/main" id="{7C6FE688-DA59-2942-A9E8-4AFAFD72583B}"/>
              </a:ext>
            </a:extLst>
          </p:cNvPr>
          <p:cNvCxnSpPr/>
          <p:nvPr/>
        </p:nvCxnSpPr>
        <p:spPr>
          <a:xfrm>
            <a:off x="5171396" y="621224"/>
            <a:ext cx="0" cy="233172"/>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29071BB-7C70-E94C-98C3-CA3B7D4FA610}"/>
              </a:ext>
            </a:extLst>
          </p:cNvPr>
          <p:cNvGrpSpPr/>
          <p:nvPr/>
        </p:nvGrpSpPr>
        <p:grpSpPr>
          <a:xfrm>
            <a:off x="6056238" y="1276354"/>
            <a:ext cx="2495989" cy="1214602"/>
            <a:chOff x="8074982" y="1701805"/>
            <a:chExt cx="3327985" cy="1619470"/>
          </a:xfrm>
        </p:grpSpPr>
        <p:sp>
          <p:nvSpPr>
            <p:cNvPr id="94" name="TextBox 93">
              <a:extLst>
                <a:ext uri="{FF2B5EF4-FFF2-40B4-BE49-F238E27FC236}">
                  <a16:creationId xmlns:a16="http://schemas.microsoft.com/office/drawing/2014/main" id="{B8A8A777-3FB9-AF48-A8FB-1E9A84830B21}"/>
                </a:ext>
              </a:extLst>
            </p:cNvPr>
            <p:cNvSpPr txBox="1"/>
            <p:nvPr/>
          </p:nvSpPr>
          <p:spPr>
            <a:xfrm>
              <a:off x="8510721" y="2182575"/>
              <a:ext cx="2892246" cy="738664"/>
            </a:xfrm>
            <a:prstGeom prst="rect">
              <a:avLst/>
            </a:prstGeom>
            <a:noFill/>
          </p:spPr>
          <p:txBody>
            <a:bodyPr wrap="none" rtlCol="0">
              <a:spAutoFit/>
            </a:bodyPr>
            <a:lstStyle/>
            <a:p>
              <a:pPr algn="ctr"/>
              <a:r>
                <a:rPr lang="en-US" sz="1500" dirty="0">
                  <a:latin typeface="Times New Roman" panose="02020603050405020304" pitchFamily="18" charset="0"/>
                  <a:cs typeface="Times New Roman" panose="02020603050405020304" pitchFamily="18" charset="0"/>
                </a:rPr>
                <a:t>1. Paced Traffic </a:t>
              </a:r>
            </a:p>
            <a:p>
              <a:pPr algn="ctr"/>
              <a:r>
                <a:rPr lang="en-US" sz="1500" dirty="0">
                  <a:latin typeface="Times New Roman" panose="02020603050405020304" pitchFamily="18" charset="0"/>
                  <a:cs typeface="Times New Roman" panose="02020603050405020304" pitchFamily="18" charset="0"/>
                </a:rPr>
                <a:t>2. Link utilization &lt; 80% </a:t>
              </a:r>
            </a:p>
          </p:txBody>
        </p:sp>
        <p:sp>
          <p:nvSpPr>
            <p:cNvPr id="12" name="Rectangle 11">
              <a:extLst>
                <a:ext uri="{FF2B5EF4-FFF2-40B4-BE49-F238E27FC236}">
                  <a16:creationId xmlns:a16="http://schemas.microsoft.com/office/drawing/2014/main" id="{DCB01685-1D06-8D4E-ADA9-1FC5AAD28B18}"/>
                </a:ext>
              </a:extLst>
            </p:cNvPr>
            <p:cNvSpPr/>
            <p:nvPr/>
          </p:nvSpPr>
          <p:spPr>
            <a:xfrm rot="16200000">
              <a:off x="7449913" y="2326874"/>
              <a:ext cx="1619470" cy="369332"/>
            </a:xfrm>
            <a:prstGeom prst="rect">
              <a:avLst/>
            </a:prstGeom>
          </p:spPr>
          <p:txBody>
            <a:bodyPr wrap="square">
              <a:spAutoFit/>
            </a:bodyPr>
            <a:lstStyle/>
            <a:p>
              <a:pPr algn="ctr"/>
              <a:r>
                <a:rPr lang="en-US" sz="1200" dirty="0">
                  <a:solidFill>
                    <a:srgbClr val="FF0000"/>
                  </a:solidFill>
                  <a:latin typeface="Times New Roman" panose="02020603050405020304" pitchFamily="18" charset="0"/>
                  <a:cs typeface="Times New Roman" panose="02020603050405020304" pitchFamily="18" charset="0"/>
                </a:rPr>
                <a:t>Assumptions</a:t>
              </a:r>
              <a:endParaRPr lang="en-US" sz="1500" dirty="0">
                <a:solidFill>
                  <a:srgbClr val="FF0000"/>
                </a:solidFill>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88F48AA8-800C-6B42-B83D-18503EF95052}"/>
              </a:ext>
            </a:extLst>
          </p:cNvPr>
          <p:cNvGrpSpPr/>
          <p:nvPr/>
        </p:nvGrpSpPr>
        <p:grpSpPr>
          <a:xfrm>
            <a:off x="6066162" y="2457797"/>
            <a:ext cx="2568565" cy="1317049"/>
            <a:chOff x="8088213" y="3235966"/>
            <a:chExt cx="3424752" cy="1756066"/>
          </a:xfrm>
        </p:grpSpPr>
        <p:sp>
          <p:nvSpPr>
            <p:cNvPr id="100" name="TextBox 99">
              <a:extLst>
                <a:ext uri="{FF2B5EF4-FFF2-40B4-BE49-F238E27FC236}">
                  <a16:creationId xmlns:a16="http://schemas.microsoft.com/office/drawing/2014/main" id="{D98D0031-49CE-DB46-900E-F7494E73D86F}"/>
                </a:ext>
              </a:extLst>
            </p:cNvPr>
            <p:cNvSpPr txBox="1"/>
            <p:nvPr/>
          </p:nvSpPr>
          <p:spPr>
            <a:xfrm>
              <a:off x="8509920" y="3740096"/>
              <a:ext cx="3003045" cy="430887"/>
            </a:xfrm>
            <a:prstGeom prst="rect">
              <a:avLst/>
            </a:prstGeom>
            <a:noFill/>
          </p:spPr>
          <p:txBody>
            <a:bodyPr wrap="none" rtlCol="0">
              <a:spAutoFit/>
            </a:bodyPr>
            <a:lstStyle/>
            <a:p>
              <a:pPr algn="ctr"/>
              <a:r>
                <a:rPr lang="en-US" sz="1500" dirty="0">
                  <a:latin typeface="Times New Roman" panose="02020603050405020304" pitchFamily="18" charset="0"/>
                  <a:cs typeface="Times New Roman" panose="02020603050405020304" pitchFamily="18" charset="0"/>
                </a:rPr>
                <a:t>Only 20-50 packet buffers.</a:t>
              </a:r>
            </a:p>
          </p:txBody>
        </p:sp>
        <p:sp>
          <p:nvSpPr>
            <p:cNvPr id="101" name="Rectangle 100">
              <a:extLst>
                <a:ext uri="{FF2B5EF4-FFF2-40B4-BE49-F238E27FC236}">
                  <a16:creationId xmlns:a16="http://schemas.microsoft.com/office/drawing/2014/main" id="{110B3060-E18F-F147-A190-592A256A0845}"/>
                </a:ext>
              </a:extLst>
            </p:cNvPr>
            <p:cNvSpPr/>
            <p:nvPr/>
          </p:nvSpPr>
          <p:spPr>
            <a:xfrm rot="16200000">
              <a:off x="7394846" y="3929333"/>
              <a:ext cx="1756066" cy="369332"/>
            </a:xfrm>
            <a:prstGeom prst="rect">
              <a:avLst/>
            </a:prstGeom>
          </p:spPr>
          <p:txBody>
            <a:bodyPr wrap="square">
              <a:spAutoFit/>
            </a:bodyPr>
            <a:lstStyle/>
            <a:p>
              <a:pPr algn="ctr"/>
              <a:r>
                <a:rPr lang="en-US" sz="1200" dirty="0">
                  <a:solidFill>
                    <a:srgbClr val="FF0000"/>
                  </a:solidFill>
                  <a:latin typeface="Times New Roman" panose="02020603050405020304" pitchFamily="18" charset="0"/>
                  <a:cs typeface="Times New Roman" panose="02020603050405020304" pitchFamily="18" charset="0"/>
                </a:rPr>
                <a:t>Consequences</a:t>
              </a:r>
            </a:p>
          </p:txBody>
        </p:sp>
      </p:grpSp>
    </p:spTree>
    <p:extLst>
      <p:ext uri="{BB962C8B-B14F-4D97-AF65-F5344CB8AC3E}">
        <p14:creationId xmlns:p14="http://schemas.microsoft.com/office/powerpoint/2010/main" val="6151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a:extLst>
              <a:ext uri="{FF2B5EF4-FFF2-40B4-BE49-F238E27FC236}">
                <a16:creationId xmlns:a16="http://schemas.microsoft.com/office/drawing/2014/main" id="{A7FDCA7C-DCAB-4B40-A46E-B9E1A5AA261E}"/>
              </a:ext>
            </a:extLst>
          </p:cNvPr>
          <p:cNvSpPr/>
          <p:nvPr/>
        </p:nvSpPr>
        <p:spPr>
          <a:xfrm>
            <a:off x="0" y="629690"/>
            <a:ext cx="8934100" cy="211975"/>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8" name="Straight Connector 7">
            <a:extLst>
              <a:ext uri="{FF2B5EF4-FFF2-40B4-BE49-F238E27FC236}">
                <a16:creationId xmlns:a16="http://schemas.microsoft.com/office/drawing/2014/main" id="{DC6BC02A-4B1B-C543-A133-EFE7C669432D}"/>
              </a:ext>
            </a:extLst>
          </p:cNvPr>
          <p:cNvCxnSpPr/>
          <p:nvPr/>
        </p:nvCxnSpPr>
        <p:spPr>
          <a:xfrm>
            <a:off x="700348" y="629685"/>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4B7F79-1132-494B-B563-AD3B143844C7}"/>
              </a:ext>
            </a:extLst>
          </p:cNvPr>
          <p:cNvCxnSpPr/>
          <p:nvPr/>
        </p:nvCxnSpPr>
        <p:spPr>
          <a:xfrm>
            <a:off x="2172392" y="629685"/>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223ED7-FF7A-654A-9B2E-3DBDA5091A73}"/>
              </a:ext>
            </a:extLst>
          </p:cNvPr>
          <p:cNvCxnSpPr/>
          <p:nvPr/>
        </p:nvCxnSpPr>
        <p:spPr>
          <a:xfrm>
            <a:off x="3663011" y="629949"/>
            <a:ext cx="0" cy="21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5D4A63-6028-DD4A-AA19-D2F00FBB1892}"/>
              </a:ext>
            </a:extLst>
          </p:cNvPr>
          <p:cNvCxnSpPr/>
          <p:nvPr/>
        </p:nvCxnSpPr>
        <p:spPr>
          <a:xfrm>
            <a:off x="8429107" y="629685"/>
            <a:ext cx="0" cy="21197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804D2D-5705-FB42-B5AC-CDDD0575954A}"/>
              </a:ext>
            </a:extLst>
          </p:cNvPr>
          <p:cNvSpPr txBox="1"/>
          <p:nvPr/>
        </p:nvSpPr>
        <p:spPr>
          <a:xfrm>
            <a:off x="474805" y="430440"/>
            <a:ext cx="524503" cy="276999"/>
          </a:xfrm>
          <a:prstGeom prst="rect">
            <a:avLst/>
          </a:prstGeom>
          <a:noFill/>
        </p:spPr>
        <p:txBody>
          <a:bodyPr wrap="none" rtlCol="0">
            <a:spAutoFit/>
          </a:bodyPr>
          <a:lstStyle/>
          <a:p>
            <a:r>
              <a:rPr lang="en-US" sz="1200" dirty="0"/>
              <a:t>1988</a:t>
            </a:r>
          </a:p>
        </p:txBody>
      </p:sp>
      <p:sp>
        <p:nvSpPr>
          <p:cNvPr id="16" name="TextBox 15">
            <a:extLst>
              <a:ext uri="{FF2B5EF4-FFF2-40B4-BE49-F238E27FC236}">
                <a16:creationId xmlns:a16="http://schemas.microsoft.com/office/drawing/2014/main" id="{666D5854-9EBC-C240-ABB5-F4CB3A547DA5}"/>
              </a:ext>
            </a:extLst>
          </p:cNvPr>
          <p:cNvSpPr txBox="1"/>
          <p:nvPr/>
        </p:nvSpPr>
        <p:spPr>
          <a:xfrm>
            <a:off x="1950024" y="430440"/>
            <a:ext cx="524503" cy="276999"/>
          </a:xfrm>
          <a:prstGeom prst="rect">
            <a:avLst/>
          </a:prstGeom>
          <a:noFill/>
        </p:spPr>
        <p:txBody>
          <a:bodyPr wrap="none" rtlCol="0">
            <a:spAutoFit/>
          </a:bodyPr>
          <a:lstStyle/>
          <a:p>
            <a:r>
              <a:rPr lang="en-US" sz="1200" dirty="0"/>
              <a:t>1994</a:t>
            </a:r>
          </a:p>
        </p:txBody>
      </p:sp>
      <p:sp>
        <p:nvSpPr>
          <p:cNvPr id="21" name="TextBox 20">
            <a:extLst>
              <a:ext uri="{FF2B5EF4-FFF2-40B4-BE49-F238E27FC236}">
                <a16:creationId xmlns:a16="http://schemas.microsoft.com/office/drawing/2014/main" id="{841E6DE5-C52C-F248-8F7A-C1A4A49CF92E}"/>
              </a:ext>
            </a:extLst>
          </p:cNvPr>
          <p:cNvSpPr txBox="1"/>
          <p:nvPr/>
        </p:nvSpPr>
        <p:spPr>
          <a:xfrm>
            <a:off x="8222610" y="430440"/>
            <a:ext cx="524503" cy="276999"/>
          </a:xfrm>
          <a:prstGeom prst="rect">
            <a:avLst/>
          </a:prstGeom>
          <a:noFill/>
        </p:spPr>
        <p:txBody>
          <a:bodyPr wrap="none" rtlCol="0">
            <a:spAutoFit/>
          </a:bodyPr>
          <a:lstStyle/>
          <a:p>
            <a:r>
              <a:rPr lang="en-US" sz="1200" dirty="0"/>
              <a:t>2020</a:t>
            </a:r>
          </a:p>
        </p:txBody>
      </p:sp>
      <p:pic>
        <p:nvPicPr>
          <p:cNvPr id="23" name="Picture 22">
            <a:extLst>
              <a:ext uri="{FF2B5EF4-FFF2-40B4-BE49-F238E27FC236}">
                <a16:creationId xmlns:a16="http://schemas.microsoft.com/office/drawing/2014/main" id="{5FE482EC-C92F-5D49-AB63-FAEBB3DC6F48}"/>
              </a:ext>
            </a:extLst>
          </p:cNvPr>
          <p:cNvPicPr>
            <a:picLocks noChangeAspect="1"/>
          </p:cNvPicPr>
          <p:nvPr/>
        </p:nvPicPr>
        <p:blipFill>
          <a:blip r:embed="rId2"/>
          <a:stretch>
            <a:fillRect/>
          </a:stretch>
        </p:blipFill>
        <p:spPr>
          <a:xfrm>
            <a:off x="42116" y="1500815"/>
            <a:ext cx="1339177" cy="1635162"/>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B58DC520-F6E4-3542-BF3A-9770F77E54E4}"/>
              </a:ext>
            </a:extLst>
          </p:cNvPr>
          <p:cNvPicPr>
            <a:picLocks noChangeAspect="1"/>
          </p:cNvPicPr>
          <p:nvPr/>
        </p:nvPicPr>
        <p:blipFill>
          <a:blip r:embed="rId3"/>
          <a:stretch>
            <a:fillRect/>
          </a:stretch>
        </p:blipFill>
        <p:spPr>
          <a:xfrm>
            <a:off x="1521211" y="1506013"/>
            <a:ext cx="1339177" cy="1635162"/>
          </a:xfrm>
          <a:prstGeom prst="rect">
            <a:avLst/>
          </a:prstGeom>
          <a:ln>
            <a:solidFill>
              <a:schemeClr val="bg1">
                <a:lumMod val="8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0F2509B-AFA2-B84F-8BA2-FA31DFFA3038}"/>
                  </a:ext>
                </a:extLst>
              </p:cNvPr>
              <p:cNvSpPr txBox="1"/>
              <p:nvPr/>
            </p:nvSpPr>
            <p:spPr>
              <a:xfrm>
                <a:off x="3102335" y="2156814"/>
                <a:ext cx="1290353" cy="323165"/>
              </a:xfrm>
              <a:prstGeom prst="rect">
                <a:avLst/>
              </a:prstGeom>
              <a:noFill/>
              <a:ln>
                <a:solidFill>
                  <a:schemeClr val="bg1">
                    <a:lumMod val="8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rPr>
                        <m:t>𝐵</m:t>
                      </m:r>
                      <m:r>
                        <a:rPr lang="en-US" sz="2100" i="1">
                          <a:latin typeface="Cambria Math" panose="02040503050406030204" pitchFamily="18" charset="0"/>
                          <a:ea typeface="Cambria Math" panose="02040503050406030204" pitchFamily="18" charset="0"/>
                        </a:rPr>
                        <m:t>=2</m:t>
                      </m:r>
                      <m:r>
                        <a:rPr lang="en-US" sz="2100" i="1">
                          <a:latin typeface="Cambria Math" panose="02040503050406030204" pitchFamily="18" charset="0"/>
                          <a:ea typeface="Cambria Math" panose="02040503050406030204" pitchFamily="18" charset="0"/>
                        </a:rPr>
                        <m:t>𝑇</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𝐶</m:t>
                      </m:r>
                    </m:oMath>
                  </m:oMathPara>
                </a14:m>
                <a:endParaRPr lang="en-US" sz="2100" dirty="0"/>
              </a:p>
            </p:txBody>
          </p:sp>
        </mc:Choice>
        <mc:Fallback xmlns="">
          <p:sp>
            <p:nvSpPr>
              <p:cNvPr id="66" name="TextBox 65">
                <a:extLst>
                  <a:ext uri="{FF2B5EF4-FFF2-40B4-BE49-F238E27FC236}">
                    <a16:creationId xmlns:a16="http://schemas.microsoft.com/office/drawing/2014/main" id="{30F2509B-AFA2-B84F-8BA2-FA31DFFA3038}"/>
                  </a:ext>
                </a:extLst>
              </p:cNvPr>
              <p:cNvSpPr txBox="1">
                <a:spLocks noRot="1" noChangeAspect="1" noMove="1" noResize="1" noEditPoints="1" noAdjustHandles="1" noChangeArrowheads="1" noChangeShapeType="1" noTextEdit="1"/>
              </p:cNvSpPr>
              <p:nvPr/>
            </p:nvSpPr>
            <p:spPr>
              <a:xfrm>
                <a:off x="3102335" y="2156814"/>
                <a:ext cx="1290353" cy="323165"/>
              </a:xfrm>
              <a:prstGeom prst="rect">
                <a:avLst/>
              </a:prstGeom>
              <a:blipFill>
                <a:blip r:embed="rId4"/>
                <a:stretch>
                  <a:fillRect l="-2885" r="-962" b="-3704"/>
                </a:stretch>
              </a:blipFill>
              <a:ln>
                <a:solidFill>
                  <a:schemeClr val="bg1">
                    <a:lumMod val="85000"/>
                  </a:schemeClr>
                </a:solid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82E0E738-3E64-DA46-AD84-CFE818755505}"/>
              </a:ext>
            </a:extLst>
          </p:cNvPr>
          <p:cNvSpPr txBox="1"/>
          <p:nvPr/>
        </p:nvSpPr>
        <p:spPr>
          <a:xfrm>
            <a:off x="-96589" y="845308"/>
            <a:ext cx="1574470" cy="542456"/>
          </a:xfrm>
          <a:prstGeom prst="rect">
            <a:avLst/>
          </a:prstGeom>
          <a:noFill/>
        </p:spPr>
        <p:txBody>
          <a:bodyPr wrap="none" rtlCol="0">
            <a:spAutoFit/>
          </a:bodyPr>
          <a:lstStyle/>
          <a:p>
            <a:pPr algn="ctr"/>
            <a:r>
              <a:rPr lang="en-US" sz="1050" dirty="0"/>
              <a:t>Congestion Avoidance </a:t>
            </a:r>
          </a:p>
          <a:p>
            <a:pPr algn="ctr"/>
            <a:r>
              <a:rPr lang="en-US" sz="1050" dirty="0"/>
              <a:t>and Control</a:t>
            </a:r>
          </a:p>
          <a:p>
            <a:pPr algn="ctr"/>
            <a:r>
              <a:rPr lang="en-US" sz="825" dirty="0">
                <a:solidFill>
                  <a:schemeClr val="bg1">
                    <a:lumMod val="50000"/>
                  </a:schemeClr>
                </a:solidFill>
              </a:rPr>
              <a:t>VJ &amp; MK</a:t>
            </a:r>
          </a:p>
        </p:txBody>
      </p:sp>
      <p:sp>
        <p:nvSpPr>
          <p:cNvPr id="68" name="TextBox 67">
            <a:extLst>
              <a:ext uri="{FF2B5EF4-FFF2-40B4-BE49-F238E27FC236}">
                <a16:creationId xmlns:a16="http://schemas.microsoft.com/office/drawing/2014/main" id="{B94B1C60-DD5A-3F4C-A41D-EBA3CBE0BF52}"/>
              </a:ext>
            </a:extLst>
          </p:cNvPr>
          <p:cNvSpPr txBox="1"/>
          <p:nvPr/>
        </p:nvSpPr>
        <p:spPr>
          <a:xfrm>
            <a:off x="1517405" y="854178"/>
            <a:ext cx="1309975" cy="542456"/>
          </a:xfrm>
          <a:prstGeom prst="rect">
            <a:avLst/>
          </a:prstGeom>
          <a:noFill/>
        </p:spPr>
        <p:txBody>
          <a:bodyPr wrap="none" rtlCol="0">
            <a:spAutoFit/>
          </a:bodyPr>
          <a:lstStyle/>
          <a:p>
            <a:pPr algn="ctr"/>
            <a:r>
              <a:rPr lang="en-US" sz="1050" dirty="0"/>
              <a:t>High Performance </a:t>
            </a:r>
          </a:p>
          <a:p>
            <a:pPr algn="ctr"/>
            <a:r>
              <a:rPr lang="en-US" sz="1050" dirty="0"/>
              <a:t>TCP in ANSNET</a:t>
            </a:r>
          </a:p>
          <a:p>
            <a:pPr algn="ctr"/>
            <a:r>
              <a:rPr lang="en-US" sz="825" dirty="0">
                <a:solidFill>
                  <a:schemeClr val="bg1">
                    <a:lumMod val="50000"/>
                  </a:schemeClr>
                </a:solidFill>
              </a:rPr>
              <a:t>CV &amp; CS</a:t>
            </a:r>
          </a:p>
        </p:txBody>
      </p:sp>
      <p:grpSp>
        <p:nvGrpSpPr>
          <p:cNvPr id="3" name="Group 2">
            <a:extLst>
              <a:ext uri="{FF2B5EF4-FFF2-40B4-BE49-F238E27FC236}">
                <a16:creationId xmlns:a16="http://schemas.microsoft.com/office/drawing/2014/main" id="{CC2F40AE-B38B-A94D-B5DC-014B31140FFC}"/>
              </a:ext>
            </a:extLst>
          </p:cNvPr>
          <p:cNvGrpSpPr/>
          <p:nvPr/>
        </p:nvGrpSpPr>
        <p:grpSpPr>
          <a:xfrm>
            <a:off x="2996921" y="430704"/>
            <a:ext cx="1381292" cy="2710472"/>
            <a:chOff x="3995894" y="574271"/>
            <a:chExt cx="1841723" cy="3613963"/>
          </a:xfrm>
        </p:grpSpPr>
        <p:sp>
          <p:nvSpPr>
            <p:cNvPr id="17" name="TextBox 16">
              <a:extLst>
                <a:ext uri="{FF2B5EF4-FFF2-40B4-BE49-F238E27FC236}">
                  <a16:creationId xmlns:a16="http://schemas.microsoft.com/office/drawing/2014/main" id="{E4401C41-4E6E-7D48-AE10-1280C99470B5}"/>
                </a:ext>
              </a:extLst>
            </p:cNvPr>
            <p:cNvSpPr txBox="1"/>
            <p:nvPr/>
          </p:nvSpPr>
          <p:spPr>
            <a:xfrm>
              <a:off x="4591754" y="574271"/>
              <a:ext cx="699337" cy="369332"/>
            </a:xfrm>
            <a:prstGeom prst="rect">
              <a:avLst/>
            </a:prstGeom>
            <a:noFill/>
          </p:spPr>
          <p:txBody>
            <a:bodyPr wrap="none" rtlCol="0">
              <a:spAutoFit/>
            </a:bodyPr>
            <a:lstStyle/>
            <a:p>
              <a:r>
                <a:rPr lang="en-US" sz="1200" dirty="0"/>
                <a:t>2004</a:t>
              </a:r>
            </a:p>
          </p:txBody>
        </p:sp>
        <p:pic>
          <p:nvPicPr>
            <p:cNvPr id="70" name="Picture 69">
              <a:extLst>
                <a:ext uri="{FF2B5EF4-FFF2-40B4-BE49-F238E27FC236}">
                  <a16:creationId xmlns:a16="http://schemas.microsoft.com/office/drawing/2014/main" id="{B2081150-3665-6F4D-8042-71EF8B85EE8D}"/>
                </a:ext>
              </a:extLst>
            </p:cNvPr>
            <p:cNvPicPr>
              <a:picLocks noChangeAspect="1"/>
            </p:cNvPicPr>
            <p:nvPr/>
          </p:nvPicPr>
          <p:blipFill>
            <a:blip r:embed="rId5"/>
            <a:stretch>
              <a:fillRect/>
            </a:stretch>
          </p:blipFill>
          <p:spPr>
            <a:xfrm>
              <a:off x="3995894" y="2023400"/>
              <a:ext cx="1841723" cy="2164834"/>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71" name="TextBox 70">
              <a:extLst>
                <a:ext uri="{FF2B5EF4-FFF2-40B4-BE49-F238E27FC236}">
                  <a16:creationId xmlns:a16="http://schemas.microsoft.com/office/drawing/2014/main" id="{01B9E063-6F9F-8242-B589-E037D36A15EE}"/>
                </a:ext>
              </a:extLst>
            </p:cNvPr>
            <p:cNvSpPr txBox="1"/>
            <p:nvPr/>
          </p:nvSpPr>
          <p:spPr>
            <a:xfrm>
              <a:off x="4228619" y="1138904"/>
              <a:ext cx="1327715" cy="723275"/>
            </a:xfrm>
            <a:prstGeom prst="rect">
              <a:avLst/>
            </a:prstGeom>
            <a:noFill/>
          </p:spPr>
          <p:txBody>
            <a:bodyPr wrap="none" rtlCol="0">
              <a:spAutoFit/>
            </a:bodyPr>
            <a:lstStyle/>
            <a:p>
              <a:pPr algn="ctr"/>
              <a:r>
                <a:rPr lang="en-US" sz="1050" dirty="0"/>
                <a:t>Sizing Router</a:t>
              </a:r>
            </a:p>
            <a:p>
              <a:pPr algn="ctr"/>
              <a:r>
                <a:rPr lang="en-US" sz="1050" dirty="0"/>
                <a:t>Buffers</a:t>
              </a:r>
            </a:p>
            <a:p>
              <a:pPr algn="ctr"/>
              <a:r>
                <a:rPr lang="en-US" sz="825" dirty="0">
                  <a:solidFill>
                    <a:schemeClr val="bg1">
                      <a:lumMod val="50000"/>
                    </a:schemeClr>
                  </a:solidFill>
                </a:rPr>
                <a:t>GA, IK, NM</a:t>
              </a:r>
            </a:p>
          </p:txBody>
        </p:sp>
      </p:grpSp>
      <p:sp>
        <p:nvSpPr>
          <p:cNvPr id="62" name="Freeform 61">
            <a:extLst>
              <a:ext uri="{FF2B5EF4-FFF2-40B4-BE49-F238E27FC236}">
                <a16:creationId xmlns:a16="http://schemas.microsoft.com/office/drawing/2014/main" id="{2E0B94CA-7B9F-9A45-A203-70FE1BA5B10B}"/>
              </a:ext>
            </a:extLst>
          </p:cNvPr>
          <p:cNvSpPr/>
          <p:nvPr/>
        </p:nvSpPr>
        <p:spPr>
          <a:xfrm>
            <a:off x="2333134" y="36596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63" name="Straight Connector 62">
            <a:extLst>
              <a:ext uri="{FF2B5EF4-FFF2-40B4-BE49-F238E27FC236}">
                <a16:creationId xmlns:a16="http://schemas.microsoft.com/office/drawing/2014/main" id="{04B8D0A2-FAE4-2E40-8C0B-C6CD3ECEC9C7}"/>
              </a:ext>
            </a:extLst>
          </p:cNvPr>
          <p:cNvCxnSpPr/>
          <p:nvPr/>
        </p:nvCxnSpPr>
        <p:spPr>
          <a:xfrm>
            <a:off x="2698043"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9BEAAE-4538-3A40-B850-B10E6C2B67A4}"/>
              </a:ext>
            </a:extLst>
          </p:cNvPr>
          <p:cNvCxnSpPr/>
          <p:nvPr/>
        </p:nvCxnSpPr>
        <p:spPr>
          <a:xfrm>
            <a:off x="2504915"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E3F4425-20D8-C04E-A596-B0DA2BFFA7F6}"/>
              </a:ext>
            </a:extLst>
          </p:cNvPr>
          <p:cNvCxnSpPr/>
          <p:nvPr/>
        </p:nvCxnSpPr>
        <p:spPr>
          <a:xfrm>
            <a:off x="2837631"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8FFCF9B-B3BF-D943-B05A-4349AB1DDC1C}"/>
              </a:ext>
            </a:extLst>
          </p:cNvPr>
          <p:cNvCxnSpPr/>
          <p:nvPr/>
        </p:nvCxnSpPr>
        <p:spPr>
          <a:xfrm>
            <a:off x="1521211"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2" name="Group 1">
            <a:extLst>
              <a:ext uri="{FF2B5EF4-FFF2-40B4-BE49-F238E27FC236}">
                <a16:creationId xmlns:a16="http://schemas.microsoft.com/office/drawing/2014/main" id="{E279E3C7-4A35-3549-A307-CA8EB2C713E7}"/>
              </a:ext>
            </a:extLst>
          </p:cNvPr>
          <p:cNvGrpSpPr>
            <a:grpSpLocks/>
          </p:cNvGrpSpPr>
          <p:nvPr/>
        </p:nvGrpSpPr>
        <p:grpSpPr bwMode="auto">
          <a:xfrm>
            <a:off x="571478" y="3432191"/>
            <a:ext cx="1028700" cy="1017270"/>
            <a:chOff x="457200" y="1828801"/>
            <a:chExt cx="1143000" cy="1130300"/>
          </a:xfrm>
        </p:grpSpPr>
        <p:pic>
          <p:nvPicPr>
            <p:cNvPr id="91" name="Picture 45">
              <a:extLst>
                <a:ext uri="{FF2B5EF4-FFF2-40B4-BE49-F238E27FC236}">
                  <a16:creationId xmlns:a16="http://schemas.microsoft.com/office/drawing/2014/main" id="{223C3C56-906B-2843-A4BE-8BC10D1B3FA9}"/>
                </a:ext>
              </a:extLst>
            </p:cNvPr>
            <p:cNvPicPr>
              <a:picLocks noChangeArrowheads="1"/>
            </p:cNvPicPr>
            <p:nvPr/>
          </p:nvPicPr>
          <p:blipFill>
            <a:blip r:embed="rId6">
              <a:alphaModFix amt="95000"/>
              <a:extLst>
                <a:ext uri="{28A0092B-C50C-407E-A947-70E740481C1C}">
                  <a14:useLocalDpi xmlns:a14="http://schemas.microsoft.com/office/drawing/2010/main" val="0"/>
                </a:ext>
              </a:extLst>
            </a:blip>
            <a:srcRect/>
            <a:stretch>
              <a:fillRect/>
            </a:stretch>
          </p:blipFill>
          <p:spPr bwMode="auto">
            <a:xfrm>
              <a:off x="457200" y="1828801"/>
              <a:ext cx="1143000"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 name="TextBox 91">
              <a:extLst>
                <a:ext uri="{FF2B5EF4-FFF2-40B4-BE49-F238E27FC236}">
                  <a16:creationId xmlns:a16="http://schemas.microsoft.com/office/drawing/2014/main" id="{9FB7993E-7B89-504F-A588-573CC4120564}"/>
                </a:ext>
              </a:extLst>
            </p:cNvPr>
            <p:cNvSpPr txBox="1"/>
            <p:nvPr/>
          </p:nvSpPr>
          <p:spPr>
            <a:xfrm>
              <a:off x="1008063" y="2049462"/>
              <a:ext cx="410013" cy="471924"/>
            </a:xfrm>
            <a:prstGeom prst="rect">
              <a:avLst/>
            </a:prstGeom>
            <a:noFill/>
          </p:spPr>
          <p:txBody>
            <a:bodyPr wrap="none">
              <a:spAutoFit/>
            </a:bodyPr>
            <a:lstStyle/>
            <a:p>
              <a:pPr>
                <a:defRPr/>
              </a:pPr>
              <a:r>
                <a:rPr lang="en-US" sz="2160" dirty="0">
                  <a:solidFill>
                    <a:schemeClr val="bg1"/>
                  </a:solidFill>
                  <a:latin typeface="+mj-lt"/>
                  <a:ea typeface="ＭＳ Ｐゴシック" charset="0"/>
                  <a:cs typeface="ＭＳ Ｐゴシック" charset="0"/>
                </a:rPr>
                <a:t>A</a:t>
              </a:r>
            </a:p>
          </p:txBody>
        </p:sp>
      </p:grpSp>
      <p:grpSp>
        <p:nvGrpSpPr>
          <p:cNvPr id="73" name="Group 51">
            <a:extLst>
              <a:ext uri="{FF2B5EF4-FFF2-40B4-BE49-F238E27FC236}">
                <a16:creationId xmlns:a16="http://schemas.microsoft.com/office/drawing/2014/main" id="{3986E619-5D26-F243-A3CD-53D5A5AE90E8}"/>
              </a:ext>
            </a:extLst>
          </p:cNvPr>
          <p:cNvGrpSpPr>
            <a:grpSpLocks/>
          </p:cNvGrpSpPr>
          <p:nvPr/>
        </p:nvGrpSpPr>
        <p:grpSpPr bwMode="auto">
          <a:xfrm>
            <a:off x="7422404" y="3438798"/>
            <a:ext cx="1028700" cy="1017270"/>
            <a:chOff x="457199" y="1828801"/>
            <a:chExt cx="1142999" cy="1130300"/>
          </a:xfrm>
        </p:grpSpPr>
        <p:pic>
          <p:nvPicPr>
            <p:cNvPr id="89" name="Picture 52">
              <a:extLst>
                <a:ext uri="{FF2B5EF4-FFF2-40B4-BE49-F238E27FC236}">
                  <a16:creationId xmlns:a16="http://schemas.microsoft.com/office/drawing/2014/main" id="{7F0A89BB-0D14-F04D-B8F6-5227852C3DDD}"/>
                </a:ext>
              </a:extLst>
            </p:cNvPr>
            <p:cNvPicPr>
              <a:picLocks noChangeArrowheads="1"/>
            </p:cNvPicPr>
            <p:nvPr/>
          </p:nvPicPr>
          <p:blipFill>
            <a:blip r:embed="rId6">
              <a:alphaModFix amt="95000"/>
              <a:extLst>
                <a:ext uri="{28A0092B-C50C-407E-A947-70E740481C1C}">
                  <a14:useLocalDpi xmlns:a14="http://schemas.microsoft.com/office/drawing/2010/main" val="0"/>
                </a:ext>
              </a:extLst>
            </a:blip>
            <a:srcRect/>
            <a:stretch>
              <a:fillRect/>
            </a:stretch>
          </p:blipFill>
          <p:spPr bwMode="auto">
            <a:xfrm>
              <a:off x="457199" y="1828801"/>
              <a:ext cx="1142999" cy="1130300"/>
            </a:xfrm>
            <a:prstGeom prst="rect">
              <a:avLst/>
            </a:prstGeom>
            <a:noFill/>
            <a:ln>
              <a:noFill/>
            </a:ln>
            <a:extLst>
              <a:ext uri="{909E8E84-426E-40DD-AFC4-6F175D3DCCD1}">
                <a14:hiddenFill xmlns:a14="http://schemas.microsoft.com/office/drawing/2010/main">
                  <a:solidFill>
                    <a:srgbClr val="FFFFFF">
                      <a:alpha val="94901"/>
                    </a:srgbClr>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0" name="TextBox 89">
              <a:extLst>
                <a:ext uri="{FF2B5EF4-FFF2-40B4-BE49-F238E27FC236}">
                  <a16:creationId xmlns:a16="http://schemas.microsoft.com/office/drawing/2014/main" id="{257C0C6E-8C4D-EB47-9646-6A0A1910C8C8}"/>
                </a:ext>
              </a:extLst>
            </p:cNvPr>
            <p:cNvSpPr txBox="1"/>
            <p:nvPr/>
          </p:nvSpPr>
          <p:spPr>
            <a:xfrm>
              <a:off x="1008063" y="2049462"/>
              <a:ext cx="410013" cy="471924"/>
            </a:xfrm>
            <a:prstGeom prst="rect">
              <a:avLst/>
            </a:prstGeom>
            <a:noFill/>
          </p:spPr>
          <p:txBody>
            <a:bodyPr wrap="none">
              <a:spAutoFit/>
            </a:bodyPr>
            <a:lstStyle/>
            <a:p>
              <a:pPr>
                <a:defRPr/>
              </a:pPr>
              <a:r>
                <a:rPr lang="en-US" sz="2160" dirty="0">
                  <a:solidFill>
                    <a:schemeClr val="bg1"/>
                  </a:solidFill>
                  <a:latin typeface="+mj-lt"/>
                  <a:ea typeface="ＭＳ Ｐゴシック" charset="0"/>
                  <a:cs typeface="ＭＳ Ｐゴシック" charset="0"/>
                </a:rPr>
                <a:t>B</a:t>
              </a:r>
            </a:p>
          </p:txBody>
        </p:sp>
      </p:grpSp>
      <p:sp>
        <p:nvSpPr>
          <p:cNvPr id="74" name="Freeform 73">
            <a:extLst>
              <a:ext uri="{FF2B5EF4-FFF2-40B4-BE49-F238E27FC236}">
                <a16:creationId xmlns:a16="http://schemas.microsoft.com/office/drawing/2014/main" id="{4CB8A2D3-35ED-DD44-B52E-01BD41E89375}"/>
              </a:ext>
            </a:extLst>
          </p:cNvPr>
          <p:cNvSpPr/>
          <p:nvPr/>
        </p:nvSpPr>
        <p:spPr>
          <a:xfrm>
            <a:off x="3623277" y="3659675"/>
            <a:ext cx="530303"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434046AE-FBC2-3349-8004-AB3D5FBC2E3A}"/>
              </a:ext>
            </a:extLst>
          </p:cNvPr>
          <p:cNvCxnSpPr/>
          <p:nvPr/>
        </p:nvCxnSpPr>
        <p:spPr>
          <a:xfrm>
            <a:off x="4013992"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681C316-DE2F-EF43-B761-578A98D59B4B}"/>
              </a:ext>
            </a:extLst>
          </p:cNvPr>
          <p:cNvCxnSpPr/>
          <p:nvPr/>
        </p:nvCxnSpPr>
        <p:spPr>
          <a:xfrm>
            <a:off x="3820864"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426560B-229C-E049-A304-103AFB58E81B}"/>
              </a:ext>
            </a:extLst>
          </p:cNvPr>
          <p:cNvCxnSpPr/>
          <p:nvPr/>
        </p:nvCxnSpPr>
        <p:spPr>
          <a:xfrm>
            <a:off x="4153580"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562C7DF-330F-BB41-BCC3-073A8F345A96}"/>
              </a:ext>
            </a:extLst>
          </p:cNvPr>
          <p:cNvSpPr txBox="1"/>
          <p:nvPr/>
        </p:nvSpPr>
        <p:spPr>
          <a:xfrm>
            <a:off x="4418283" y="3633026"/>
            <a:ext cx="31290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C</a:t>
            </a:r>
          </a:p>
        </p:txBody>
      </p:sp>
      <p:sp>
        <p:nvSpPr>
          <p:cNvPr id="79" name="Freeform 78">
            <a:extLst>
              <a:ext uri="{FF2B5EF4-FFF2-40B4-BE49-F238E27FC236}">
                <a16:creationId xmlns:a16="http://schemas.microsoft.com/office/drawing/2014/main" id="{B4643574-48A7-3B4F-9107-66350E12593F}"/>
              </a:ext>
            </a:extLst>
          </p:cNvPr>
          <p:cNvSpPr/>
          <p:nvPr/>
        </p:nvSpPr>
        <p:spPr>
          <a:xfrm>
            <a:off x="4948585" y="36596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80" name="Straight Connector 79">
            <a:extLst>
              <a:ext uri="{FF2B5EF4-FFF2-40B4-BE49-F238E27FC236}">
                <a16:creationId xmlns:a16="http://schemas.microsoft.com/office/drawing/2014/main" id="{CED161D8-A534-2A4C-9DE3-3F280F76AF26}"/>
              </a:ext>
            </a:extLst>
          </p:cNvPr>
          <p:cNvCxnSpPr/>
          <p:nvPr/>
        </p:nvCxnSpPr>
        <p:spPr>
          <a:xfrm>
            <a:off x="5313494"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2348F5-6364-C145-9A29-B618755A0E0A}"/>
              </a:ext>
            </a:extLst>
          </p:cNvPr>
          <p:cNvCxnSpPr/>
          <p:nvPr/>
        </p:nvCxnSpPr>
        <p:spPr>
          <a:xfrm>
            <a:off x="5120366"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FEE7C85-A55F-2E4E-BAA1-738756B0AE7B}"/>
              </a:ext>
            </a:extLst>
          </p:cNvPr>
          <p:cNvCxnSpPr/>
          <p:nvPr/>
        </p:nvCxnSpPr>
        <p:spPr>
          <a:xfrm>
            <a:off x="5453082"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a16="http://schemas.microsoft.com/office/drawing/2014/main" id="{4425563B-E849-F349-8185-F594DB4E3010}"/>
              </a:ext>
            </a:extLst>
          </p:cNvPr>
          <p:cNvSpPr/>
          <p:nvPr/>
        </p:nvSpPr>
        <p:spPr>
          <a:xfrm>
            <a:off x="6248088" y="3659675"/>
            <a:ext cx="504497" cy="465083"/>
          </a:xfrm>
          <a:custGeom>
            <a:avLst/>
            <a:gdLst>
              <a:gd name="connsiteX0" fmla="*/ 0 w 672662"/>
              <a:gd name="connsiteY0" fmla="*/ 0 h 620110"/>
              <a:gd name="connsiteX1" fmla="*/ 672662 w 672662"/>
              <a:gd name="connsiteY1" fmla="*/ 0 h 620110"/>
              <a:gd name="connsiteX2" fmla="*/ 672662 w 672662"/>
              <a:gd name="connsiteY2" fmla="*/ 620110 h 620110"/>
              <a:gd name="connsiteX3" fmla="*/ 21020 w 672662"/>
              <a:gd name="connsiteY3" fmla="*/ 620110 h 620110"/>
            </a:gdLst>
            <a:ahLst/>
            <a:cxnLst>
              <a:cxn ang="0">
                <a:pos x="connsiteX0" y="connsiteY0"/>
              </a:cxn>
              <a:cxn ang="0">
                <a:pos x="connsiteX1" y="connsiteY1"/>
              </a:cxn>
              <a:cxn ang="0">
                <a:pos x="connsiteX2" y="connsiteY2"/>
              </a:cxn>
              <a:cxn ang="0">
                <a:pos x="connsiteX3" y="connsiteY3"/>
              </a:cxn>
            </a:cxnLst>
            <a:rect l="l" t="t" r="r" b="b"/>
            <a:pathLst>
              <a:path w="672662" h="620110">
                <a:moveTo>
                  <a:pt x="0" y="0"/>
                </a:moveTo>
                <a:lnTo>
                  <a:pt x="672662" y="0"/>
                </a:lnTo>
                <a:lnTo>
                  <a:pt x="672662" y="620110"/>
                </a:lnTo>
                <a:lnTo>
                  <a:pt x="21020" y="62011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i="1">
              <a:latin typeface="Times New Roman" panose="02020603050405020304" pitchFamily="18" charset="0"/>
              <a:cs typeface="Times New Roman" panose="02020603050405020304" pitchFamily="18" charset="0"/>
            </a:endParaRPr>
          </a:p>
        </p:txBody>
      </p:sp>
      <p:cxnSp>
        <p:nvCxnSpPr>
          <p:cNvPr id="84" name="Straight Connector 83">
            <a:extLst>
              <a:ext uri="{FF2B5EF4-FFF2-40B4-BE49-F238E27FC236}">
                <a16:creationId xmlns:a16="http://schemas.microsoft.com/office/drawing/2014/main" id="{6046A1A9-8CF4-AC43-A8B6-11DE7F0B9D87}"/>
              </a:ext>
            </a:extLst>
          </p:cNvPr>
          <p:cNvCxnSpPr/>
          <p:nvPr/>
        </p:nvCxnSpPr>
        <p:spPr>
          <a:xfrm>
            <a:off x="6612997"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08829D-8986-5D4B-83CE-9AC3CFFE85A2}"/>
              </a:ext>
            </a:extLst>
          </p:cNvPr>
          <p:cNvCxnSpPr/>
          <p:nvPr/>
        </p:nvCxnSpPr>
        <p:spPr>
          <a:xfrm>
            <a:off x="6419869" y="3746449"/>
            <a:ext cx="0" cy="28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B0C7B12-EEFE-7C4A-9815-8E897E20D260}"/>
              </a:ext>
            </a:extLst>
          </p:cNvPr>
          <p:cNvCxnSpPr/>
          <p:nvPr/>
        </p:nvCxnSpPr>
        <p:spPr>
          <a:xfrm>
            <a:off x="6752585" y="3890018"/>
            <a:ext cx="811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3185892-966A-2A49-B66C-276D2DDDB4F6}"/>
              </a:ext>
            </a:extLst>
          </p:cNvPr>
          <p:cNvCxnSpPr>
            <a:cxnSpLocks/>
          </p:cNvCxnSpPr>
          <p:nvPr/>
        </p:nvCxnSpPr>
        <p:spPr>
          <a:xfrm>
            <a:off x="3623277" y="3564080"/>
            <a:ext cx="530303" cy="0"/>
          </a:xfrm>
          <a:prstGeom prst="straightConnector1">
            <a:avLst/>
          </a:prstGeom>
          <a:ln>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960235D6-D393-A04D-B906-1775E8BBC877}"/>
              </a:ext>
            </a:extLst>
          </p:cNvPr>
          <p:cNvGrpSpPr/>
          <p:nvPr/>
        </p:nvGrpSpPr>
        <p:grpSpPr>
          <a:xfrm>
            <a:off x="1381293" y="4411996"/>
            <a:ext cx="6251801" cy="508022"/>
            <a:chOff x="1841723" y="5882660"/>
            <a:chExt cx="8335735" cy="677363"/>
          </a:xfrm>
        </p:grpSpPr>
        <p:sp>
          <p:nvSpPr>
            <p:cNvPr id="98" name="Freeform 97">
              <a:extLst>
                <a:ext uri="{FF2B5EF4-FFF2-40B4-BE49-F238E27FC236}">
                  <a16:creationId xmlns:a16="http://schemas.microsoft.com/office/drawing/2014/main" id="{BCDA7857-B8E6-5C45-BDFA-F93F92DF5BB2}"/>
                </a:ext>
              </a:extLst>
            </p:cNvPr>
            <p:cNvSpPr/>
            <p:nvPr/>
          </p:nvSpPr>
          <p:spPr>
            <a:xfrm>
              <a:off x="1841723" y="5882660"/>
              <a:ext cx="8335735" cy="677363"/>
            </a:xfrm>
            <a:custGeom>
              <a:avLst/>
              <a:gdLst>
                <a:gd name="connsiteX0" fmla="*/ 0 w 8335735"/>
                <a:gd name="connsiteY0" fmla="*/ 8164 h 1102178"/>
                <a:gd name="connsiteX1" fmla="*/ 334735 w 8335735"/>
                <a:gd name="connsiteY1" fmla="*/ 8164 h 1102178"/>
                <a:gd name="connsiteX2" fmla="*/ 547007 w 8335735"/>
                <a:gd name="connsiteY2" fmla="*/ 0 h 1102178"/>
                <a:gd name="connsiteX3" fmla="*/ 1371600 w 8335735"/>
                <a:gd name="connsiteY3" fmla="*/ 0 h 1102178"/>
                <a:gd name="connsiteX4" fmla="*/ 1453242 w 8335735"/>
                <a:gd name="connsiteY4" fmla="*/ 8164 h 1102178"/>
                <a:gd name="connsiteX5" fmla="*/ 2424792 w 8335735"/>
                <a:gd name="connsiteY5" fmla="*/ 24493 h 1102178"/>
                <a:gd name="connsiteX6" fmla="*/ 2873828 w 8335735"/>
                <a:gd name="connsiteY6" fmla="*/ 40821 h 1102178"/>
                <a:gd name="connsiteX7" fmla="*/ 3429000 w 8335735"/>
                <a:gd name="connsiteY7" fmla="*/ 48986 h 1102178"/>
                <a:gd name="connsiteX8" fmla="*/ 3812721 w 8335735"/>
                <a:gd name="connsiteY8" fmla="*/ 57150 h 1102178"/>
                <a:gd name="connsiteX9" fmla="*/ 4718957 w 8335735"/>
                <a:gd name="connsiteY9" fmla="*/ 73478 h 1102178"/>
                <a:gd name="connsiteX10" fmla="*/ 5241471 w 8335735"/>
                <a:gd name="connsiteY10" fmla="*/ 89807 h 1102178"/>
                <a:gd name="connsiteX11" fmla="*/ 5380264 w 8335735"/>
                <a:gd name="connsiteY11" fmla="*/ 97971 h 1102178"/>
                <a:gd name="connsiteX12" fmla="*/ 5568042 w 8335735"/>
                <a:gd name="connsiteY12" fmla="*/ 114300 h 1102178"/>
                <a:gd name="connsiteX13" fmla="*/ 5763985 w 8335735"/>
                <a:gd name="connsiteY13" fmla="*/ 122464 h 1102178"/>
                <a:gd name="connsiteX14" fmla="*/ 5804807 w 8335735"/>
                <a:gd name="connsiteY14" fmla="*/ 130628 h 1102178"/>
                <a:gd name="connsiteX15" fmla="*/ 5878285 w 8335735"/>
                <a:gd name="connsiteY15" fmla="*/ 138793 h 1102178"/>
                <a:gd name="connsiteX16" fmla="*/ 5943600 w 8335735"/>
                <a:gd name="connsiteY16" fmla="*/ 146957 h 1102178"/>
                <a:gd name="connsiteX17" fmla="*/ 6000750 w 8335735"/>
                <a:gd name="connsiteY17" fmla="*/ 155121 h 1102178"/>
                <a:gd name="connsiteX18" fmla="*/ 6098721 w 8335735"/>
                <a:gd name="connsiteY18" fmla="*/ 163286 h 1102178"/>
                <a:gd name="connsiteX19" fmla="*/ 6147707 w 8335735"/>
                <a:gd name="connsiteY19" fmla="*/ 171450 h 1102178"/>
                <a:gd name="connsiteX20" fmla="*/ 6245678 w 8335735"/>
                <a:gd name="connsiteY20" fmla="*/ 179614 h 1102178"/>
                <a:gd name="connsiteX21" fmla="*/ 6310992 w 8335735"/>
                <a:gd name="connsiteY21" fmla="*/ 187778 h 1102178"/>
                <a:gd name="connsiteX22" fmla="*/ 6384471 w 8335735"/>
                <a:gd name="connsiteY22" fmla="*/ 195943 h 1102178"/>
                <a:gd name="connsiteX23" fmla="*/ 6466114 w 8335735"/>
                <a:gd name="connsiteY23" fmla="*/ 204107 h 1102178"/>
                <a:gd name="connsiteX24" fmla="*/ 6588578 w 8335735"/>
                <a:gd name="connsiteY24" fmla="*/ 220436 h 1102178"/>
                <a:gd name="connsiteX25" fmla="*/ 6743700 w 8335735"/>
                <a:gd name="connsiteY25" fmla="*/ 228600 h 1102178"/>
                <a:gd name="connsiteX26" fmla="*/ 6809014 w 8335735"/>
                <a:gd name="connsiteY26" fmla="*/ 236764 h 1102178"/>
                <a:gd name="connsiteX27" fmla="*/ 6898821 w 8335735"/>
                <a:gd name="connsiteY27" fmla="*/ 244928 h 1102178"/>
                <a:gd name="connsiteX28" fmla="*/ 6996792 w 8335735"/>
                <a:gd name="connsiteY28" fmla="*/ 261257 h 1102178"/>
                <a:gd name="connsiteX29" fmla="*/ 7086600 w 8335735"/>
                <a:gd name="connsiteY29" fmla="*/ 269421 h 1102178"/>
                <a:gd name="connsiteX30" fmla="*/ 7143750 w 8335735"/>
                <a:gd name="connsiteY30" fmla="*/ 277586 h 1102178"/>
                <a:gd name="connsiteX31" fmla="*/ 7225392 w 8335735"/>
                <a:gd name="connsiteY31" fmla="*/ 285750 h 1102178"/>
                <a:gd name="connsiteX32" fmla="*/ 7298871 w 8335735"/>
                <a:gd name="connsiteY32" fmla="*/ 293914 h 1102178"/>
                <a:gd name="connsiteX33" fmla="*/ 7429500 w 8335735"/>
                <a:gd name="connsiteY33" fmla="*/ 318407 h 1102178"/>
                <a:gd name="connsiteX34" fmla="*/ 7470321 w 8335735"/>
                <a:gd name="connsiteY34" fmla="*/ 326571 h 1102178"/>
                <a:gd name="connsiteX35" fmla="*/ 7527471 w 8335735"/>
                <a:gd name="connsiteY35" fmla="*/ 334736 h 1102178"/>
                <a:gd name="connsiteX36" fmla="*/ 7584621 w 8335735"/>
                <a:gd name="connsiteY36" fmla="*/ 351064 h 1102178"/>
                <a:gd name="connsiteX37" fmla="*/ 7698921 w 8335735"/>
                <a:gd name="connsiteY37" fmla="*/ 375557 h 1102178"/>
                <a:gd name="connsiteX38" fmla="*/ 7813221 w 8335735"/>
                <a:gd name="connsiteY38" fmla="*/ 400050 h 1102178"/>
                <a:gd name="connsiteX39" fmla="*/ 7862207 w 8335735"/>
                <a:gd name="connsiteY39" fmla="*/ 416378 h 1102178"/>
                <a:gd name="connsiteX40" fmla="*/ 7894864 w 8335735"/>
                <a:gd name="connsiteY40" fmla="*/ 424543 h 1102178"/>
                <a:gd name="connsiteX41" fmla="*/ 7943850 w 8335735"/>
                <a:gd name="connsiteY41" fmla="*/ 440871 h 1102178"/>
                <a:gd name="connsiteX42" fmla="*/ 7992835 w 8335735"/>
                <a:gd name="connsiteY42" fmla="*/ 449036 h 1102178"/>
                <a:gd name="connsiteX43" fmla="*/ 8082642 w 8335735"/>
                <a:gd name="connsiteY43" fmla="*/ 481693 h 1102178"/>
                <a:gd name="connsiteX44" fmla="*/ 8172450 w 8335735"/>
                <a:gd name="connsiteY44" fmla="*/ 514350 h 1102178"/>
                <a:gd name="connsiteX45" fmla="*/ 8205107 w 8335735"/>
                <a:gd name="connsiteY45" fmla="*/ 530678 h 1102178"/>
                <a:gd name="connsiteX46" fmla="*/ 8229600 w 8335735"/>
                <a:gd name="connsiteY46" fmla="*/ 538843 h 1102178"/>
                <a:gd name="connsiteX47" fmla="*/ 8294914 w 8335735"/>
                <a:gd name="connsiteY47" fmla="*/ 595993 h 1102178"/>
                <a:gd name="connsiteX48" fmla="*/ 8311242 w 8335735"/>
                <a:gd name="connsiteY48" fmla="*/ 628650 h 1102178"/>
                <a:gd name="connsiteX49" fmla="*/ 8319407 w 8335735"/>
                <a:gd name="connsiteY49" fmla="*/ 661307 h 1102178"/>
                <a:gd name="connsiteX50" fmla="*/ 8335735 w 8335735"/>
                <a:gd name="connsiteY50" fmla="*/ 726621 h 1102178"/>
                <a:gd name="connsiteX51" fmla="*/ 8327571 w 8335735"/>
                <a:gd name="connsiteY51" fmla="*/ 751114 h 1102178"/>
                <a:gd name="connsiteX52" fmla="*/ 8319407 w 8335735"/>
                <a:gd name="connsiteY52" fmla="*/ 791936 h 1102178"/>
                <a:gd name="connsiteX53" fmla="*/ 8180614 w 8335735"/>
                <a:gd name="connsiteY53" fmla="*/ 881743 h 1102178"/>
                <a:gd name="connsiteX54" fmla="*/ 8115300 w 8335735"/>
                <a:gd name="connsiteY54" fmla="*/ 898071 h 1102178"/>
                <a:gd name="connsiteX55" fmla="*/ 7976507 w 8335735"/>
                <a:gd name="connsiteY55" fmla="*/ 922564 h 1102178"/>
                <a:gd name="connsiteX56" fmla="*/ 7625442 w 8335735"/>
                <a:gd name="connsiteY56" fmla="*/ 971550 h 1102178"/>
                <a:gd name="connsiteX57" fmla="*/ 7045778 w 8335735"/>
                <a:gd name="connsiteY57" fmla="*/ 1004207 h 1102178"/>
                <a:gd name="connsiteX58" fmla="*/ 6776357 w 8335735"/>
                <a:gd name="connsiteY58" fmla="*/ 1028700 h 1102178"/>
                <a:gd name="connsiteX59" fmla="*/ 6441621 w 8335735"/>
                <a:gd name="connsiteY59" fmla="*/ 1045028 h 1102178"/>
                <a:gd name="connsiteX60" fmla="*/ 6278335 w 8335735"/>
                <a:gd name="connsiteY60" fmla="*/ 1053193 h 1102178"/>
                <a:gd name="connsiteX61" fmla="*/ 5861957 w 8335735"/>
                <a:gd name="connsiteY61" fmla="*/ 1077686 h 1102178"/>
                <a:gd name="connsiteX62" fmla="*/ 5706835 w 8335735"/>
                <a:gd name="connsiteY62" fmla="*/ 1085850 h 1102178"/>
                <a:gd name="connsiteX63" fmla="*/ 5314950 w 8335735"/>
                <a:gd name="connsiteY63" fmla="*/ 1102178 h 1102178"/>
                <a:gd name="connsiteX64" fmla="*/ 3184071 w 8335735"/>
                <a:gd name="connsiteY64" fmla="*/ 1094014 h 1102178"/>
                <a:gd name="connsiteX65" fmla="*/ 2759528 w 8335735"/>
                <a:gd name="connsiteY65" fmla="*/ 1085850 h 1102178"/>
                <a:gd name="connsiteX66" fmla="*/ 2677885 w 8335735"/>
                <a:gd name="connsiteY66" fmla="*/ 1077686 h 1102178"/>
                <a:gd name="connsiteX67" fmla="*/ 2457450 w 8335735"/>
                <a:gd name="connsiteY67" fmla="*/ 1069521 h 1102178"/>
                <a:gd name="connsiteX68" fmla="*/ 1983921 w 8335735"/>
                <a:gd name="connsiteY68" fmla="*/ 1053193 h 1102178"/>
                <a:gd name="connsiteX69" fmla="*/ 1755321 w 8335735"/>
                <a:gd name="connsiteY69" fmla="*/ 1036864 h 1102178"/>
                <a:gd name="connsiteX70" fmla="*/ 1436914 w 8335735"/>
                <a:gd name="connsiteY70" fmla="*/ 1020536 h 1102178"/>
                <a:gd name="connsiteX71" fmla="*/ 1175657 w 8335735"/>
                <a:gd name="connsiteY71" fmla="*/ 1004207 h 1102178"/>
                <a:gd name="connsiteX72" fmla="*/ 987878 w 8335735"/>
                <a:gd name="connsiteY72" fmla="*/ 987878 h 1102178"/>
                <a:gd name="connsiteX73" fmla="*/ 661307 w 8335735"/>
                <a:gd name="connsiteY73" fmla="*/ 971550 h 1102178"/>
                <a:gd name="connsiteX74" fmla="*/ 571500 w 8335735"/>
                <a:gd name="connsiteY74" fmla="*/ 963386 h 1102178"/>
                <a:gd name="connsiteX75" fmla="*/ 514350 w 8335735"/>
                <a:gd name="connsiteY75" fmla="*/ 955221 h 1102178"/>
                <a:gd name="connsiteX76" fmla="*/ 253092 w 8335735"/>
                <a:gd name="connsiteY76" fmla="*/ 938893 h 1102178"/>
                <a:gd name="connsiteX77" fmla="*/ 24492 w 8335735"/>
                <a:gd name="connsiteY77" fmla="*/ 938893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8335735" h="1102178">
                  <a:moveTo>
                    <a:pt x="0" y="8164"/>
                  </a:moveTo>
                  <a:cubicBezTo>
                    <a:pt x="141868" y="31808"/>
                    <a:pt x="38827" y="17866"/>
                    <a:pt x="334735" y="8164"/>
                  </a:cubicBezTo>
                  <a:lnTo>
                    <a:pt x="547007" y="0"/>
                  </a:lnTo>
                  <a:cubicBezTo>
                    <a:pt x="869300" y="40285"/>
                    <a:pt x="523180" y="0"/>
                    <a:pt x="1371600" y="0"/>
                  </a:cubicBezTo>
                  <a:cubicBezTo>
                    <a:pt x="1398950" y="0"/>
                    <a:pt x="1425907" y="7253"/>
                    <a:pt x="1453242" y="8164"/>
                  </a:cubicBezTo>
                  <a:cubicBezTo>
                    <a:pt x="1627409" y="13969"/>
                    <a:pt x="2307411" y="22792"/>
                    <a:pt x="2424792" y="24493"/>
                  </a:cubicBezTo>
                  <a:lnTo>
                    <a:pt x="2873828" y="40821"/>
                  </a:lnTo>
                  <a:lnTo>
                    <a:pt x="3429000" y="48986"/>
                  </a:lnTo>
                  <a:lnTo>
                    <a:pt x="3812721" y="57150"/>
                  </a:lnTo>
                  <a:cubicBezTo>
                    <a:pt x="4368789" y="66575"/>
                    <a:pt x="4273855" y="60638"/>
                    <a:pt x="4718957" y="73478"/>
                  </a:cubicBezTo>
                  <a:cubicBezTo>
                    <a:pt x="4893141" y="78503"/>
                    <a:pt x="5067515" y="79575"/>
                    <a:pt x="5241471" y="89807"/>
                  </a:cubicBezTo>
                  <a:lnTo>
                    <a:pt x="5380264" y="97971"/>
                  </a:lnTo>
                  <a:cubicBezTo>
                    <a:pt x="5579241" y="113277"/>
                    <a:pt x="5293482" y="99850"/>
                    <a:pt x="5568042" y="114300"/>
                  </a:cubicBezTo>
                  <a:cubicBezTo>
                    <a:pt x="5633323" y="117736"/>
                    <a:pt x="5698671" y="119743"/>
                    <a:pt x="5763985" y="122464"/>
                  </a:cubicBezTo>
                  <a:cubicBezTo>
                    <a:pt x="5777592" y="125185"/>
                    <a:pt x="5791070" y="128665"/>
                    <a:pt x="5804807" y="130628"/>
                  </a:cubicBezTo>
                  <a:cubicBezTo>
                    <a:pt x="5829203" y="134113"/>
                    <a:pt x="5853810" y="135914"/>
                    <a:pt x="5878285" y="138793"/>
                  </a:cubicBezTo>
                  <a:lnTo>
                    <a:pt x="5943600" y="146957"/>
                  </a:lnTo>
                  <a:cubicBezTo>
                    <a:pt x="5962675" y="149500"/>
                    <a:pt x="5981612" y="153106"/>
                    <a:pt x="6000750" y="155121"/>
                  </a:cubicBezTo>
                  <a:cubicBezTo>
                    <a:pt x="6033340" y="158552"/>
                    <a:pt x="6066151" y="159667"/>
                    <a:pt x="6098721" y="163286"/>
                  </a:cubicBezTo>
                  <a:cubicBezTo>
                    <a:pt x="6115174" y="165114"/>
                    <a:pt x="6131254" y="169622"/>
                    <a:pt x="6147707" y="171450"/>
                  </a:cubicBezTo>
                  <a:cubicBezTo>
                    <a:pt x="6180277" y="175069"/>
                    <a:pt x="6213070" y="176353"/>
                    <a:pt x="6245678" y="179614"/>
                  </a:cubicBezTo>
                  <a:cubicBezTo>
                    <a:pt x="6267510" y="181797"/>
                    <a:pt x="6289202" y="185214"/>
                    <a:pt x="6310992" y="187778"/>
                  </a:cubicBezTo>
                  <a:lnTo>
                    <a:pt x="6384471" y="195943"/>
                  </a:lnTo>
                  <a:cubicBezTo>
                    <a:pt x="6411671" y="198806"/>
                    <a:pt x="6438975" y="200715"/>
                    <a:pt x="6466114" y="204107"/>
                  </a:cubicBezTo>
                  <a:cubicBezTo>
                    <a:pt x="6551656" y="214799"/>
                    <a:pt x="6480415" y="212710"/>
                    <a:pt x="6588578" y="220436"/>
                  </a:cubicBezTo>
                  <a:cubicBezTo>
                    <a:pt x="6640225" y="224125"/>
                    <a:pt x="6691993" y="225879"/>
                    <a:pt x="6743700" y="228600"/>
                  </a:cubicBezTo>
                  <a:lnTo>
                    <a:pt x="6809014" y="236764"/>
                  </a:lnTo>
                  <a:cubicBezTo>
                    <a:pt x="6838908" y="239911"/>
                    <a:pt x="6869014" y="241040"/>
                    <a:pt x="6898821" y="244928"/>
                  </a:cubicBezTo>
                  <a:cubicBezTo>
                    <a:pt x="6931650" y="249210"/>
                    <a:pt x="6963963" y="256975"/>
                    <a:pt x="6996792" y="261257"/>
                  </a:cubicBezTo>
                  <a:cubicBezTo>
                    <a:pt x="7026599" y="265145"/>
                    <a:pt x="7056724" y="266101"/>
                    <a:pt x="7086600" y="269421"/>
                  </a:cubicBezTo>
                  <a:cubicBezTo>
                    <a:pt x="7105726" y="271546"/>
                    <a:pt x="7124638" y="275338"/>
                    <a:pt x="7143750" y="277586"/>
                  </a:cubicBezTo>
                  <a:cubicBezTo>
                    <a:pt x="7170912" y="280782"/>
                    <a:pt x="7198193" y="282887"/>
                    <a:pt x="7225392" y="285750"/>
                  </a:cubicBezTo>
                  <a:lnTo>
                    <a:pt x="7298871" y="293914"/>
                  </a:lnTo>
                  <a:cubicBezTo>
                    <a:pt x="7436941" y="324597"/>
                    <a:pt x="7312380" y="298888"/>
                    <a:pt x="7429500" y="318407"/>
                  </a:cubicBezTo>
                  <a:cubicBezTo>
                    <a:pt x="7443188" y="320688"/>
                    <a:pt x="7456633" y="324290"/>
                    <a:pt x="7470321" y="326571"/>
                  </a:cubicBezTo>
                  <a:cubicBezTo>
                    <a:pt x="7489303" y="329735"/>
                    <a:pt x="7508655" y="330704"/>
                    <a:pt x="7527471" y="334736"/>
                  </a:cubicBezTo>
                  <a:cubicBezTo>
                    <a:pt x="7546843" y="338887"/>
                    <a:pt x="7565478" y="345959"/>
                    <a:pt x="7584621" y="351064"/>
                  </a:cubicBezTo>
                  <a:cubicBezTo>
                    <a:pt x="7800431" y="408613"/>
                    <a:pt x="7528632" y="336259"/>
                    <a:pt x="7698921" y="375557"/>
                  </a:cubicBezTo>
                  <a:cubicBezTo>
                    <a:pt x="7821860" y="403928"/>
                    <a:pt x="7690530" y="382523"/>
                    <a:pt x="7813221" y="400050"/>
                  </a:cubicBezTo>
                  <a:cubicBezTo>
                    <a:pt x="7829550" y="405493"/>
                    <a:pt x="7845721" y="411432"/>
                    <a:pt x="7862207" y="416378"/>
                  </a:cubicBezTo>
                  <a:cubicBezTo>
                    <a:pt x="7872955" y="419602"/>
                    <a:pt x="7884116" y="421319"/>
                    <a:pt x="7894864" y="424543"/>
                  </a:cubicBezTo>
                  <a:cubicBezTo>
                    <a:pt x="7911350" y="429489"/>
                    <a:pt x="7927152" y="436696"/>
                    <a:pt x="7943850" y="440871"/>
                  </a:cubicBezTo>
                  <a:cubicBezTo>
                    <a:pt x="7959909" y="444886"/>
                    <a:pt x="7976776" y="445021"/>
                    <a:pt x="7992835" y="449036"/>
                  </a:cubicBezTo>
                  <a:cubicBezTo>
                    <a:pt x="8030970" y="458570"/>
                    <a:pt x="8046917" y="468702"/>
                    <a:pt x="8082642" y="481693"/>
                  </a:cubicBezTo>
                  <a:cubicBezTo>
                    <a:pt x="8132441" y="499802"/>
                    <a:pt x="8126793" y="494058"/>
                    <a:pt x="8172450" y="514350"/>
                  </a:cubicBezTo>
                  <a:cubicBezTo>
                    <a:pt x="8183572" y="519293"/>
                    <a:pt x="8193921" y="525884"/>
                    <a:pt x="8205107" y="530678"/>
                  </a:cubicBezTo>
                  <a:cubicBezTo>
                    <a:pt x="8213017" y="534068"/>
                    <a:pt x="8221903" y="534994"/>
                    <a:pt x="8229600" y="538843"/>
                  </a:cubicBezTo>
                  <a:cubicBezTo>
                    <a:pt x="8256603" y="552345"/>
                    <a:pt x="8273632" y="574711"/>
                    <a:pt x="8294914" y="595993"/>
                  </a:cubicBezTo>
                  <a:cubicBezTo>
                    <a:pt x="8300357" y="606879"/>
                    <a:pt x="8306969" y="617254"/>
                    <a:pt x="8311242" y="628650"/>
                  </a:cubicBezTo>
                  <a:cubicBezTo>
                    <a:pt x="8315182" y="639156"/>
                    <a:pt x="8316324" y="650518"/>
                    <a:pt x="8319407" y="661307"/>
                  </a:cubicBezTo>
                  <a:cubicBezTo>
                    <a:pt x="8336141" y="719873"/>
                    <a:pt x="8319141" y="643648"/>
                    <a:pt x="8335735" y="726621"/>
                  </a:cubicBezTo>
                  <a:cubicBezTo>
                    <a:pt x="8333014" y="734785"/>
                    <a:pt x="8329658" y="742765"/>
                    <a:pt x="8327571" y="751114"/>
                  </a:cubicBezTo>
                  <a:cubicBezTo>
                    <a:pt x="8324206" y="764576"/>
                    <a:pt x="8325613" y="779524"/>
                    <a:pt x="8319407" y="791936"/>
                  </a:cubicBezTo>
                  <a:cubicBezTo>
                    <a:pt x="8292361" y="846029"/>
                    <a:pt x="8233477" y="864122"/>
                    <a:pt x="8180614" y="881743"/>
                  </a:cubicBezTo>
                  <a:cubicBezTo>
                    <a:pt x="8159324" y="888839"/>
                    <a:pt x="8137306" y="893670"/>
                    <a:pt x="8115300" y="898071"/>
                  </a:cubicBezTo>
                  <a:cubicBezTo>
                    <a:pt x="8069233" y="907284"/>
                    <a:pt x="8022876" y="915016"/>
                    <a:pt x="7976507" y="922564"/>
                  </a:cubicBezTo>
                  <a:cubicBezTo>
                    <a:pt x="7903518" y="934446"/>
                    <a:pt x="7714744" y="964984"/>
                    <a:pt x="7625442" y="971550"/>
                  </a:cubicBezTo>
                  <a:cubicBezTo>
                    <a:pt x="7448876" y="984533"/>
                    <a:pt x="7232600" y="994866"/>
                    <a:pt x="7045778" y="1004207"/>
                  </a:cubicBezTo>
                  <a:cubicBezTo>
                    <a:pt x="6966256" y="1012159"/>
                    <a:pt x="6859792" y="1024065"/>
                    <a:pt x="6776357" y="1028700"/>
                  </a:cubicBezTo>
                  <a:lnTo>
                    <a:pt x="6441621" y="1045028"/>
                  </a:lnTo>
                  <a:cubicBezTo>
                    <a:pt x="6387190" y="1047705"/>
                    <a:pt x="6332693" y="1049310"/>
                    <a:pt x="6278335" y="1053193"/>
                  </a:cubicBezTo>
                  <a:cubicBezTo>
                    <a:pt x="6066944" y="1068292"/>
                    <a:pt x="6192957" y="1059954"/>
                    <a:pt x="5861957" y="1077686"/>
                  </a:cubicBezTo>
                  <a:cubicBezTo>
                    <a:pt x="5810252" y="1080456"/>
                    <a:pt x="5758587" y="1084181"/>
                    <a:pt x="5706835" y="1085850"/>
                  </a:cubicBezTo>
                  <a:cubicBezTo>
                    <a:pt x="5407422" y="1095508"/>
                    <a:pt x="5538005" y="1089058"/>
                    <a:pt x="5314950" y="1102178"/>
                  </a:cubicBezTo>
                  <a:lnTo>
                    <a:pt x="3184071" y="1094014"/>
                  </a:lnTo>
                  <a:cubicBezTo>
                    <a:pt x="3042533" y="1093110"/>
                    <a:pt x="2900995" y="1090413"/>
                    <a:pt x="2759528" y="1085850"/>
                  </a:cubicBezTo>
                  <a:cubicBezTo>
                    <a:pt x="2732192" y="1084968"/>
                    <a:pt x="2705195" y="1079162"/>
                    <a:pt x="2677885" y="1077686"/>
                  </a:cubicBezTo>
                  <a:cubicBezTo>
                    <a:pt x="2604463" y="1073717"/>
                    <a:pt x="2530933" y="1072115"/>
                    <a:pt x="2457450" y="1069521"/>
                  </a:cubicBezTo>
                  <a:cubicBezTo>
                    <a:pt x="2299611" y="1063950"/>
                    <a:pt x="2141615" y="1061955"/>
                    <a:pt x="1983921" y="1053193"/>
                  </a:cubicBezTo>
                  <a:cubicBezTo>
                    <a:pt x="1481901" y="1025301"/>
                    <a:pt x="2068495" y="1060061"/>
                    <a:pt x="1755321" y="1036864"/>
                  </a:cubicBezTo>
                  <a:cubicBezTo>
                    <a:pt x="1662539" y="1029992"/>
                    <a:pt x="1525950" y="1024583"/>
                    <a:pt x="1436914" y="1020536"/>
                  </a:cubicBezTo>
                  <a:cubicBezTo>
                    <a:pt x="1235551" y="1000398"/>
                    <a:pt x="1514259" y="1026781"/>
                    <a:pt x="1175657" y="1004207"/>
                  </a:cubicBezTo>
                  <a:cubicBezTo>
                    <a:pt x="1112967" y="1000028"/>
                    <a:pt x="1050629" y="991015"/>
                    <a:pt x="987878" y="987878"/>
                  </a:cubicBezTo>
                  <a:cubicBezTo>
                    <a:pt x="879021" y="982435"/>
                    <a:pt x="769852" y="981417"/>
                    <a:pt x="661307" y="971550"/>
                  </a:cubicBezTo>
                  <a:cubicBezTo>
                    <a:pt x="631371" y="968829"/>
                    <a:pt x="601375" y="966706"/>
                    <a:pt x="571500" y="963386"/>
                  </a:cubicBezTo>
                  <a:cubicBezTo>
                    <a:pt x="552374" y="961261"/>
                    <a:pt x="533507" y="957046"/>
                    <a:pt x="514350" y="955221"/>
                  </a:cubicBezTo>
                  <a:cubicBezTo>
                    <a:pt x="470299" y="951026"/>
                    <a:pt x="285103" y="939589"/>
                    <a:pt x="253092" y="938893"/>
                  </a:cubicBezTo>
                  <a:cubicBezTo>
                    <a:pt x="176910" y="937237"/>
                    <a:pt x="100692" y="938893"/>
                    <a:pt x="24492" y="938893"/>
                  </a:cubicBezTo>
                </a:path>
              </a:pathLst>
            </a:custGeom>
            <a:noFill/>
            <a:ln>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FB10CF5-1E3C-1B4A-BE28-7FB6A8E37BF0}"/>
                    </a:ext>
                  </a:extLst>
                </p:cNvPr>
                <p:cNvSpPr txBox="1"/>
                <p:nvPr/>
              </p:nvSpPr>
              <p:spPr>
                <a:xfrm>
                  <a:off x="5351871" y="6082841"/>
                  <a:ext cx="1681999" cy="307776"/>
                </a:xfrm>
                <a:prstGeom prst="rect">
                  <a:avLst/>
                </a:prstGeom>
                <a:noFill/>
                <a:ln>
                  <a:solidFill>
                    <a:schemeClr val="bg1">
                      <a:lumMod val="8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Cambria Math" panose="02040503050406030204" pitchFamily="18" charset="0"/>
                          </a:rPr>
                          <m:t>𝑀𝑖𝑛</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𝑅𝑇𝑇</m:t>
                        </m:r>
                        <m:r>
                          <a:rPr lang="en-US" sz="1500" i="1">
                            <a:latin typeface="Cambria Math" panose="02040503050406030204" pitchFamily="18" charset="0"/>
                            <a:ea typeface="Cambria Math" panose="02040503050406030204" pitchFamily="18" charset="0"/>
                          </a:rPr>
                          <m:t>=2</m:t>
                        </m:r>
                        <m:r>
                          <a:rPr lang="en-US" sz="1500" i="1">
                            <a:latin typeface="Cambria Math" panose="02040503050406030204" pitchFamily="18" charset="0"/>
                            <a:ea typeface="Cambria Math" panose="02040503050406030204" pitchFamily="18" charset="0"/>
                          </a:rPr>
                          <m:t>𝑇</m:t>
                        </m:r>
                      </m:oMath>
                    </m:oMathPara>
                  </a14:m>
                  <a:endParaRPr lang="en-US" sz="1500" dirty="0"/>
                </a:p>
              </p:txBody>
            </p:sp>
          </mc:Choice>
          <mc:Fallback xmlns="">
            <p:sp>
              <p:nvSpPr>
                <p:cNvPr id="99" name="TextBox 98">
                  <a:extLst>
                    <a:ext uri="{FF2B5EF4-FFF2-40B4-BE49-F238E27FC236}">
                      <a16:creationId xmlns:a16="http://schemas.microsoft.com/office/drawing/2014/main" id="{6FB10CF5-1E3C-1B4A-BE28-7FB6A8E37BF0}"/>
                    </a:ext>
                  </a:extLst>
                </p:cNvPr>
                <p:cNvSpPr txBox="1">
                  <a:spLocks noRot="1" noChangeAspect="1" noMove="1" noResize="1" noEditPoints="1" noAdjustHandles="1" noChangeArrowheads="1" noChangeShapeType="1" noTextEdit="1"/>
                </p:cNvSpPr>
                <p:nvPr/>
              </p:nvSpPr>
              <p:spPr>
                <a:xfrm>
                  <a:off x="5351871" y="6082841"/>
                  <a:ext cx="1681999" cy="307776"/>
                </a:xfrm>
                <a:prstGeom prst="rect">
                  <a:avLst/>
                </a:prstGeom>
                <a:blipFill>
                  <a:blip r:embed="rId7"/>
                  <a:stretch>
                    <a:fillRect l="-1980" r="-990" b="-35000"/>
                  </a:stretch>
                </a:blipFill>
                <a:ln>
                  <a:solidFill>
                    <a:schemeClr val="bg1">
                      <a:lumMod val="85000"/>
                    </a:schemeClr>
                  </a:solidFill>
                </a:ln>
              </p:spPr>
              <p:txBody>
                <a:bodyPr/>
                <a:lstStyle/>
                <a:p>
                  <a:r>
                    <a:rPr lang="en-US">
                      <a:noFill/>
                    </a:rPr>
                    <a:t> </a:t>
                  </a:r>
                </a:p>
              </p:txBody>
            </p:sp>
          </mc:Fallback>
        </mc:AlternateContent>
      </p:grpSp>
      <p:sp>
        <p:nvSpPr>
          <p:cNvPr id="60" name="Rectangle 59">
            <a:extLst>
              <a:ext uri="{FF2B5EF4-FFF2-40B4-BE49-F238E27FC236}">
                <a16:creationId xmlns:a16="http://schemas.microsoft.com/office/drawing/2014/main" id="{DD0A1411-BD48-3946-8001-E5AB8150A619}"/>
              </a:ext>
            </a:extLst>
          </p:cNvPr>
          <p:cNvSpPr/>
          <p:nvPr/>
        </p:nvSpPr>
        <p:spPr>
          <a:xfrm>
            <a:off x="3817135" y="3554142"/>
            <a:ext cx="11927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8" name="TextBox 87">
            <a:extLst>
              <a:ext uri="{FF2B5EF4-FFF2-40B4-BE49-F238E27FC236}">
                <a16:creationId xmlns:a16="http://schemas.microsoft.com/office/drawing/2014/main" id="{3B00B2D0-1FA6-4B43-B509-9EA6C646FDAA}"/>
              </a:ext>
            </a:extLst>
          </p:cNvPr>
          <p:cNvSpPr txBox="1"/>
          <p:nvPr/>
        </p:nvSpPr>
        <p:spPr>
          <a:xfrm>
            <a:off x="3749875" y="3425580"/>
            <a:ext cx="30168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B</a:t>
            </a:r>
          </a:p>
        </p:txBody>
      </p:sp>
      <p:grpSp>
        <p:nvGrpSpPr>
          <p:cNvPr id="2" name="Group 1">
            <a:extLst>
              <a:ext uri="{FF2B5EF4-FFF2-40B4-BE49-F238E27FC236}">
                <a16:creationId xmlns:a16="http://schemas.microsoft.com/office/drawing/2014/main" id="{852C2215-749D-6843-B031-8AFA03FD502B}"/>
              </a:ext>
            </a:extLst>
          </p:cNvPr>
          <p:cNvGrpSpPr/>
          <p:nvPr/>
        </p:nvGrpSpPr>
        <p:grpSpPr>
          <a:xfrm>
            <a:off x="4523617" y="433791"/>
            <a:ext cx="1300356" cy="2710472"/>
            <a:chOff x="6031488" y="578387"/>
            <a:chExt cx="1733807" cy="3613963"/>
          </a:xfrm>
        </p:grpSpPr>
        <p:grpSp>
          <p:nvGrpSpPr>
            <p:cNvPr id="56" name="Group 55">
              <a:extLst>
                <a:ext uri="{FF2B5EF4-FFF2-40B4-BE49-F238E27FC236}">
                  <a16:creationId xmlns:a16="http://schemas.microsoft.com/office/drawing/2014/main" id="{C1E3C844-00E4-EF46-B490-E5E58C2BC7C9}"/>
                </a:ext>
              </a:extLst>
            </p:cNvPr>
            <p:cNvGrpSpPr/>
            <p:nvPr/>
          </p:nvGrpSpPr>
          <p:grpSpPr>
            <a:xfrm>
              <a:off x="6031488" y="578387"/>
              <a:ext cx="1733807" cy="3613963"/>
              <a:chOff x="4025576" y="574271"/>
              <a:chExt cx="1733807" cy="3613963"/>
            </a:xfrm>
          </p:grpSpPr>
          <p:sp>
            <p:nvSpPr>
              <p:cNvPr id="57" name="TextBox 56">
                <a:extLst>
                  <a:ext uri="{FF2B5EF4-FFF2-40B4-BE49-F238E27FC236}">
                    <a16:creationId xmlns:a16="http://schemas.microsoft.com/office/drawing/2014/main" id="{FC525FFD-60A4-974F-B341-83EBC20BA430}"/>
                  </a:ext>
                </a:extLst>
              </p:cNvPr>
              <p:cNvSpPr txBox="1"/>
              <p:nvPr/>
            </p:nvSpPr>
            <p:spPr>
              <a:xfrm>
                <a:off x="4591754" y="574271"/>
                <a:ext cx="699337" cy="369332"/>
              </a:xfrm>
              <a:prstGeom prst="rect">
                <a:avLst/>
              </a:prstGeom>
              <a:noFill/>
            </p:spPr>
            <p:txBody>
              <a:bodyPr wrap="none" rtlCol="0">
                <a:spAutoFit/>
              </a:bodyPr>
              <a:lstStyle/>
              <a:p>
                <a:r>
                  <a:rPr lang="en-US" sz="1200" dirty="0"/>
                  <a:t>2006</a:t>
                </a:r>
              </a:p>
            </p:txBody>
          </p:sp>
          <p:pic>
            <p:nvPicPr>
              <p:cNvPr id="58" name="Picture 57">
                <a:extLst>
                  <a:ext uri="{FF2B5EF4-FFF2-40B4-BE49-F238E27FC236}">
                    <a16:creationId xmlns:a16="http://schemas.microsoft.com/office/drawing/2014/main" id="{5C50BD27-748F-0D4F-9B25-20E0A8C9BC9B}"/>
                  </a:ext>
                </a:extLst>
              </p:cNvPr>
              <p:cNvPicPr>
                <a:picLocks noChangeAspect="1"/>
              </p:cNvPicPr>
              <p:nvPr/>
            </p:nvPicPr>
            <p:blipFill>
              <a:blip r:embed="rId8"/>
              <a:stretch>
                <a:fillRect/>
              </a:stretch>
            </p:blipFill>
            <p:spPr>
              <a:xfrm>
                <a:off x="4074192" y="2023400"/>
                <a:ext cx="1685126" cy="2164834"/>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31C47F8B-5BCE-644B-86B4-7F912056C76B}"/>
                  </a:ext>
                </a:extLst>
              </p:cNvPr>
              <p:cNvSpPr txBox="1"/>
              <p:nvPr/>
            </p:nvSpPr>
            <p:spPr>
              <a:xfrm>
                <a:off x="4025576" y="1138904"/>
                <a:ext cx="1733807" cy="723275"/>
              </a:xfrm>
              <a:prstGeom prst="rect">
                <a:avLst/>
              </a:prstGeom>
              <a:noFill/>
            </p:spPr>
            <p:txBody>
              <a:bodyPr wrap="none" rtlCol="0">
                <a:spAutoFit/>
              </a:bodyPr>
              <a:lstStyle/>
              <a:p>
                <a:pPr algn="ctr"/>
                <a:r>
                  <a:rPr lang="en-US" sz="1050" dirty="0"/>
                  <a:t>Routers with </a:t>
                </a:r>
              </a:p>
              <a:p>
                <a:pPr algn="ctr"/>
                <a:r>
                  <a:rPr lang="en-US" sz="1050" dirty="0"/>
                  <a:t>Very Small Buffers</a:t>
                </a:r>
              </a:p>
              <a:p>
                <a:pPr algn="ctr"/>
                <a:r>
                  <a:rPr lang="en-US" sz="825" dirty="0">
                    <a:solidFill>
                      <a:schemeClr val="bg1">
                        <a:lumMod val="50000"/>
                      </a:schemeClr>
                    </a:solidFill>
                  </a:rPr>
                  <a:t>ME, YG, AG, NM, TR</a:t>
                </a:r>
              </a:p>
            </p:txBody>
          </p:sp>
        </p:grpSp>
        <p:cxnSp>
          <p:nvCxnSpPr>
            <p:cNvPr id="95" name="Straight Connector 94">
              <a:extLst>
                <a:ext uri="{FF2B5EF4-FFF2-40B4-BE49-F238E27FC236}">
                  <a16:creationId xmlns:a16="http://schemas.microsoft.com/office/drawing/2014/main" id="{7C6FE688-DA59-2942-A9E8-4AFAFD72583B}"/>
                </a:ext>
              </a:extLst>
            </p:cNvPr>
            <p:cNvCxnSpPr/>
            <p:nvPr/>
          </p:nvCxnSpPr>
          <p:spPr>
            <a:xfrm>
              <a:off x="6895195" y="828299"/>
              <a:ext cx="0" cy="31089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C624FF-1868-9749-BC75-AF548443B60C}"/>
              </a:ext>
            </a:extLst>
          </p:cNvPr>
          <p:cNvGrpSpPr/>
          <p:nvPr/>
        </p:nvGrpSpPr>
        <p:grpSpPr>
          <a:xfrm>
            <a:off x="5817784" y="446908"/>
            <a:ext cx="1503938" cy="2710472"/>
            <a:chOff x="5895766" y="578387"/>
            <a:chExt cx="2005251" cy="3613963"/>
          </a:xfrm>
        </p:grpSpPr>
        <p:grpSp>
          <p:nvGrpSpPr>
            <p:cNvPr id="102" name="Group 101">
              <a:extLst>
                <a:ext uri="{FF2B5EF4-FFF2-40B4-BE49-F238E27FC236}">
                  <a16:creationId xmlns:a16="http://schemas.microsoft.com/office/drawing/2014/main" id="{50994F78-D0D0-694D-B27A-4DBA23BF5B8E}"/>
                </a:ext>
              </a:extLst>
            </p:cNvPr>
            <p:cNvGrpSpPr/>
            <p:nvPr/>
          </p:nvGrpSpPr>
          <p:grpSpPr>
            <a:xfrm>
              <a:off x="5895766" y="578387"/>
              <a:ext cx="2005251" cy="3613963"/>
              <a:chOff x="3889854" y="574271"/>
              <a:chExt cx="2005251" cy="3613963"/>
            </a:xfrm>
          </p:grpSpPr>
          <p:sp>
            <p:nvSpPr>
              <p:cNvPr id="104" name="TextBox 103">
                <a:extLst>
                  <a:ext uri="{FF2B5EF4-FFF2-40B4-BE49-F238E27FC236}">
                    <a16:creationId xmlns:a16="http://schemas.microsoft.com/office/drawing/2014/main" id="{F6D4C6D8-AFFA-E940-8006-DEA28B721557}"/>
                  </a:ext>
                </a:extLst>
              </p:cNvPr>
              <p:cNvSpPr txBox="1"/>
              <p:nvPr/>
            </p:nvSpPr>
            <p:spPr>
              <a:xfrm>
                <a:off x="4591754" y="574271"/>
                <a:ext cx="699337" cy="369332"/>
              </a:xfrm>
              <a:prstGeom prst="rect">
                <a:avLst/>
              </a:prstGeom>
              <a:noFill/>
            </p:spPr>
            <p:txBody>
              <a:bodyPr wrap="none" rtlCol="0">
                <a:spAutoFit/>
              </a:bodyPr>
              <a:lstStyle/>
              <a:p>
                <a:r>
                  <a:rPr lang="en-US" sz="1200" dirty="0"/>
                  <a:t>2008</a:t>
                </a:r>
              </a:p>
            </p:txBody>
          </p:sp>
          <p:pic>
            <p:nvPicPr>
              <p:cNvPr id="105" name="Picture 104">
                <a:extLst>
                  <a:ext uri="{FF2B5EF4-FFF2-40B4-BE49-F238E27FC236}">
                    <a16:creationId xmlns:a16="http://schemas.microsoft.com/office/drawing/2014/main" id="{3BEB09BC-33B2-FD4B-9480-8E0D6553BE9B}"/>
                  </a:ext>
                </a:extLst>
              </p:cNvPr>
              <p:cNvPicPr>
                <a:picLocks noChangeAspect="1"/>
              </p:cNvPicPr>
              <p:nvPr/>
            </p:nvPicPr>
            <p:blipFill>
              <a:blip r:embed="rId9"/>
              <a:stretch>
                <a:fillRect/>
              </a:stretch>
            </p:blipFill>
            <p:spPr>
              <a:xfrm>
                <a:off x="4082155" y="2023400"/>
                <a:ext cx="1669200" cy="2164834"/>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106" name="TextBox 105">
                <a:extLst>
                  <a:ext uri="{FF2B5EF4-FFF2-40B4-BE49-F238E27FC236}">
                    <a16:creationId xmlns:a16="http://schemas.microsoft.com/office/drawing/2014/main" id="{390C188C-FDAD-FA44-A887-F117EDEDD0DC}"/>
                  </a:ext>
                </a:extLst>
              </p:cNvPr>
              <p:cNvSpPr txBox="1"/>
              <p:nvPr/>
            </p:nvSpPr>
            <p:spPr>
              <a:xfrm>
                <a:off x="3889854" y="1138904"/>
                <a:ext cx="2005251" cy="723275"/>
              </a:xfrm>
              <a:prstGeom prst="rect">
                <a:avLst/>
              </a:prstGeom>
              <a:noFill/>
            </p:spPr>
            <p:txBody>
              <a:bodyPr wrap="none" rtlCol="0">
                <a:spAutoFit/>
              </a:bodyPr>
              <a:lstStyle/>
              <a:p>
                <a:pPr algn="ctr"/>
                <a:r>
                  <a:rPr lang="en-US" sz="1050" dirty="0"/>
                  <a:t>Experimental Study of</a:t>
                </a:r>
              </a:p>
              <a:p>
                <a:pPr algn="ctr"/>
                <a:r>
                  <a:rPr lang="en-US" sz="1050" dirty="0"/>
                  <a:t>Router Buffers</a:t>
                </a:r>
              </a:p>
              <a:p>
                <a:pPr algn="ctr"/>
                <a:r>
                  <a:rPr lang="en-US" sz="825" dirty="0">
                    <a:solidFill>
                      <a:schemeClr val="bg1">
                        <a:lumMod val="50000"/>
                      </a:schemeClr>
                    </a:solidFill>
                  </a:rPr>
                  <a:t>NB, YG, MG, NM, GS</a:t>
                </a:r>
              </a:p>
            </p:txBody>
          </p:sp>
        </p:grpSp>
        <p:cxnSp>
          <p:nvCxnSpPr>
            <p:cNvPr id="103" name="Straight Connector 102">
              <a:extLst>
                <a:ext uri="{FF2B5EF4-FFF2-40B4-BE49-F238E27FC236}">
                  <a16:creationId xmlns:a16="http://schemas.microsoft.com/office/drawing/2014/main" id="{B2A0FDE8-140D-294D-A359-554F99BC47AD}"/>
                </a:ext>
              </a:extLst>
            </p:cNvPr>
            <p:cNvCxnSpPr/>
            <p:nvPr/>
          </p:nvCxnSpPr>
          <p:spPr>
            <a:xfrm>
              <a:off x="6895195" y="828299"/>
              <a:ext cx="0" cy="31089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9773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CA" b="1" dirty="0"/>
              <a:t>Buffer Sizing Experiments</a:t>
            </a:r>
          </a:p>
        </p:txBody>
      </p:sp>
      <p:sp>
        <p:nvSpPr>
          <p:cNvPr id="11" name="Content Placeholder 10"/>
          <p:cNvSpPr>
            <a:spLocks noGrp="1"/>
          </p:cNvSpPr>
          <p:nvPr>
            <p:ph idx="1"/>
          </p:nvPr>
        </p:nvSpPr>
        <p:spPr/>
        <p:txBody>
          <a:bodyPr>
            <a:normAutofit fontScale="92500" lnSpcReduction="10000"/>
          </a:bodyPr>
          <a:lstStyle/>
          <a:p>
            <a:pPr marL="0" indent="0">
              <a:buNone/>
            </a:pPr>
            <a:r>
              <a:rPr lang="en-CA" dirty="0"/>
              <a:t>Small Buffers</a:t>
            </a:r>
          </a:p>
          <a:p>
            <a:pPr lvl="1">
              <a:buFont typeface="Wingdings" pitchFamily="2" charset="2"/>
              <a:buChar char="§"/>
            </a:pPr>
            <a:r>
              <a:rPr lang="en-CA" dirty="0"/>
              <a:t>Stanford University dorm network</a:t>
            </a:r>
          </a:p>
          <a:p>
            <a:pPr lvl="1">
              <a:buFont typeface="Wingdings" pitchFamily="2" charset="2"/>
              <a:buChar char="§"/>
            </a:pPr>
            <a:r>
              <a:rPr lang="en-CA" dirty="0"/>
              <a:t>University of Wisconsin</a:t>
            </a:r>
          </a:p>
          <a:p>
            <a:pPr lvl="1">
              <a:buFont typeface="Wingdings" pitchFamily="2" charset="2"/>
              <a:buChar char="§"/>
            </a:pPr>
            <a:r>
              <a:rPr lang="en-CA" dirty="0"/>
              <a:t>Internet2</a:t>
            </a:r>
          </a:p>
          <a:p>
            <a:pPr lvl="1">
              <a:buFont typeface="Wingdings" pitchFamily="2" charset="2"/>
              <a:buChar char="§"/>
            </a:pPr>
            <a:r>
              <a:rPr lang="en-CA" dirty="0">
                <a:solidFill>
                  <a:srgbClr val="C00000"/>
                </a:solidFill>
              </a:rPr>
              <a:t>Level 3 Communications</a:t>
            </a:r>
          </a:p>
          <a:p>
            <a:pPr lvl="1"/>
            <a:endParaRPr lang="en-CA" dirty="0"/>
          </a:p>
          <a:p>
            <a:pPr marL="0" indent="0">
              <a:buNone/>
            </a:pPr>
            <a:r>
              <a:rPr lang="en-CA" dirty="0"/>
              <a:t>Tiny Buffers</a:t>
            </a:r>
          </a:p>
          <a:p>
            <a:pPr lvl="1">
              <a:buFont typeface="Wingdings" pitchFamily="2" charset="2"/>
              <a:buChar char="§"/>
            </a:pPr>
            <a:r>
              <a:rPr lang="en-CA" dirty="0"/>
              <a:t>Internet2 </a:t>
            </a:r>
          </a:p>
          <a:p>
            <a:pPr lvl="1">
              <a:buFont typeface="Wingdings" pitchFamily="2" charset="2"/>
              <a:buChar char="§"/>
            </a:pPr>
            <a:r>
              <a:rPr lang="en-CA" dirty="0"/>
              <a:t>Sprint Advanced Technology Lab</a:t>
            </a:r>
          </a:p>
          <a:p>
            <a:pPr lvl="1">
              <a:buFont typeface="Wingdings" pitchFamily="2" charset="2"/>
              <a:buChar char="§"/>
            </a:pPr>
            <a:r>
              <a:rPr lang="en-CA" dirty="0"/>
              <a:t>University of Toronto</a:t>
            </a:r>
          </a:p>
          <a:p>
            <a:endParaRPr lang="en-CA" dirty="0"/>
          </a:p>
          <a:p>
            <a:pPr>
              <a:buNone/>
            </a:pPr>
            <a:endParaRPr lang="en-CA" dirty="0"/>
          </a:p>
          <a:p>
            <a:endParaRPr lang="en-CA" dirty="0"/>
          </a:p>
          <a:p>
            <a:pPr lvl="1">
              <a:buNone/>
            </a:pPr>
            <a:endParaRPr lang="en-CA" dirty="0"/>
          </a:p>
        </p:txBody>
      </p:sp>
    </p:spTree>
    <p:extLst>
      <p:ext uri="{BB962C8B-B14F-4D97-AF65-F5344CB8AC3E}">
        <p14:creationId xmlns:p14="http://schemas.microsoft.com/office/powerpoint/2010/main" val="4238921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dirty="0"/>
              <a:t>Level 3 Communications Experiments</a:t>
            </a:r>
          </a:p>
        </p:txBody>
      </p:sp>
      <p:sp>
        <p:nvSpPr>
          <p:cNvPr id="234499" name="Rectangle 3"/>
          <p:cNvSpPr>
            <a:spLocks noGrp="1" noChangeArrowheads="1"/>
          </p:cNvSpPr>
          <p:nvPr>
            <p:ph idx="1"/>
          </p:nvPr>
        </p:nvSpPr>
        <p:spPr/>
        <p:txBody>
          <a:bodyPr/>
          <a:lstStyle/>
          <a:p>
            <a:pPr>
              <a:lnSpc>
                <a:spcPct val="90000"/>
              </a:lnSpc>
              <a:buFont typeface="Wingdings" pitchFamily="2" charset="2"/>
              <a:buChar char="§"/>
            </a:pPr>
            <a:r>
              <a:rPr lang="en-US" sz="1950" dirty="0"/>
              <a:t>High link utilization </a:t>
            </a:r>
            <a:endParaRPr lang="en-US" sz="1800" dirty="0"/>
          </a:p>
          <a:p>
            <a:pPr>
              <a:lnSpc>
                <a:spcPct val="90000"/>
              </a:lnSpc>
              <a:buFont typeface="Wingdings" pitchFamily="2" charset="2"/>
              <a:buChar char="§"/>
            </a:pPr>
            <a:r>
              <a:rPr lang="en-US" sz="1950" dirty="0"/>
              <a:t>Long duration (about two weeks)</a:t>
            </a:r>
          </a:p>
          <a:p>
            <a:pPr>
              <a:lnSpc>
                <a:spcPct val="90000"/>
              </a:lnSpc>
              <a:buFont typeface="Wingdings" pitchFamily="2" charset="2"/>
              <a:buChar char="§"/>
            </a:pPr>
            <a:r>
              <a:rPr lang="en-US" sz="1950" dirty="0"/>
              <a:t>Buffer sizes 190ms (250K packets), 10ms (10K packets), 2.5ms (2500 packets), 1ms (1000 packets)</a:t>
            </a:r>
          </a:p>
          <a:p>
            <a:pPr>
              <a:lnSpc>
                <a:spcPct val="90000"/>
              </a:lnSpc>
              <a:buFont typeface="Wingdings" pitchFamily="2" charset="2"/>
              <a:buChar char="§"/>
            </a:pPr>
            <a:r>
              <a:rPr lang="en-US" sz="1950" dirty="0"/>
              <a:t>Load balancing over 3 links (2.5 </a:t>
            </a:r>
            <a:r>
              <a:rPr lang="en-US" sz="1950" dirty="0" err="1"/>
              <a:t>Gb</a:t>
            </a:r>
            <a:r>
              <a:rPr lang="en-US" sz="1950" dirty="0"/>
              <a:t>/s each)</a:t>
            </a:r>
          </a:p>
        </p:txBody>
      </p:sp>
      <p:cxnSp>
        <p:nvCxnSpPr>
          <p:cNvPr id="12" name="Straight Connector 11"/>
          <p:cNvCxnSpPr/>
          <p:nvPr/>
        </p:nvCxnSpPr>
        <p:spPr>
          <a:xfrm>
            <a:off x="2743200" y="3314699"/>
            <a:ext cx="971550" cy="514350"/>
          </a:xfrm>
          <a:prstGeom prst="line">
            <a:avLst/>
          </a:prstGeom>
          <a:ln w="63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686050" y="3829049"/>
            <a:ext cx="1028700" cy="1191"/>
          </a:xfrm>
          <a:prstGeom prst="line">
            <a:avLst/>
          </a:prstGeom>
          <a:ln w="63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743200" y="3829049"/>
            <a:ext cx="971550" cy="514350"/>
          </a:xfrm>
          <a:prstGeom prst="line">
            <a:avLst/>
          </a:prstGeom>
          <a:ln w="63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flipV="1">
            <a:off x="5829301" y="3486150"/>
            <a:ext cx="971550" cy="342900"/>
          </a:xfrm>
          <a:prstGeom prst="line">
            <a:avLst/>
          </a:prstGeom>
          <a:ln w="63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a:off x="5829301" y="3829050"/>
            <a:ext cx="971550" cy="400050"/>
          </a:xfrm>
          <a:prstGeom prst="line">
            <a:avLst/>
          </a:prstGeom>
          <a:ln w="63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743578" y="3057524"/>
            <a:ext cx="857249" cy="685800"/>
          </a:xfrm>
          <a:prstGeom prst="line">
            <a:avLst/>
          </a:prstGeom>
          <a:ln w="63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V="1">
            <a:off x="5800726" y="3857625"/>
            <a:ext cx="857250" cy="800100"/>
          </a:xfrm>
          <a:prstGeom prst="line">
            <a:avLst/>
          </a:prstGeom>
          <a:ln w="63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2" name="Arc 31"/>
          <p:cNvSpPr/>
          <p:nvPr/>
        </p:nvSpPr>
        <p:spPr>
          <a:xfrm>
            <a:off x="3714750" y="3428999"/>
            <a:ext cx="2114550" cy="800100"/>
          </a:xfrm>
          <a:prstGeom prst="arc">
            <a:avLst>
              <a:gd name="adj1" fmla="val 38526"/>
              <a:gd name="adj2" fmla="val 0"/>
            </a:avLst>
          </a:prstGeom>
          <a:ln w="63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500"/>
          </a:p>
        </p:txBody>
      </p:sp>
      <p:cxnSp>
        <p:nvCxnSpPr>
          <p:cNvPr id="36" name="Straight Connector 35"/>
          <p:cNvCxnSpPr>
            <a:endCxn id="32" idx="2"/>
          </p:cNvCxnSpPr>
          <p:nvPr/>
        </p:nvCxnSpPr>
        <p:spPr>
          <a:xfrm>
            <a:off x="3714750" y="3829049"/>
            <a:ext cx="2114550" cy="1191"/>
          </a:xfrm>
          <a:prstGeom prst="line">
            <a:avLst/>
          </a:prstGeom>
          <a:ln w="63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Picture 37"/>
          <p:cNvPicPr>
            <a:picLocks noChangeArrowheads="1"/>
          </p:cNvPicPr>
          <p:nvPr/>
        </p:nvPicPr>
        <p:blipFill>
          <a:blip r:embed="rId3"/>
          <a:srcRect/>
          <a:stretch>
            <a:fillRect/>
          </a:stretch>
        </p:blipFill>
        <p:spPr bwMode="auto">
          <a:xfrm>
            <a:off x="5492353" y="3600449"/>
            <a:ext cx="736997" cy="514350"/>
          </a:xfrm>
          <a:prstGeom prst="rect">
            <a:avLst/>
          </a:prstGeom>
          <a:noFill/>
          <a:ln w="9525">
            <a:noFill/>
            <a:miter lim="800000"/>
            <a:headEnd/>
            <a:tailEnd/>
          </a:ln>
          <a:effectLst/>
        </p:spPr>
      </p:pic>
      <p:sp>
        <p:nvSpPr>
          <p:cNvPr id="37" name="Right Arrow 36"/>
          <p:cNvSpPr/>
          <p:nvPr/>
        </p:nvSpPr>
        <p:spPr>
          <a:xfrm>
            <a:off x="3737610" y="3759431"/>
            <a:ext cx="548640" cy="1371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500"/>
          </a:p>
        </p:txBody>
      </p:sp>
      <p:sp>
        <p:nvSpPr>
          <p:cNvPr id="38" name="Right Arrow 37"/>
          <p:cNvSpPr/>
          <p:nvPr/>
        </p:nvSpPr>
        <p:spPr>
          <a:xfrm rot="1390670">
            <a:off x="3605302" y="3971684"/>
            <a:ext cx="548640" cy="1371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500"/>
          </a:p>
        </p:txBody>
      </p:sp>
      <p:sp>
        <p:nvSpPr>
          <p:cNvPr id="39" name="Right Arrow 38"/>
          <p:cNvSpPr/>
          <p:nvPr/>
        </p:nvSpPr>
        <p:spPr>
          <a:xfrm rot="20346593">
            <a:off x="3616888" y="3536702"/>
            <a:ext cx="548640" cy="1371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500"/>
          </a:p>
        </p:txBody>
      </p:sp>
      <p:pic>
        <p:nvPicPr>
          <p:cNvPr id="8" name="Picture 37"/>
          <p:cNvPicPr>
            <a:picLocks noChangeArrowheads="1"/>
          </p:cNvPicPr>
          <p:nvPr/>
        </p:nvPicPr>
        <p:blipFill>
          <a:blip r:embed="rId3"/>
          <a:srcRect/>
          <a:stretch>
            <a:fillRect/>
          </a:stretch>
        </p:blipFill>
        <p:spPr bwMode="auto">
          <a:xfrm>
            <a:off x="3257550" y="3600449"/>
            <a:ext cx="736997" cy="514350"/>
          </a:xfrm>
          <a:prstGeom prst="rect">
            <a:avLst/>
          </a:prstGeom>
          <a:noFill/>
          <a:ln w="9525">
            <a:noFill/>
            <a:miter lim="800000"/>
            <a:headEnd/>
            <a:tailEnd/>
          </a:ln>
          <a:effectLst/>
        </p:spPr>
      </p:pic>
    </p:spTree>
    <p:extLst>
      <p:ext uri="{BB962C8B-B14F-4D97-AF65-F5344CB8AC3E}">
        <p14:creationId xmlns:p14="http://schemas.microsoft.com/office/powerpoint/2010/main" val="2926836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628650" y="-797"/>
            <a:ext cx="7886700" cy="994172"/>
          </a:xfrm>
        </p:spPr>
        <p:txBody>
          <a:bodyPr/>
          <a:lstStyle/>
          <a:p>
            <a:r>
              <a:rPr lang="en-US" dirty="0"/>
              <a:t>Drop vs. Load, Buffer = 190ms, 10ms</a:t>
            </a:r>
          </a:p>
        </p:txBody>
      </p:sp>
      <p:pic>
        <p:nvPicPr>
          <p:cNvPr id="236557" name="Picture 13"/>
          <p:cNvPicPr>
            <a:picLocks noGrp="1" noChangeAspect="1" noChangeArrowheads="1"/>
          </p:cNvPicPr>
          <p:nvPr>
            <p:ph idx="1"/>
          </p:nvPr>
        </p:nvPicPr>
        <p:blipFill>
          <a:blip r:embed="rId2"/>
          <a:stretch>
            <a:fillRect/>
          </a:stretch>
        </p:blipFill>
        <p:spPr>
          <a:xfrm>
            <a:off x="1990615" y="729833"/>
            <a:ext cx="5162771" cy="4000500"/>
          </a:xfrm>
        </p:spPr>
      </p:pic>
      <p:grpSp>
        <p:nvGrpSpPr>
          <p:cNvPr id="18" name="Group 17"/>
          <p:cNvGrpSpPr/>
          <p:nvPr/>
        </p:nvGrpSpPr>
        <p:grpSpPr>
          <a:xfrm>
            <a:off x="4686301" y="2914651"/>
            <a:ext cx="2057399" cy="1080061"/>
            <a:chOff x="4724400" y="3886200"/>
            <a:chExt cx="2743199" cy="1440081"/>
          </a:xfrm>
        </p:grpSpPr>
        <p:cxnSp>
          <p:nvCxnSpPr>
            <p:cNvPr id="13" name="Straight Connector 12"/>
            <p:cNvCxnSpPr/>
            <p:nvPr/>
          </p:nvCxnSpPr>
          <p:spPr>
            <a:xfrm rot="5400000">
              <a:off x="7238999" y="5097681"/>
              <a:ext cx="456406" cy="794"/>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24400" y="3886200"/>
              <a:ext cx="2035174" cy="430887"/>
            </a:xfrm>
            <a:prstGeom prst="rect">
              <a:avLst/>
            </a:prstGeom>
            <a:solidFill>
              <a:schemeClr val="accent1">
                <a:lumMod val="20000"/>
                <a:lumOff val="80000"/>
              </a:schemeClr>
            </a:solidFill>
          </p:spPr>
          <p:txBody>
            <a:bodyPr wrap="none" rtlCol="0">
              <a:spAutoFit/>
            </a:bodyPr>
            <a:lstStyle/>
            <a:p>
              <a:r>
                <a:rPr lang="en-CA" sz="1500" b="1" dirty="0">
                  <a:solidFill>
                    <a:schemeClr val="tx2"/>
                  </a:solidFill>
                  <a:latin typeface="+mj-lt"/>
                </a:rPr>
                <a:t>Max </a:t>
              </a:r>
              <a:r>
                <a:rPr lang="en-CA" sz="1500" b="1" dirty="0" err="1">
                  <a:solidFill>
                    <a:schemeClr val="tx2"/>
                  </a:solidFill>
                  <a:latin typeface="+mj-lt"/>
                </a:rPr>
                <a:t>Util</a:t>
              </a:r>
              <a:r>
                <a:rPr lang="en-CA" sz="1500" b="1" dirty="0">
                  <a:solidFill>
                    <a:schemeClr val="tx2"/>
                  </a:solidFill>
                  <a:latin typeface="+mj-lt"/>
                </a:rPr>
                <a:t> = 96%</a:t>
              </a:r>
            </a:p>
          </p:txBody>
        </p:sp>
        <p:cxnSp>
          <p:nvCxnSpPr>
            <p:cNvPr id="17" name="Straight Arrow Connector 16"/>
            <p:cNvCxnSpPr/>
            <p:nvPr/>
          </p:nvCxnSpPr>
          <p:spPr>
            <a:xfrm>
              <a:off x="6324600" y="4267200"/>
              <a:ext cx="990600" cy="609600"/>
            </a:xfrm>
            <a:prstGeom prst="straightConnector1">
              <a:avLst/>
            </a:prstGeom>
            <a:ln w="25400">
              <a:solidFill>
                <a:schemeClr val="tx2"/>
              </a:solidFill>
              <a:tailEnd type="arrow"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317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628650" y="15265"/>
            <a:ext cx="7886700" cy="994172"/>
          </a:xfrm>
        </p:spPr>
        <p:txBody>
          <a:bodyPr/>
          <a:lstStyle/>
          <a:p>
            <a:r>
              <a:rPr lang="en-US" dirty="0"/>
              <a:t>Drop vs. Load, Buffer = 1ms</a:t>
            </a:r>
          </a:p>
        </p:txBody>
      </p:sp>
      <p:pic>
        <p:nvPicPr>
          <p:cNvPr id="238608" name="Picture 16"/>
          <p:cNvPicPr>
            <a:picLocks noGrp="1" noChangeAspect="1" noChangeArrowheads="1"/>
          </p:cNvPicPr>
          <p:nvPr>
            <p:ph idx="1"/>
          </p:nvPr>
        </p:nvPicPr>
        <p:blipFill>
          <a:blip r:embed="rId2"/>
          <a:stretch>
            <a:fillRect/>
          </a:stretch>
        </p:blipFill>
        <p:spPr>
          <a:xfrm>
            <a:off x="1990615" y="742950"/>
            <a:ext cx="5162771" cy="4000500"/>
          </a:xfrm>
        </p:spPr>
      </p:pic>
    </p:spTree>
    <p:extLst>
      <p:ext uri="{BB962C8B-B14F-4D97-AF65-F5344CB8AC3E}">
        <p14:creationId xmlns:p14="http://schemas.microsoft.com/office/powerpoint/2010/main" val="2836479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6C21-E2DF-7B44-970F-1203D52F0B59}"/>
              </a:ext>
            </a:extLst>
          </p:cNvPr>
          <p:cNvSpPr>
            <a:spLocks noGrp="1"/>
          </p:cNvSpPr>
          <p:nvPr>
            <p:ph type="title"/>
          </p:nvPr>
        </p:nvSpPr>
        <p:spPr/>
        <p:txBody>
          <a:bodyPr/>
          <a:lstStyle/>
          <a:p>
            <a:r>
              <a:rPr lang="en-US" dirty="0"/>
              <a:t>Internet2 Experiments</a:t>
            </a:r>
          </a:p>
        </p:txBody>
      </p:sp>
      <p:pic>
        <p:nvPicPr>
          <p:cNvPr id="5" name="Online Media 4" descr="Buffer Sizing in Internet Routers">
            <a:hlinkClick r:id="" action="ppaction://media"/>
            <a:extLst>
              <a:ext uri="{FF2B5EF4-FFF2-40B4-BE49-F238E27FC236}">
                <a16:creationId xmlns:a16="http://schemas.microsoft.com/office/drawing/2014/main" id="{BCA5333F-310C-1D43-B051-7EE05618051E}"/>
              </a:ext>
            </a:extLst>
          </p:cNvPr>
          <p:cNvPicPr>
            <a:picLocks noGrp="1" noRot="1" noChangeAspect="1"/>
          </p:cNvPicPr>
          <p:nvPr>
            <p:ph idx="1"/>
            <a:videoFile r:link="rId1"/>
          </p:nvPr>
        </p:nvPicPr>
        <p:blipFill>
          <a:blip r:embed="rId3"/>
          <a:stretch>
            <a:fillRect/>
          </a:stretch>
        </p:blipFill>
        <p:spPr>
          <a:xfrm>
            <a:off x="457200" y="1063625"/>
            <a:ext cx="6904055" cy="3883418"/>
          </a:xfrm>
          <a:prstGeom prst="rect">
            <a:avLst/>
          </a:prstGeom>
        </p:spPr>
      </p:pic>
      <p:sp>
        <p:nvSpPr>
          <p:cNvPr id="4" name="Slide Number Placeholder 3">
            <a:extLst>
              <a:ext uri="{FF2B5EF4-FFF2-40B4-BE49-F238E27FC236}">
                <a16:creationId xmlns:a16="http://schemas.microsoft.com/office/drawing/2014/main" id="{A93F80B1-74FF-C34D-849C-05713E254130}"/>
              </a:ext>
            </a:extLst>
          </p:cNvPr>
          <p:cNvSpPr>
            <a:spLocks noGrp="1"/>
          </p:cNvSpPr>
          <p:nvPr>
            <p:ph type="sldNum" sz="quarter" idx="10"/>
          </p:nvPr>
        </p:nvSpPr>
        <p:spPr/>
        <p:txBody>
          <a:bodyPr/>
          <a:lstStyle/>
          <a:p>
            <a:fld id="{5328B5F4-9676-1D47-98AA-AF6FFDAECEFB}" type="slidenum">
              <a:rPr lang="en-US" altLang="en-US" smtClean="0"/>
              <a:pPr/>
              <a:t>38</a:t>
            </a:fld>
            <a:endParaRPr lang="en-US" altLang="en-US"/>
          </a:p>
        </p:txBody>
      </p:sp>
      <p:pic>
        <p:nvPicPr>
          <p:cNvPr id="6" name="Picture 5">
            <a:extLst>
              <a:ext uri="{FF2B5EF4-FFF2-40B4-BE49-F238E27FC236}">
                <a16:creationId xmlns:a16="http://schemas.microsoft.com/office/drawing/2014/main" id="{FD3D8032-5541-8348-A062-4A1C309467BB}"/>
              </a:ext>
            </a:extLst>
          </p:cNvPr>
          <p:cNvPicPr>
            <a:picLocks noChangeAspect="1"/>
          </p:cNvPicPr>
          <p:nvPr/>
        </p:nvPicPr>
        <p:blipFill>
          <a:blip r:embed="rId4"/>
          <a:stretch>
            <a:fillRect/>
          </a:stretch>
        </p:blipFill>
        <p:spPr>
          <a:xfrm>
            <a:off x="7620000" y="1063625"/>
            <a:ext cx="1347537" cy="1200150"/>
          </a:xfrm>
          <a:prstGeom prst="rect">
            <a:avLst/>
          </a:prstGeom>
        </p:spPr>
      </p:pic>
      <p:sp>
        <p:nvSpPr>
          <p:cNvPr id="7" name="TextBox 6">
            <a:extLst>
              <a:ext uri="{FF2B5EF4-FFF2-40B4-BE49-F238E27FC236}">
                <a16:creationId xmlns:a16="http://schemas.microsoft.com/office/drawing/2014/main" id="{4FEDA476-774F-1742-9113-08EAD98B6218}"/>
              </a:ext>
            </a:extLst>
          </p:cNvPr>
          <p:cNvSpPr txBox="1"/>
          <p:nvPr/>
        </p:nvSpPr>
        <p:spPr>
          <a:xfrm>
            <a:off x="7543800" y="2263775"/>
            <a:ext cx="1527982" cy="523220"/>
          </a:xfrm>
          <a:prstGeom prst="rect">
            <a:avLst/>
          </a:prstGeom>
          <a:noFill/>
        </p:spPr>
        <p:txBody>
          <a:bodyPr wrap="none" rtlCol="0">
            <a:spAutoFit/>
          </a:bodyPr>
          <a:lstStyle/>
          <a:p>
            <a:pPr algn="ctr"/>
            <a:r>
              <a:rPr lang="en-US" sz="1600" dirty="0"/>
              <a:t>Neda Beheshti</a:t>
            </a:r>
          </a:p>
          <a:p>
            <a:pPr algn="ctr"/>
            <a:r>
              <a:rPr lang="en-US" sz="1200" dirty="0">
                <a:solidFill>
                  <a:schemeClr val="bg1">
                    <a:lumMod val="75000"/>
                  </a:schemeClr>
                </a:solidFill>
              </a:rPr>
              <a:t>2010</a:t>
            </a:r>
            <a:endParaRPr lang="en-US" sz="1600" dirty="0">
              <a:solidFill>
                <a:schemeClr val="bg1">
                  <a:lumMod val="75000"/>
                </a:schemeClr>
              </a:solidFill>
            </a:endParaRPr>
          </a:p>
        </p:txBody>
      </p:sp>
    </p:spTree>
    <p:extLst>
      <p:ext uri="{BB962C8B-B14F-4D97-AF65-F5344CB8AC3E}">
        <p14:creationId xmlns:p14="http://schemas.microsoft.com/office/powerpoint/2010/main" val="7992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281" name="Straight Connector 24"/>
          <p:cNvCxnSpPr>
            <a:cxnSpLocks noChangeShapeType="1"/>
          </p:cNvCxnSpPr>
          <p:nvPr/>
        </p:nvCxnSpPr>
        <p:spPr bwMode="auto">
          <a:xfrm flipV="1">
            <a:off x="7543801" y="1442397"/>
            <a:ext cx="3344" cy="2818745"/>
          </a:xfrm>
          <a:prstGeom prst="line">
            <a:avLst/>
          </a:prstGeom>
          <a:noFill/>
          <a:ln w="28575">
            <a:solidFill>
              <a:schemeClr val="bg2"/>
            </a:solidFill>
            <a:prstDash val="sysDash"/>
            <a:round/>
            <a:headEnd/>
            <a:tailEnd/>
          </a:ln>
          <a:extLst>
            <a:ext uri="{909E8E84-426E-40dd-AFC4-6F175D3DCCD1}">
              <a14:hiddenFill xmlns:a14="http://schemas.microsoft.com/office/drawing/2010/main" xmlns="">
                <a:noFill/>
              </a14:hiddenFill>
            </a:ext>
          </a:extLst>
        </p:spPr>
      </p:cxnSp>
      <p:sp>
        <p:nvSpPr>
          <p:cNvPr id="54273" name="Title 5"/>
          <p:cNvSpPr>
            <a:spLocks noGrp="1"/>
          </p:cNvSpPr>
          <p:nvPr>
            <p:ph type="title"/>
          </p:nvPr>
        </p:nvSpPr>
        <p:spPr>
          <a:xfrm>
            <a:off x="457200" y="-73296"/>
            <a:ext cx="8229600" cy="857250"/>
          </a:xfrm>
        </p:spPr>
        <p:txBody>
          <a:bodyPr/>
          <a:lstStyle/>
          <a:p>
            <a:r>
              <a:rPr lang="en-US" dirty="0">
                <a:latin typeface="Arial" charset="0"/>
                <a:ea typeface="ＭＳ Ｐゴシック" charset="0"/>
                <a:cs typeface="ＭＳ Ｐゴシック" charset="0"/>
              </a:rPr>
              <a:t>Summary of throughput and buffer size</a:t>
            </a:r>
          </a:p>
        </p:txBody>
      </p:sp>
      <p:cxnSp>
        <p:nvCxnSpPr>
          <p:cNvPr id="54275" name="Straight Connector 10"/>
          <p:cNvCxnSpPr>
            <a:cxnSpLocks noChangeShapeType="1"/>
          </p:cNvCxnSpPr>
          <p:nvPr/>
        </p:nvCxnSpPr>
        <p:spPr bwMode="auto">
          <a:xfrm>
            <a:off x="1676400" y="1352957"/>
            <a:ext cx="0" cy="2914650"/>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54277" name="Straight Connector 17"/>
          <p:cNvCxnSpPr>
            <a:cxnSpLocks noChangeShapeType="1"/>
          </p:cNvCxnSpPr>
          <p:nvPr/>
        </p:nvCxnSpPr>
        <p:spPr bwMode="auto">
          <a:xfrm>
            <a:off x="1676400" y="1524407"/>
            <a:ext cx="6400800" cy="0"/>
          </a:xfrm>
          <a:prstGeom prst="line">
            <a:avLst/>
          </a:prstGeom>
          <a:noFill/>
          <a:ln w="28575">
            <a:solidFill>
              <a:schemeClr val="bg2"/>
            </a:solidFill>
            <a:prstDash val="sysDash"/>
            <a:round/>
            <a:headEnd/>
            <a:tailEnd/>
          </a:ln>
          <a:extLst>
            <a:ext uri="{909E8E84-426E-40dd-AFC4-6F175D3DCCD1}">
              <a14:hiddenFill xmlns:a14="http://schemas.microsoft.com/office/drawing/2010/main" xmlns="">
                <a:noFill/>
              </a14:hiddenFill>
            </a:ext>
          </a:extLst>
        </p:spPr>
      </p:cxnSp>
      <p:sp>
        <p:nvSpPr>
          <p:cNvPr id="54288" name="TextBox 34"/>
          <p:cNvSpPr txBox="1">
            <a:spLocks noChangeArrowheads="1"/>
          </p:cNvSpPr>
          <p:nvPr/>
        </p:nvSpPr>
        <p:spPr bwMode="auto">
          <a:xfrm rot="16200000">
            <a:off x="477191" y="2671026"/>
            <a:ext cx="1639635" cy="428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1639" tIns="40820" rIns="81639" bIns="4082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250" dirty="0"/>
              <a:t>Throughput</a:t>
            </a:r>
            <a:endParaRPr lang="en-US" sz="2000" dirty="0"/>
          </a:p>
        </p:txBody>
      </p:sp>
      <p:sp>
        <p:nvSpPr>
          <p:cNvPr id="24" name="TextBox 23"/>
          <p:cNvSpPr txBox="1"/>
          <p:nvPr/>
        </p:nvSpPr>
        <p:spPr>
          <a:xfrm>
            <a:off x="897478" y="1302259"/>
            <a:ext cx="689055" cy="351742"/>
          </a:xfrm>
          <a:prstGeom prst="rect">
            <a:avLst/>
          </a:prstGeom>
          <a:noFill/>
        </p:spPr>
        <p:txBody>
          <a:bodyPr wrap="none" lIns="81639" tIns="40820" rIns="81639" bIns="40820" rtlCol="0">
            <a:spAutoFit/>
          </a:bodyPr>
          <a:lstStyle/>
          <a:p>
            <a:r>
              <a:rPr lang="en-US" sz="1750" dirty="0">
                <a:latin typeface="Times New Roman"/>
                <a:cs typeface="Times New Roman"/>
              </a:rPr>
              <a:t>100%</a:t>
            </a:r>
          </a:p>
        </p:txBody>
      </p:sp>
      <p:cxnSp>
        <p:nvCxnSpPr>
          <p:cNvPr id="6" name="Straight Connector 5"/>
          <p:cNvCxnSpPr/>
          <p:nvPr/>
        </p:nvCxnSpPr>
        <p:spPr>
          <a:xfrm flipH="1">
            <a:off x="4739462" y="1524407"/>
            <a:ext cx="2804339"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1701800" y="1753008"/>
            <a:ext cx="876300" cy="2508134"/>
          </a:xfrm>
          <a:custGeom>
            <a:avLst/>
            <a:gdLst>
              <a:gd name="connsiteX0" fmla="*/ 876300 w 876300"/>
              <a:gd name="connsiteY0" fmla="*/ 0 h 3333750"/>
              <a:gd name="connsiteX1" fmla="*/ 635000 w 876300"/>
              <a:gd name="connsiteY1" fmla="*/ 336550 h 3333750"/>
              <a:gd name="connsiteX2" fmla="*/ 381000 w 876300"/>
              <a:gd name="connsiteY2" fmla="*/ 1454150 h 3333750"/>
              <a:gd name="connsiteX3" fmla="*/ 0 w 87630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876300" h="3333750">
                <a:moveTo>
                  <a:pt x="876300" y="0"/>
                </a:moveTo>
                <a:cubicBezTo>
                  <a:pt x="796925" y="47096"/>
                  <a:pt x="717550" y="94192"/>
                  <a:pt x="635000" y="336550"/>
                </a:cubicBezTo>
                <a:cubicBezTo>
                  <a:pt x="552450" y="578908"/>
                  <a:pt x="486833" y="954617"/>
                  <a:pt x="381000" y="1454150"/>
                </a:cubicBezTo>
                <a:cubicBezTo>
                  <a:pt x="275167" y="1953683"/>
                  <a:pt x="0" y="3333750"/>
                  <a:pt x="0" y="3333750"/>
                </a:cubicBezTo>
              </a:path>
            </a:pathLst>
          </a:custGeom>
          <a:ln w="38100" cmpd="sng">
            <a:solidFill>
              <a:srgbClr val="FF0000"/>
            </a:solidFill>
            <a:prstDash val="sysDot"/>
          </a:ln>
        </p:spPr>
        <p:style>
          <a:lnRef idx="2">
            <a:schemeClr val="accent1"/>
          </a:lnRef>
          <a:fillRef idx="0">
            <a:schemeClr val="accent1"/>
          </a:fillRef>
          <a:effectRef idx="1">
            <a:schemeClr val="accent1"/>
          </a:effectRef>
          <a:fontRef idx="minor">
            <a:schemeClr val="tx1"/>
          </a:fontRef>
        </p:style>
        <p:txBody>
          <a:bodyPr lIns="81639" tIns="40820" rIns="81639" bIns="40820" rtlCol="0" anchor="ctr"/>
          <a:lstStyle/>
          <a:p>
            <a:pPr algn="ctr"/>
            <a:endParaRPr lang="en-US" sz="1125"/>
          </a:p>
        </p:txBody>
      </p:sp>
      <p:sp>
        <p:nvSpPr>
          <p:cNvPr id="13" name="Freeform 12"/>
          <p:cNvSpPr/>
          <p:nvPr/>
        </p:nvSpPr>
        <p:spPr>
          <a:xfrm>
            <a:off x="2597151" y="1527467"/>
            <a:ext cx="2120900" cy="228600"/>
          </a:xfrm>
          <a:custGeom>
            <a:avLst/>
            <a:gdLst>
              <a:gd name="connsiteX0" fmla="*/ 2120900 w 2120900"/>
              <a:gd name="connsiteY0" fmla="*/ 0 h 304800"/>
              <a:gd name="connsiteX1" fmla="*/ 1352550 w 2120900"/>
              <a:gd name="connsiteY1" fmla="*/ 38100 h 304800"/>
              <a:gd name="connsiteX2" fmla="*/ 679450 w 2120900"/>
              <a:gd name="connsiteY2" fmla="*/ 127000 h 304800"/>
              <a:gd name="connsiteX3" fmla="*/ 0 w 21209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2120900" h="304800">
                <a:moveTo>
                  <a:pt x="2120900" y="0"/>
                </a:moveTo>
                <a:cubicBezTo>
                  <a:pt x="1856846" y="8466"/>
                  <a:pt x="1592792" y="16933"/>
                  <a:pt x="1352550" y="38100"/>
                </a:cubicBezTo>
                <a:cubicBezTo>
                  <a:pt x="1112308" y="59267"/>
                  <a:pt x="904875" y="82550"/>
                  <a:pt x="679450" y="127000"/>
                </a:cubicBezTo>
                <a:cubicBezTo>
                  <a:pt x="454025" y="171450"/>
                  <a:pt x="0" y="304800"/>
                  <a:pt x="0" y="304800"/>
                </a:cubicBezTo>
              </a:path>
            </a:pathLst>
          </a:custGeom>
          <a:ln w="38100" cmpd="sng">
            <a:solidFill>
              <a:srgbClr val="FF0000"/>
            </a:solidFill>
            <a:prstDash val="sysDot"/>
          </a:ln>
        </p:spPr>
        <p:style>
          <a:lnRef idx="2">
            <a:schemeClr val="accent1"/>
          </a:lnRef>
          <a:fillRef idx="0">
            <a:schemeClr val="accent1"/>
          </a:fillRef>
          <a:effectRef idx="1">
            <a:schemeClr val="accent1"/>
          </a:effectRef>
          <a:fontRef idx="minor">
            <a:schemeClr val="tx1"/>
          </a:fontRef>
        </p:style>
        <p:txBody>
          <a:bodyPr lIns="81639" tIns="40820" rIns="81639" bIns="40820" rtlCol="0" anchor="ctr"/>
          <a:lstStyle/>
          <a:p>
            <a:pPr algn="ctr"/>
            <a:endParaRPr lang="en-US" sz="1125"/>
          </a:p>
        </p:txBody>
      </p:sp>
      <p:sp>
        <p:nvSpPr>
          <p:cNvPr id="7" name="Oval 6"/>
          <p:cNvSpPr/>
          <p:nvPr/>
        </p:nvSpPr>
        <p:spPr>
          <a:xfrm>
            <a:off x="7475636" y="1466732"/>
            <a:ext cx="136330" cy="11535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81639" tIns="40820" rIns="81639" bIns="40820" rtlCol="0" anchor="ctr"/>
          <a:lstStyle/>
          <a:p>
            <a:pPr algn="ctr"/>
            <a:endParaRPr lang="en-US" sz="1125"/>
          </a:p>
        </p:txBody>
      </p:sp>
      <p:cxnSp>
        <p:nvCxnSpPr>
          <p:cNvPr id="54278" name="Straight Connector 18"/>
          <p:cNvCxnSpPr>
            <a:cxnSpLocks noChangeShapeType="1"/>
          </p:cNvCxnSpPr>
          <p:nvPr/>
        </p:nvCxnSpPr>
        <p:spPr bwMode="auto">
          <a:xfrm flipV="1">
            <a:off x="4737162" y="1384721"/>
            <a:ext cx="9265" cy="2885889"/>
          </a:xfrm>
          <a:prstGeom prst="line">
            <a:avLst/>
          </a:prstGeom>
          <a:noFill/>
          <a:ln w="28575">
            <a:solidFill>
              <a:schemeClr val="bg2"/>
            </a:solidFill>
            <a:prstDash val="sysDash"/>
            <a:round/>
            <a:headEnd/>
            <a:tailEnd/>
          </a:ln>
          <a:extLst>
            <a:ext uri="{909E8E84-426E-40dd-AFC4-6F175D3DCCD1}">
              <a14:hiddenFill xmlns:a14="http://schemas.microsoft.com/office/drawing/2010/main" xmlns="">
                <a:noFill/>
              </a14:hiddenFill>
            </a:ext>
          </a:extLst>
        </p:spPr>
      </p:cxnSp>
      <p:sp>
        <p:nvSpPr>
          <p:cNvPr id="43" name="TextBox 42"/>
          <p:cNvSpPr txBox="1"/>
          <p:nvPr/>
        </p:nvSpPr>
        <p:spPr>
          <a:xfrm>
            <a:off x="7748317" y="4341560"/>
            <a:ext cx="1433598" cy="400110"/>
          </a:xfrm>
          <a:prstGeom prst="rect">
            <a:avLst/>
          </a:prstGeom>
          <a:noFill/>
        </p:spPr>
        <p:txBody>
          <a:bodyPr wrap="none" rtlCol="0">
            <a:spAutoFit/>
          </a:bodyPr>
          <a:lstStyle/>
          <a:p>
            <a:r>
              <a:rPr lang="en-US" dirty="0"/>
              <a:t>Buffer Size</a:t>
            </a:r>
          </a:p>
        </p:txBody>
      </p:sp>
      <p:grpSp>
        <p:nvGrpSpPr>
          <p:cNvPr id="10" name="Group 9">
            <a:extLst>
              <a:ext uri="{FF2B5EF4-FFF2-40B4-BE49-F238E27FC236}">
                <a16:creationId xmlns:a16="http://schemas.microsoft.com/office/drawing/2014/main" id="{D2C33484-0C16-3D47-8E33-ABCC30716809}"/>
              </a:ext>
            </a:extLst>
          </p:cNvPr>
          <p:cNvGrpSpPr/>
          <p:nvPr/>
        </p:nvGrpSpPr>
        <p:grpSpPr>
          <a:xfrm>
            <a:off x="896332" y="1583132"/>
            <a:ext cx="7180868" cy="323165"/>
            <a:chOff x="1195110" y="2110841"/>
            <a:chExt cx="9574490" cy="430886"/>
          </a:xfrm>
        </p:grpSpPr>
        <p:grpSp>
          <p:nvGrpSpPr>
            <p:cNvPr id="36" name="Group 35"/>
            <p:cNvGrpSpPr/>
            <p:nvPr/>
          </p:nvGrpSpPr>
          <p:grpSpPr>
            <a:xfrm>
              <a:off x="1195110" y="2110841"/>
              <a:ext cx="9574490" cy="430886"/>
              <a:chOff x="896333" y="1934768"/>
              <a:chExt cx="7180867" cy="430886"/>
            </a:xfrm>
          </p:grpSpPr>
          <p:cxnSp>
            <p:nvCxnSpPr>
              <p:cNvPr id="54286" name="Straight Connector 31"/>
              <p:cNvCxnSpPr>
                <a:cxnSpLocks noChangeShapeType="1"/>
              </p:cNvCxnSpPr>
              <p:nvPr/>
            </p:nvCxnSpPr>
            <p:spPr bwMode="auto">
              <a:xfrm>
                <a:off x="1676400" y="2161272"/>
                <a:ext cx="6400800" cy="0"/>
              </a:xfrm>
              <a:prstGeom prst="line">
                <a:avLst/>
              </a:prstGeom>
              <a:noFill/>
              <a:ln w="28575">
                <a:solidFill>
                  <a:schemeClr val="bg2"/>
                </a:solidFill>
                <a:prstDash val="sysDash"/>
                <a:round/>
                <a:headEnd/>
                <a:tailEnd/>
              </a:ln>
              <a:extLst>
                <a:ext uri="{909E8E84-426E-40dd-AFC4-6F175D3DCCD1}">
                  <a14:hiddenFill xmlns:a14="http://schemas.microsoft.com/office/drawing/2010/main" xmlns="">
                    <a:noFill/>
                  </a14:hiddenFill>
                </a:ext>
              </a:extLst>
            </p:spPr>
          </p:cxnSp>
          <p:sp>
            <p:nvSpPr>
              <p:cNvPr id="3" name="TextBox 2"/>
              <p:cNvSpPr txBox="1"/>
              <p:nvPr/>
            </p:nvSpPr>
            <p:spPr>
              <a:xfrm>
                <a:off x="896333" y="1934768"/>
                <a:ext cx="689612" cy="430886"/>
              </a:xfrm>
              <a:prstGeom prst="rect">
                <a:avLst/>
              </a:prstGeom>
              <a:noFill/>
            </p:spPr>
            <p:txBody>
              <a:bodyPr wrap="none" rtlCol="0">
                <a:spAutoFit/>
              </a:bodyPr>
              <a:lstStyle/>
              <a:p>
                <a:r>
                  <a:rPr lang="en-US" sz="1500" dirty="0">
                    <a:latin typeface="Times New Roman"/>
                    <a:cs typeface="Times New Roman"/>
                  </a:rPr>
                  <a:t>~ 90%</a:t>
                </a:r>
              </a:p>
            </p:txBody>
          </p:sp>
        </p:grpSp>
        <p:sp>
          <p:nvSpPr>
            <p:cNvPr id="52" name="Oval 51"/>
            <p:cNvSpPr/>
            <p:nvPr/>
          </p:nvSpPr>
          <p:spPr>
            <a:xfrm>
              <a:off x="3363514" y="2261843"/>
              <a:ext cx="181773" cy="1538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81639" tIns="40820" rIns="81639" bIns="40820" rtlCol="0" anchor="ctr"/>
            <a:lstStyle/>
            <a:p>
              <a:pPr algn="ctr"/>
              <a:endParaRPr lang="en-US" sz="1125"/>
            </a:p>
          </p:txBody>
        </p:sp>
      </p:grpSp>
      <p:sp>
        <p:nvSpPr>
          <p:cNvPr id="53" name="Oval 52"/>
          <p:cNvSpPr/>
          <p:nvPr/>
        </p:nvSpPr>
        <p:spPr>
          <a:xfrm>
            <a:off x="4671297" y="1468213"/>
            <a:ext cx="136330" cy="11535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81639" tIns="40820" rIns="81639" bIns="40820" rtlCol="0" anchor="ctr"/>
          <a:lstStyle/>
          <a:p>
            <a:pPr algn="ctr"/>
            <a:endParaRPr lang="en-US" sz="1125"/>
          </a:p>
        </p:txBody>
      </p:sp>
      <p:cxnSp>
        <p:nvCxnSpPr>
          <p:cNvPr id="54276" name="Straight Connector 12"/>
          <p:cNvCxnSpPr>
            <a:cxnSpLocks noChangeShapeType="1"/>
          </p:cNvCxnSpPr>
          <p:nvPr/>
        </p:nvCxnSpPr>
        <p:spPr bwMode="auto">
          <a:xfrm>
            <a:off x="1676400" y="4267607"/>
            <a:ext cx="6918358"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80" name="Content Placeholder 6">
                <a:extLst>
                  <a:ext uri="{FF2B5EF4-FFF2-40B4-BE49-F238E27FC236}">
                    <a16:creationId xmlns:a16="http://schemas.microsoft.com/office/drawing/2014/main" id="{EFBBC62D-6AAA-BD4B-9420-DCE7954A58D9}"/>
                  </a:ext>
                </a:extLst>
              </p:cNvPr>
              <p:cNvSpPr>
                <a:spLocks noGrp="1"/>
              </p:cNvSpPr>
              <p:nvPr>
                <p:ph idx="1"/>
              </p:nvPr>
            </p:nvSpPr>
            <p:spPr>
              <a:xfrm>
                <a:off x="4370612" y="4341561"/>
                <a:ext cx="1778876" cy="698543"/>
              </a:xfrm>
            </p:spPr>
            <p:txBody>
              <a:bodyPr>
                <a:noAutofit/>
              </a:bodyPr>
              <a:lstStyle/>
              <a:p>
                <a:pPr marL="0" indent="0">
                  <a:buNone/>
                </a:pPr>
                <a14:m>
                  <m:oMathPara xmlns:m="http://schemas.openxmlformats.org/officeDocument/2006/math">
                    <m:oMathParaPr>
                      <m:jc m:val="left"/>
                    </m:oMathParaPr>
                    <m:oMath xmlns:m="http://schemas.openxmlformats.org/officeDocument/2006/math">
                      <m:box>
                        <m:boxPr>
                          <m:ctrlPr>
                            <a:rPr lang="en-US" sz="2700" i="1">
                              <a:latin typeface="Cambria Math" panose="02040503050406030204" pitchFamily="18" charset="0"/>
                              <a:ea typeface="Cambria Math" panose="02040503050406030204" pitchFamily="18" charset="0"/>
                            </a:rPr>
                          </m:ctrlPr>
                        </m:boxPr>
                        <m:e>
                          <m:argPr>
                            <m:argSz m:val="-1"/>
                          </m:argP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2</m:t>
                              </m:r>
                              <m:r>
                                <a:rPr lang="en-US" sz="2700" i="1">
                                  <a:latin typeface="Cambria Math" panose="02040503050406030204" pitchFamily="18" charset="0"/>
                                  <a:ea typeface="Cambria Math" panose="02040503050406030204" pitchFamily="18" charset="0"/>
                                </a:rPr>
                                <m:t>𝑇</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𝐶</m:t>
                              </m:r>
                            </m:num>
                            <m:den>
                              <m:rad>
                                <m:radPr>
                                  <m:degHide m:val="on"/>
                                  <m:ctrlPr>
                                    <a:rPr lang="en-US" sz="2700" i="1">
                                      <a:latin typeface="Cambria Math" panose="02040503050406030204" pitchFamily="18" charset="0"/>
                                      <a:ea typeface="Cambria Math" panose="02040503050406030204" pitchFamily="18" charset="0"/>
                                    </a:rPr>
                                  </m:ctrlPr>
                                </m:radPr>
                                <m:deg/>
                                <m:e>
                                  <m:r>
                                    <a:rPr lang="en-US" sz="2700" i="1">
                                      <a:latin typeface="Cambria Math" panose="02040503050406030204" pitchFamily="18" charset="0"/>
                                      <a:ea typeface="Cambria Math" panose="02040503050406030204" pitchFamily="18" charset="0"/>
                                    </a:rPr>
                                    <m:t>𝑁</m:t>
                                  </m:r>
                                </m:e>
                              </m:rad>
                            </m:den>
                          </m:f>
                        </m:e>
                      </m:box>
                    </m:oMath>
                  </m:oMathPara>
                </a14:m>
                <a:endParaRPr lang="en-US" dirty="0"/>
              </a:p>
              <a:p>
                <a:pPr marL="0" indent="0">
                  <a:buNone/>
                </a:pPr>
                <a:endParaRPr lang="en-US" dirty="0"/>
              </a:p>
              <a:p>
                <a:pPr marL="385763" indent="-385763">
                  <a:buFont typeface="+mj-lt"/>
                  <a:buAutoNum type="arabicPeriod"/>
                </a:pPr>
                <a:endParaRPr lang="en-US" dirty="0"/>
              </a:p>
              <a:p>
                <a:endParaRPr lang="en-US" dirty="0"/>
              </a:p>
            </p:txBody>
          </p:sp>
        </mc:Choice>
        <mc:Fallback xmlns="">
          <p:sp>
            <p:nvSpPr>
              <p:cNvPr id="80" name="Content Placeholder 6">
                <a:extLst>
                  <a:ext uri="{FF2B5EF4-FFF2-40B4-BE49-F238E27FC236}">
                    <a16:creationId xmlns:a16="http://schemas.microsoft.com/office/drawing/2014/main" id="{EFBBC62D-6AAA-BD4B-9420-DCE7954A58D9}"/>
                  </a:ext>
                </a:extLst>
              </p:cNvPr>
              <p:cNvSpPr>
                <a:spLocks noGrp="1" noRot="1" noChangeAspect="1" noMove="1" noResize="1" noEditPoints="1" noAdjustHandles="1" noChangeArrowheads="1" noChangeShapeType="1" noTextEdit="1"/>
              </p:cNvSpPr>
              <p:nvPr>
                <p:ph idx="1"/>
              </p:nvPr>
            </p:nvSpPr>
            <p:spPr>
              <a:xfrm>
                <a:off x="4370612" y="4341561"/>
                <a:ext cx="1778876" cy="698543"/>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6">
                <a:extLst>
                  <a:ext uri="{FF2B5EF4-FFF2-40B4-BE49-F238E27FC236}">
                    <a16:creationId xmlns:a16="http://schemas.microsoft.com/office/drawing/2014/main" id="{73BD7C94-3AE1-1A4A-AAB7-FF87A67B668F}"/>
                  </a:ext>
                </a:extLst>
              </p:cNvPr>
              <p:cNvSpPr txBox="1">
                <a:spLocks/>
              </p:cNvSpPr>
              <p:nvPr/>
            </p:nvSpPr>
            <p:spPr>
              <a:xfrm>
                <a:off x="6586198" y="747235"/>
                <a:ext cx="1778876" cy="69854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2700" i="1">
                          <a:latin typeface="Cambria Math" panose="02040503050406030204" pitchFamily="18" charset="0"/>
                          <a:ea typeface="Cambria Math" panose="02040503050406030204" pitchFamily="18" charset="0"/>
                        </a:rPr>
                        <m:t>𝐵</m:t>
                      </m:r>
                      <m:r>
                        <a:rPr lang="en-US" sz="2700" i="1">
                          <a:latin typeface="Cambria Math" panose="02040503050406030204" pitchFamily="18" charset="0"/>
                          <a:ea typeface="Cambria Math" panose="02040503050406030204" pitchFamily="18" charset="0"/>
                        </a:rPr>
                        <m:t>≥2</m:t>
                      </m:r>
                      <m:r>
                        <a:rPr lang="en-US" sz="2700" i="1">
                          <a:latin typeface="Cambria Math" panose="02040503050406030204" pitchFamily="18" charset="0"/>
                          <a:ea typeface="Cambria Math" panose="02040503050406030204" pitchFamily="18" charset="0"/>
                        </a:rPr>
                        <m:t>𝑇</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𝐶</m:t>
                      </m:r>
                    </m:oMath>
                  </m:oMathPara>
                </a14:m>
                <a:endParaRPr lang="en-US" sz="2100" dirty="0"/>
              </a:p>
              <a:p>
                <a:pPr marL="0" indent="0">
                  <a:buNone/>
                </a:pPr>
                <a:endParaRPr lang="en-US" sz="2100" dirty="0"/>
              </a:p>
              <a:p>
                <a:pPr marL="385763" indent="-385763">
                  <a:buFont typeface="+mj-lt"/>
                  <a:buAutoNum type="arabicPeriod"/>
                </a:pPr>
                <a:endParaRPr lang="en-US" sz="2100" dirty="0"/>
              </a:p>
              <a:p>
                <a:endParaRPr lang="en-US" sz="2100" dirty="0"/>
              </a:p>
            </p:txBody>
          </p:sp>
        </mc:Choice>
        <mc:Fallback xmlns="">
          <p:sp>
            <p:nvSpPr>
              <p:cNvPr id="85" name="Content Placeholder 6">
                <a:extLst>
                  <a:ext uri="{FF2B5EF4-FFF2-40B4-BE49-F238E27FC236}">
                    <a16:creationId xmlns:a16="http://schemas.microsoft.com/office/drawing/2014/main" id="{73BD7C94-3AE1-1A4A-AAB7-FF87A67B668F}"/>
                  </a:ext>
                </a:extLst>
              </p:cNvPr>
              <p:cNvSpPr txBox="1">
                <a:spLocks noRot="1" noChangeAspect="1" noMove="1" noResize="1" noEditPoints="1" noAdjustHandles="1" noChangeArrowheads="1" noChangeShapeType="1" noTextEdit="1"/>
              </p:cNvSpPr>
              <p:nvPr/>
            </p:nvSpPr>
            <p:spPr>
              <a:xfrm>
                <a:off x="6586198" y="747235"/>
                <a:ext cx="1778876" cy="698543"/>
              </a:xfrm>
              <a:prstGeom prst="rect">
                <a:avLst/>
              </a:prstGeom>
              <a:blipFill>
                <a:blip r:embed="rId5"/>
                <a:stretch>
                  <a:fillRect l="-2837"/>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C2C798E3-AFE6-C34C-8D4A-D88E07B46727}"/>
              </a:ext>
            </a:extLst>
          </p:cNvPr>
          <p:cNvGrpSpPr/>
          <p:nvPr/>
        </p:nvGrpSpPr>
        <p:grpSpPr>
          <a:xfrm>
            <a:off x="2119132" y="987586"/>
            <a:ext cx="1236992" cy="3599919"/>
            <a:chOff x="2825509" y="1316780"/>
            <a:chExt cx="1649323" cy="4799893"/>
          </a:xfrm>
        </p:grpSpPr>
        <p:grpSp>
          <p:nvGrpSpPr>
            <p:cNvPr id="57" name="Group 56"/>
            <p:cNvGrpSpPr/>
            <p:nvPr/>
          </p:nvGrpSpPr>
          <p:grpSpPr>
            <a:xfrm>
              <a:off x="2825509" y="1316780"/>
              <a:ext cx="1263939" cy="4349881"/>
              <a:chOff x="3390613" y="1121469"/>
              <a:chExt cx="1516727" cy="5219857"/>
            </a:xfrm>
          </p:grpSpPr>
          <p:cxnSp>
            <p:nvCxnSpPr>
              <p:cNvPr id="54283" name="Straight Connector 28"/>
              <p:cNvCxnSpPr>
                <a:cxnSpLocks noChangeShapeType="1"/>
              </p:cNvCxnSpPr>
              <p:nvPr/>
            </p:nvCxnSpPr>
            <p:spPr bwMode="auto">
              <a:xfrm flipV="1">
                <a:off x="4136277" y="1788326"/>
                <a:ext cx="0" cy="4553000"/>
              </a:xfrm>
              <a:prstGeom prst="line">
                <a:avLst/>
              </a:prstGeom>
              <a:noFill/>
              <a:ln w="28575">
                <a:solidFill>
                  <a:schemeClr val="bg2"/>
                </a:solidFill>
                <a:prstDash val="sysDash"/>
                <a:round/>
                <a:headEnd/>
                <a:tailEnd/>
              </a:ln>
              <a:extLst>
                <a:ext uri="{909E8E84-426E-40dd-AFC4-6F175D3DCCD1}">
                  <a14:hiddenFill xmlns:a14="http://schemas.microsoft.com/office/drawing/2010/main" xmlns="">
                    <a:noFill/>
                  </a14:hiddenFill>
                </a:ext>
              </a:extLst>
            </p:spPr>
          </p:cxnSp>
          <p:graphicFrame>
            <p:nvGraphicFramePr>
              <p:cNvPr id="71" name="Object 70"/>
              <p:cNvGraphicFramePr>
                <a:graphicFrameLocks noChangeAspect="1"/>
              </p:cNvGraphicFramePr>
              <p:nvPr/>
            </p:nvGraphicFramePr>
            <p:xfrm>
              <a:off x="3390613" y="1121469"/>
              <a:ext cx="1516727" cy="634659"/>
            </p:xfrm>
            <a:graphic>
              <a:graphicData uri="http://schemas.openxmlformats.org/presentationml/2006/ole">
                <mc:AlternateContent xmlns:mc="http://schemas.openxmlformats.org/markup-compatibility/2006">
                  <mc:Choice xmlns:v="urn:schemas-microsoft-com:vml" Requires="v">
                    <p:oleObj spid="_x0000_s2069" name="Equation" r:id="rId6" imgW="482600" imgH="203200" progId="Equation.3">
                      <p:embed/>
                    </p:oleObj>
                  </mc:Choice>
                  <mc:Fallback>
                    <p:oleObj name="Equation" r:id="rId6" imgW="482600" imgH="203200" progId="Equation.3">
                      <p:embed/>
                      <p:pic>
                        <p:nvPicPr>
                          <p:cNvPr id="71" name="Object 70"/>
                          <p:cNvPicPr/>
                          <p:nvPr/>
                        </p:nvPicPr>
                        <p:blipFill>
                          <a:blip r:embed="rId7"/>
                          <a:stretch>
                            <a:fillRect/>
                          </a:stretch>
                        </p:blipFill>
                        <p:spPr>
                          <a:xfrm>
                            <a:off x="3390613" y="1121469"/>
                            <a:ext cx="1516727" cy="634659"/>
                          </a:xfrm>
                          <a:prstGeom prst="rect">
                            <a:avLst/>
                          </a:prstGeom>
                          <a:solidFill>
                            <a:srgbClr val="FFFFFF"/>
                          </a:solidFill>
                        </p:spPr>
                      </p:pic>
                    </p:oleObj>
                  </mc:Fallback>
                </mc:AlternateContent>
              </a:graphicData>
            </a:graphic>
          </p:graphicFrame>
        </p:grpSp>
        <p:sp>
          <p:nvSpPr>
            <p:cNvPr id="2" name="TextBox 1">
              <a:extLst>
                <a:ext uri="{FF2B5EF4-FFF2-40B4-BE49-F238E27FC236}">
                  <a16:creationId xmlns:a16="http://schemas.microsoft.com/office/drawing/2014/main" id="{2B926CCA-460A-2148-B15B-E7A4FD4E287F}"/>
                </a:ext>
              </a:extLst>
            </p:cNvPr>
            <p:cNvSpPr txBox="1"/>
            <p:nvPr/>
          </p:nvSpPr>
          <p:spPr>
            <a:xfrm>
              <a:off x="2886362" y="5685786"/>
              <a:ext cx="1588470" cy="430887"/>
            </a:xfrm>
            <a:prstGeom prst="rect">
              <a:avLst/>
            </a:prstGeom>
            <a:noFill/>
          </p:spPr>
          <p:txBody>
            <a:bodyPr wrap="none" rtlCol="0">
              <a:spAutoFit/>
            </a:bodyPr>
            <a:lstStyle/>
            <a:p>
              <a:r>
                <a:rPr lang="en-US" sz="1500" dirty="0"/>
                <a:t>50-100 </a:t>
              </a:r>
              <a:r>
                <a:rPr lang="en-US" sz="1500" dirty="0" err="1"/>
                <a:t>pkts</a:t>
              </a:r>
              <a:endParaRPr lang="en-US" sz="1500" dirty="0"/>
            </a:p>
          </p:txBody>
        </p:sp>
      </p:grpSp>
    </p:spTree>
    <p:extLst>
      <p:ext uri="{BB962C8B-B14F-4D97-AF65-F5344CB8AC3E}">
        <p14:creationId xmlns:p14="http://schemas.microsoft.com/office/powerpoint/2010/main" val="217831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E7A4C-12B0-7048-B0F7-825EC1CAEBE7}"/>
              </a:ext>
            </a:extLst>
          </p:cNvPr>
          <p:cNvSpPr>
            <a:spLocks noGrp="1"/>
          </p:cNvSpPr>
          <p:nvPr>
            <p:ph type="title"/>
          </p:nvPr>
        </p:nvSpPr>
        <p:spPr>
          <a:xfrm>
            <a:off x="0" y="206375"/>
            <a:ext cx="9144000" cy="857250"/>
          </a:xfrm>
        </p:spPr>
        <p:txBody>
          <a:bodyPr/>
          <a:lstStyle/>
          <a:p>
            <a:r>
              <a:rPr lang="en-US" dirty="0"/>
              <a:t>Simple model of FCFS router buffer</a:t>
            </a:r>
          </a:p>
        </p:txBody>
      </p:sp>
      <p:sp>
        <p:nvSpPr>
          <p:cNvPr id="4" name="Slide Number Placeholder 3">
            <a:extLst>
              <a:ext uri="{FF2B5EF4-FFF2-40B4-BE49-F238E27FC236}">
                <a16:creationId xmlns:a16="http://schemas.microsoft.com/office/drawing/2014/main" id="{AAAD2C12-35C6-F14F-9E03-AE2023ADB689}"/>
              </a:ext>
            </a:extLst>
          </p:cNvPr>
          <p:cNvSpPr>
            <a:spLocks noGrp="1"/>
          </p:cNvSpPr>
          <p:nvPr>
            <p:ph type="sldNum" sz="quarter" idx="1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fld id="{3B4F4555-A3B5-694D-A686-668FCEFF45A9}" type="slidenum">
              <a:rPr lang="en-US" altLang="en-US" smtClean="0"/>
              <a:pPr/>
              <a:t>4</a:t>
            </a:fld>
            <a:endParaRPr lang="en-US" altLang="en-US"/>
          </a:p>
        </p:txBody>
      </p:sp>
      <p:sp>
        <p:nvSpPr>
          <p:cNvPr id="7" name="Line 74">
            <a:extLst>
              <a:ext uri="{FF2B5EF4-FFF2-40B4-BE49-F238E27FC236}">
                <a16:creationId xmlns:a16="http://schemas.microsoft.com/office/drawing/2014/main" id="{CA28072C-3529-DD41-8B85-7B337C6CEF7A}"/>
              </a:ext>
            </a:extLst>
          </p:cNvPr>
          <p:cNvSpPr>
            <a:spLocks noChangeShapeType="1"/>
          </p:cNvSpPr>
          <p:nvPr/>
        </p:nvSpPr>
        <p:spPr bwMode="auto">
          <a:xfrm>
            <a:off x="3143541" y="2329843"/>
            <a:ext cx="782497" cy="221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9" name="Line 76">
            <a:extLst>
              <a:ext uri="{FF2B5EF4-FFF2-40B4-BE49-F238E27FC236}">
                <a16:creationId xmlns:a16="http://schemas.microsoft.com/office/drawing/2014/main" id="{1B8F674A-55F7-5542-8C8D-E6AA0D254D50}"/>
              </a:ext>
            </a:extLst>
          </p:cNvPr>
          <p:cNvSpPr>
            <a:spLocks noChangeShapeType="1"/>
          </p:cNvSpPr>
          <p:nvPr/>
        </p:nvSpPr>
        <p:spPr bwMode="auto">
          <a:xfrm>
            <a:off x="3982740" y="2879870"/>
            <a:ext cx="660991" cy="2217"/>
          </a:xfrm>
          <a:prstGeom prst="line">
            <a:avLst/>
          </a:prstGeom>
          <a:noFill/>
          <a:ln w="9525">
            <a:solidFill>
              <a:schemeClr val="accent2"/>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0" name="Text Box 77">
            <a:extLst>
              <a:ext uri="{FF2B5EF4-FFF2-40B4-BE49-F238E27FC236}">
                <a16:creationId xmlns:a16="http://schemas.microsoft.com/office/drawing/2014/main" id="{03FE2AC5-5E7F-2B42-BB66-5677897F5398}"/>
              </a:ext>
            </a:extLst>
          </p:cNvPr>
          <p:cNvSpPr txBox="1">
            <a:spLocks noChangeArrowheads="1"/>
          </p:cNvSpPr>
          <p:nvPr/>
        </p:nvSpPr>
        <p:spPr bwMode="auto">
          <a:xfrm>
            <a:off x="4198657" y="2703444"/>
            <a:ext cx="259334"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eaLnBrk="0" hangingPunct="0">
              <a:defRPr/>
            </a:pPr>
            <a:r>
              <a:rPr lang="en-US" sz="1800" i="1" dirty="0">
                <a:latin typeface="Times" charset="0"/>
                <a:ea typeface="ＭＳ Ｐゴシック" charset="0"/>
                <a:cs typeface="ＭＳ Ｐゴシック" charset="0"/>
              </a:rPr>
              <a:t>B</a:t>
            </a:r>
          </a:p>
        </p:txBody>
      </p:sp>
      <p:grpSp>
        <p:nvGrpSpPr>
          <p:cNvPr id="11" name="Group 78">
            <a:extLst>
              <a:ext uri="{FF2B5EF4-FFF2-40B4-BE49-F238E27FC236}">
                <a16:creationId xmlns:a16="http://schemas.microsoft.com/office/drawing/2014/main" id="{B8B96066-0A1F-784C-ACB2-7D9B04A57140}"/>
              </a:ext>
            </a:extLst>
          </p:cNvPr>
          <p:cNvGrpSpPr>
            <a:grpSpLocks/>
          </p:cNvGrpSpPr>
          <p:nvPr/>
        </p:nvGrpSpPr>
        <p:grpSpPr bwMode="auto">
          <a:xfrm>
            <a:off x="3982740" y="2025998"/>
            <a:ext cx="646411" cy="632087"/>
            <a:chOff x="1350" y="1655"/>
            <a:chExt cx="399" cy="285"/>
          </a:xfrm>
        </p:grpSpPr>
        <p:sp>
          <p:nvSpPr>
            <p:cNvPr id="15" name="Freeform 79">
              <a:extLst>
                <a:ext uri="{FF2B5EF4-FFF2-40B4-BE49-F238E27FC236}">
                  <a16:creationId xmlns:a16="http://schemas.microsoft.com/office/drawing/2014/main" id="{AFF9525F-720F-8D48-A38C-3704DA50C69F}"/>
                </a:ext>
              </a:extLst>
            </p:cNvPr>
            <p:cNvSpPr>
              <a:spLocks/>
            </p:cNvSpPr>
            <p:nvPr/>
          </p:nvSpPr>
          <p:spPr bwMode="auto">
            <a:xfrm>
              <a:off x="1350" y="1655"/>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6" name="Line 80">
              <a:extLst>
                <a:ext uri="{FF2B5EF4-FFF2-40B4-BE49-F238E27FC236}">
                  <a16:creationId xmlns:a16="http://schemas.microsoft.com/office/drawing/2014/main" id="{6D1881AA-167E-8C4A-B5AA-F7ECC0D9278D}"/>
                </a:ext>
              </a:extLst>
            </p:cNvPr>
            <p:cNvSpPr>
              <a:spLocks noChangeShapeType="1"/>
            </p:cNvSpPr>
            <p:nvPr/>
          </p:nvSpPr>
          <p:spPr bwMode="auto">
            <a:xfrm>
              <a:off x="1568" y="1691"/>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sp>
        <p:nvSpPr>
          <p:cNvPr id="12" name="Line 81">
            <a:extLst>
              <a:ext uri="{FF2B5EF4-FFF2-40B4-BE49-F238E27FC236}">
                <a16:creationId xmlns:a16="http://schemas.microsoft.com/office/drawing/2014/main" id="{268752E7-68D0-264C-9615-6DA8796A0942}"/>
              </a:ext>
            </a:extLst>
          </p:cNvPr>
          <p:cNvSpPr>
            <a:spLocks noChangeShapeType="1"/>
          </p:cNvSpPr>
          <p:nvPr/>
        </p:nvSpPr>
        <p:spPr bwMode="auto">
          <a:xfrm>
            <a:off x="4629150" y="2343150"/>
            <a:ext cx="131712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7" name="Line 74">
            <a:extLst>
              <a:ext uri="{FF2B5EF4-FFF2-40B4-BE49-F238E27FC236}">
                <a16:creationId xmlns:a16="http://schemas.microsoft.com/office/drawing/2014/main" id="{F2083813-1336-D74B-99E9-413F4BBF1276}"/>
              </a:ext>
            </a:extLst>
          </p:cNvPr>
          <p:cNvSpPr>
            <a:spLocks noChangeShapeType="1"/>
          </p:cNvSpPr>
          <p:nvPr/>
        </p:nvSpPr>
        <p:spPr bwMode="auto">
          <a:xfrm flipV="1">
            <a:off x="3143540" y="2566422"/>
            <a:ext cx="780773" cy="31344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8" name="Line 74">
            <a:extLst>
              <a:ext uri="{FF2B5EF4-FFF2-40B4-BE49-F238E27FC236}">
                <a16:creationId xmlns:a16="http://schemas.microsoft.com/office/drawing/2014/main" id="{05834572-4696-FE44-8FE6-B980C3994C77}"/>
              </a:ext>
            </a:extLst>
          </p:cNvPr>
          <p:cNvSpPr>
            <a:spLocks noChangeShapeType="1"/>
          </p:cNvSpPr>
          <p:nvPr/>
        </p:nvSpPr>
        <p:spPr bwMode="auto">
          <a:xfrm>
            <a:off x="3146780" y="1792393"/>
            <a:ext cx="780773" cy="31344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20" name="TextBox 19">
            <a:extLst>
              <a:ext uri="{FF2B5EF4-FFF2-40B4-BE49-F238E27FC236}">
                <a16:creationId xmlns:a16="http://schemas.microsoft.com/office/drawing/2014/main" id="{2178C55D-C56D-894C-B58E-263CC6CA21AB}"/>
              </a:ext>
            </a:extLst>
          </p:cNvPr>
          <p:cNvSpPr txBox="1"/>
          <p:nvPr/>
        </p:nvSpPr>
        <p:spPr>
          <a:xfrm>
            <a:off x="5002497" y="2025998"/>
            <a:ext cx="338554" cy="369332"/>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C</a:t>
            </a:r>
          </a:p>
        </p:txBody>
      </p:sp>
      <p:sp>
        <p:nvSpPr>
          <p:cNvPr id="21" name="TextBox 20">
            <a:extLst>
              <a:ext uri="{FF2B5EF4-FFF2-40B4-BE49-F238E27FC236}">
                <a16:creationId xmlns:a16="http://schemas.microsoft.com/office/drawing/2014/main" id="{6B43917D-C482-E447-80F0-6B9F0823769B}"/>
              </a:ext>
            </a:extLst>
          </p:cNvPr>
          <p:cNvSpPr txBox="1"/>
          <p:nvPr/>
        </p:nvSpPr>
        <p:spPr>
          <a:xfrm>
            <a:off x="3394345" y="1619268"/>
            <a:ext cx="338554" cy="369332"/>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C</a:t>
            </a:r>
          </a:p>
        </p:txBody>
      </p:sp>
      <p:sp>
        <p:nvSpPr>
          <p:cNvPr id="22" name="TextBox 21">
            <a:extLst>
              <a:ext uri="{FF2B5EF4-FFF2-40B4-BE49-F238E27FC236}">
                <a16:creationId xmlns:a16="http://schemas.microsoft.com/office/drawing/2014/main" id="{DE67C9B6-1EE4-3F44-8804-38128C48D7F8}"/>
              </a:ext>
            </a:extLst>
          </p:cNvPr>
          <p:cNvSpPr txBox="1"/>
          <p:nvPr/>
        </p:nvSpPr>
        <p:spPr>
          <a:xfrm>
            <a:off x="3377320" y="2025998"/>
            <a:ext cx="338554" cy="369332"/>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C</a:t>
            </a:r>
          </a:p>
        </p:txBody>
      </p:sp>
      <p:sp>
        <p:nvSpPr>
          <p:cNvPr id="23" name="TextBox 22">
            <a:extLst>
              <a:ext uri="{FF2B5EF4-FFF2-40B4-BE49-F238E27FC236}">
                <a16:creationId xmlns:a16="http://schemas.microsoft.com/office/drawing/2014/main" id="{1D024AA0-22AC-C44B-A649-AC3ACF06C6D5}"/>
              </a:ext>
            </a:extLst>
          </p:cNvPr>
          <p:cNvSpPr txBox="1"/>
          <p:nvPr/>
        </p:nvSpPr>
        <p:spPr>
          <a:xfrm>
            <a:off x="3378727" y="2363893"/>
            <a:ext cx="338554" cy="369332"/>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C</a:t>
            </a:r>
          </a:p>
        </p:txBody>
      </p:sp>
      <p:sp>
        <p:nvSpPr>
          <p:cNvPr id="24" name="TextBox 23">
            <a:extLst>
              <a:ext uri="{FF2B5EF4-FFF2-40B4-BE49-F238E27FC236}">
                <a16:creationId xmlns:a16="http://schemas.microsoft.com/office/drawing/2014/main" id="{35DAB525-430A-D846-B2C6-93DF3F6A8BA7}"/>
              </a:ext>
            </a:extLst>
          </p:cNvPr>
          <p:cNvSpPr txBox="1"/>
          <p:nvPr/>
        </p:nvSpPr>
        <p:spPr>
          <a:xfrm>
            <a:off x="2890995" y="1608553"/>
            <a:ext cx="260008" cy="253916"/>
          </a:xfrm>
          <a:prstGeom prst="rect">
            <a:avLst/>
          </a:prstGeom>
          <a:noFill/>
        </p:spPr>
        <p:txBody>
          <a:bodyPr wrap="none" rtlCol="0">
            <a:spAutoFit/>
          </a:bodyPr>
          <a:lstStyle/>
          <a:p>
            <a:r>
              <a:rPr lang="en-US" sz="1050" i="1" dirty="0">
                <a:solidFill>
                  <a:schemeClr val="accent2"/>
                </a:solidFill>
                <a:latin typeface="Times New Roman" panose="02020603050405020304" pitchFamily="18" charset="0"/>
                <a:cs typeface="Times New Roman" panose="02020603050405020304" pitchFamily="18" charset="0"/>
              </a:rPr>
              <a:t>1</a:t>
            </a:r>
          </a:p>
        </p:txBody>
      </p:sp>
      <p:sp>
        <p:nvSpPr>
          <p:cNvPr id="25" name="TextBox 24">
            <a:extLst>
              <a:ext uri="{FF2B5EF4-FFF2-40B4-BE49-F238E27FC236}">
                <a16:creationId xmlns:a16="http://schemas.microsoft.com/office/drawing/2014/main" id="{690F307E-17FE-FA40-8783-4E3AE9A41559}"/>
              </a:ext>
            </a:extLst>
          </p:cNvPr>
          <p:cNvSpPr txBox="1"/>
          <p:nvPr/>
        </p:nvSpPr>
        <p:spPr>
          <a:xfrm>
            <a:off x="2902953" y="2747644"/>
            <a:ext cx="282450" cy="253916"/>
          </a:xfrm>
          <a:prstGeom prst="rect">
            <a:avLst/>
          </a:prstGeom>
          <a:noFill/>
        </p:spPr>
        <p:txBody>
          <a:bodyPr wrap="none" rtlCol="0">
            <a:spAutoFit/>
          </a:bodyPr>
          <a:lstStyle/>
          <a:p>
            <a:r>
              <a:rPr lang="en-US" sz="1050" i="1" dirty="0">
                <a:solidFill>
                  <a:schemeClr val="accent2"/>
                </a:solidFill>
                <a:latin typeface="Times New Roman" panose="02020603050405020304" pitchFamily="18" charset="0"/>
                <a:cs typeface="Times New Roman" panose="02020603050405020304" pitchFamily="18" charset="0"/>
              </a:rPr>
              <a:t>N</a:t>
            </a:r>
          </a:p>
        </p:txBody>
      </p:sp>
      <p:sp>
        <p:nvSpPr>
          <p:cNvPr id="26" name="TextBox 25">
            <a:extLst>
              <a:ext uri="{FF2B5EF4-FFF2-40B4-BE49-F238E27FC236}">
                <a16:creationId xmlns:a16="http://schemas.microsoft.com/office/drawing/2014/main" id="{7C21190C-E96E-3244-B504-A02AC90ED4D3}"/>
              </a:ext>
            </a:extLst>
          </p:cNvPr>
          <p:cNvSpPr txBox="1"/>
          <p:nvPr/>
        </p:nvSpPr>
        <p:spPr>
          <a:xfrm>
            <a:off x="1295400" y="3556752"/>
            <a:ext cx="6919715" cy="830997"/>
          </a:xfrm>
          <a:prstGeom prst="rect">
            <a:avLst/>
          </a:prstGeom>
          <a:solidFill>
            <a:schemeClr val="accent6">
              <a:lumMod val="20000"/>
              <a:lumOff val="80000"/>
            </a:schemeClr>
          </a:solidFill>
        </p:spPr>
        <p:txBody>
          <a:bodyPr wrap="none" rtlCol="0">
            <a:spAutoFit/>
          </a:bodyPr>
          <a:lstStyle/>
          <a:p>
            <a:r>
              <a:rPr lang="en-US" sz="2400" dirty="0"/>
              <a:t>Q: Why does the router have a buffer (or queue)?</a:t>
            </a:r>
          </a:p>
          <a:p>
            <a:r>
              <a:rPr lang="en-US" sz="2400" dirty="0"/>
              <a:t>Q: What factors determine the buffer’s size?</a:t>
            </a:r>
          </a:p>
        </p:txBody>
      </p:sp>
    </p:spTree>
    <p:extLst>
      <p:ext uri="{BB962C8B-B14F-4D97-AF65-F5344CB8AC3E}">
        <p14:creationId xmlns:p14="http://schemas.microsoft.com/office/powerpoint/2010/main" val="320826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9D237E50-F3D3-464D-8CE2-2C5FFD2C163A}"/>
              </a:ext>
            </a:extLst>
          </p:cNvPr>
          <p:cNvSpPr>
            <a:spLocks noGrp="1" noChangeArrowheads="1"/>
          </p:cNvSpPr>
          <p:nvPr>
            <p:ph type="ctrTitle"/>
          </p:nvPr>
        </p:nvSpPr>
        <p:spPr>
          <a:xfrm>
            <a:off x="685800" y="1598613"/>
            <a:ext cx="7772400" cy="1101725"/>
          </a:xfrm>
        </p:spPr>
        <p:txBody>
          <a:bodyPr/>
          <a:lstStyle/>
          <a:p>
            <a:r>
              <a:rPr lang="en-US" altLang="en-US">
                <a:ea typeface="ＭＳ Ｐゴシック" panose="020B0600070205080204" pitchFamily="34" charset="-128"/>
              </a:rPr>
              <a:t>End.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00BE4A-FB3F-7845-BB83-DAE789286CAB}"/>
              </a:ext>
            </a:extLst>
          </p:cNvPr>
          <p:cNvSpPr/>
          <p:nvPr/>
        </p:nvSpPr>
        <p:spPr bwMode="auto">
          <a:xfrm>
            <a:off x="3484116" y="2000250"/>
            <a:ext cx="1373634" cy="1494442"/>
          </a:xfrm>
          <a:prstGeom prst="rect">
            <a:avLst/>
          </a:prstGeom>
          <a:solidFill>
            <a:schemeClr val="bg1">
              <a:lumMod val="95000"/>
              <a:alpha val="34000"/>
            </a:schemeClr>
          </a:solidFill>
          <a:ln w="9525" cap="flat" cmpd="sng" algn="ctr">
            <a:solidFill>
              <a:schemeClr val="bg1">
                <a:lumMod val="65000"/>
              </a:schemeClr>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eaLnBrk="1" hangingPunct="1"/>
            <a:endParaRPr lang="en-US" sz="1350">
              <a:latin typeface="Arial" pitchFamily="-111" charset="0"/>
            </a:endParaRPr>
          </a:p>
        </p:txBody>
      </p:sp>
      <p:sp>
        <p:nvSpPr>
          <p:cNvPr id="2" name="Title 1">
            <a:extLst>
              <a:ext uri="{FF2B5EF4-FFF2-40B4-BE49-F238E27FC236}">
                <a16:creationId xmlns:a16="http://schemas.microsoft.com/office/drawing/2014/main" id="{7BDE7A4C-12B0-7048-B0F7-825EC1CAEBE7}"/>
              </a:ext>
            </a:extLst>
          </p:cNvPr>
          <p:cNvSpPr>
            <a:spLocks noGrp="1"/>
          </p:cNvSpPr>
          <p:nvPr>
            <p:ph type="title"/>
          </p:nvPr>
        </p:nvSpPr>
        <p:spPr/>
        <p:txBody>
          <a:bodyPr/>
          <a:lstStyle/>
          <a:p>
            <a:r>
              <a:rPr lang="en-US" dirty="0"/>
              <a:t>Simple model of a router</a:t>
            </a:r>
          </a:p>
        </p:txBody>
      </p:sp>
      <p:sp>
        <p:nvSpPr>
          <p:cNvPr id="9" name="Line 76">
            <a:extLst>
              <a:ext uri="{FF2B5EF4-FFF2-40B4-BE49-F238E27FC236}">
                <a16:creationId xmlns:a16="http://schemas.microsoft.com/office/drawing/2014/main" id="{1B8F674A-55F7-5542-8C8D-E6AA0D254D50}"/>
              </a:ext>
            </a:extLst>
          </p:cNvPr>
          <p:cNvSpPr>
            <a:spLocks noChangeShapeType="1"/>
          </p:cNvSpPr>
          <p:nvPr/>
        </p:nvSpPr>
        <p:spPr bwMode="auto">
          <a:xfrm>
            <a:off x="3911300" y="2233307"/>
            <a:ext cx="660991" cy="2217"/>
          </a:xfrm>
          <a:prstGeom prst="line">
            <a:avLst/>
          </a:prstGeom>
          <a:noFill/>
          <a:ln w="9525">
            <a:solidFill>
              <a:schemeClr val="accent2"/>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050">
              <a:latin typeface="Arial" charset="0"/>
              <a:ea typeface="ＭＳ Ｐゴシック" charset="0"/>
              <a:cs typeface="ＭＳ Ｐゴシック" charset="0"/>
            </a:endParaRPr>
          </a:p>
        </p:txBody>
      </p:sp>
      <p:sp>
        <p:nvSpPr>
          <p:cNvPr id="10" name="Text Box 77">
            <a:extLst>
              <a:ext uri="{FF2B5EF4-FFF2-40B4-BE49-F238E27FC236}">
                <a16:creationId xmlns:a16="http://schemas.microsoft.com/office/drawing/2014/main" id="{03FE2AC5-5E7F-2B42-BB66-5677897F5398}"/>
              </a:ext>
            </a:extLst>
          </p:cNvPr>
          <p:cNvSpPr txBox="1">
            <a:spLocks noChangeArrowheads="1"/>
          </p:cNvSpPr>
          <p:nvPr/>
        </p:nvSpPr>
        <p:spPr bwMode="auto">
          <a:xfrm>
            <a:off x="4127217" y="2065632"/>
            <a:ext cx="259334" cy="3231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eaLnBrk="0" hangingPunct="0">
              <a:defRPr/>
            </a:pPr>
            <a:r>
              <a:rPr lang="en-US" sz="1500" i="1" dirty="0">
                <a:latin typeface="Times" charset="0"/>
                <a:ea typeface="ＭＳ Ｐゴシック" charset="0"/>
                <a:cs typeface="ＭＳ Ｐゴシック" charset="0"/>
              </a:rPr>
              <a:t>B</a:t>
            </a:r>
          </a:p>
        </p:txBody>
      </p:sp>
      <p:sp>
        <p:nvSpPr>
          <p:cNvPr id="24" name="TextBox 23">
            <a:extLst>
              <a:ext uri="{FF2B5EF4-FFF2-40B4-BE49-F238E27FC236}">
                <a16:creationId xmlns:a16="http://schemas.microsoft.com/office/drawing/2014/main" id="{35DAB525-430A-D846-B2C6-93DF3F6A8BA7}"/>
              </a:ext>
            </a:extLst>
          </p:cNvPr>
          <p:cNvSpPr txBox="1"/>
          <p:nvPr/>
        </p:nvSpPr>
        <p:spPr>
          <a:xfrm>
            <a:off x="2480294" y="2277249"/>
            <a:ext cx="260008" cy="253916"/>
          </a:xfrm>
          <a:prstGeom prst="rect">
            <a:avLst/>
          </a:prstGeom>
          <a:noFill/>
        </p:spPr>
        <p:txBody>
          <a:bodyPr wrap="none" rtlCol="0">
            <a:spAutoFit/>
          </a:bodyPr>
          <a:lstStyle/>
          <a:p>
            <a:r>
              <a:rPr lang="en-US" sz="1050" dirty="0">
                <a:solidFill>
                  <a:schemeClr val="accent2"/>
                </a:solidFill>
              </a:rPr>
              <a:t>1</a:t>
            </a:r>
          </a:p>
        </p:txBody>
      </p:sp>
      <p:sp>
        <p:nvSpPr>
          <p:cNvPr id="25" name="TextBox 24">
            <a:extLst>
              <a:ext uri="{FF2B5EF4-FFF2-40B4-BE49-F238E27FC236}">
                <a16:creationId xmlns:a16="http://schemas.microsoft.com/office/drawing/2014/main" id="{690F307E-17FE-FA40-8783-4E3AE9A41559}"/>
              </a:ext>
            </a:extLst>
          </p:cNvPr>
          <p:cNvSpPr txBox="1"/>
          <p:nvPr/>
        </p:nvSpPr>
        <p:spPr>
          <a:xfrm>
            <a:off x="2457450" y="2936468"/>
            <a:ext cx="282450" cy="253916"/>
          </a:xfrm>
          <a:prstGeom prst="rect">
            <a:avLst/>
          </a:prstGeom>
          <a:noFill/>
        </p:spPr>
        <p:txBody>
          <a:bodyPr wrap="none" rtlCol="0">
            <a:spAutoFit/>
          </a:bodyPr>
          <a:lstStyle/>
          <a:p>
            <a:r>
              <a:rPr lang="en-US" sz="1050" dirty="0">
                <a:solidFill>
                  <a:schemeClr val="accent2"/>
                </a:solidFill>
              </a:rPr>
              <a:t>N</a:t>
            </a:r>
          </a:p>
        </p:txBody>
      </p:sp>
      <p:grpSp>
        <p:nvGrpSpPr>
          <p:cNvPr id="28" name="Group 78">
            <a:extLst>
              <a:ext uri="{FF2B5EF4-FFF2-40B4-BE49-F238E27FC236}">
                <a16:creationId xmlns:a16="http://schemas.microsoft.com/office/drawing/2014/main" id="{32467248-19E2-DA43-965E-62C519BBE218}"/>
              </a:ext>
            </a:extLst>
          </p:cNvPr>
          <p:cNvGrpSpPr>
            <a:grpSpLocks/>
          </p:cNvGrpSpPr>
          <p:nvPr/>
        </p:nvGrpSpPr>
        <p:grpSpPr bwMode="auto">
          <a:xfrm>
            <a:off x="3925880" y="2316305"/>
            <a:ext cx="646411" cy="317152"/>
            <a:chOff x="1350" y="1655"/>
            <a:chExt cx="399" cy="285"/>
          </a:xfrm>
        </p:grpSpPr>
        <p:sp>
          <p:nvSpPr>
            <p:cNvPr id="29" name="Freeform 79">
              <a:extLst>
                <a:ext uri="{FF2B5EF4-FFF2-40B4-BE49-F238E27FC236}">
                  <a16:creationId xmlns:a16="http://schemas.microsoft.com/office/drawing/2014/main" id="{958090D0-985D-2443-AA92-DF62C796121E}"/>
                </a:ext>
              </a:extLst>
            </p:cNvPr>
            <p:cNvSpPr>
              <a:spLocks/>
            </p:cNvSpPr>
            <p:nvPr/>
          </p:nvSpPr>
          <p:spPr bwMode="auto">
            <a:xfrm>
              <a:off x="1350" y="1655"/>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30" name="Line 80">
              <a:extLst>
                <a:ext uri="{FF2B5EF4-FFF2-40B4-BE49-F238E27FC236}">
                  <a16:creationId xmlns:a16="http://schemas.microsoft.com/office/drawing/2014/main" id="{540FD807-899B-014D-9B42-F88995511A89}"/>
                </a:ext>
              </a:extLst>
            </p:cNvPr>
            <p:cNvSpPr>
              <a:spLocks noChangeShapeType="1"/>
            </p:cNvSpPr>
            <p:nvPr/>
          </p:nvSpPr>
          <p:spPr bwMode="auto">
            <a:xfrm>
              <a:off x="1568" y="1691"/>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sp>
        <p:nvSpPr>
          <p:cNvPr id="32" name="Line 74">
            <a:extLst>
              <a:ext uri="{FF2B5EF4-FFF2-40B4-BE49-F238E27FC236}">
                <a16:creationId xmlns:a16="http://schemas.microsoft.com/office/drawing/2014/main" id="{0A0398F1-B0E6-2C4D-9EA4-AF771943A117}"/>
              </a:ext>
            </a:extLst>
          </p:cNvPr>
          <p:cNvSpPr>
            <a:spLocks noChangeShapeType="1"/>
          </p:cNvSpPr>
          <p:nvPr/>
        </p:nvSpPr>
        <p:spPr bwMode="auto">
          <a:xfrm flipV="1">
            <a:off x="2703381" y="2446564"/>
            <a:ext cx="78073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nvGrpSpPr>
          <p:cNvPr id="33" name="Group 78">
            <a:extLst>
              <a:ext uri="{FF2B5EF4-FFF2-40B4-BE49-F238E27FC236}">
                <a16:creationId xmlns:a16="http://schemas.microsoft.com/office/drawing/2014/main" id="{D82799A4-DF03-614D-92C1-E8FC88126D9D}"/>
              </a:ext>
            </a:extLst>
          </p:cNvPr>
          <p:cNvGrpSpPr>
            <a:grpSpLocks/>
          </p:cNvGrpSpPr>
          <p:nvPr/>
        </p:nvGrpSpPr>
        <p:grpSpPr bwMode="auto">
          <a:xfrm>
            <a:off x="3925880" y="2931648"/>
            <a:ext cx="646411" cy="317152"/>
            <a:chOff x="1350" y="1478"/>
            <a:chExt cx="399" cy="285"/>
          </a:xfrm>
        </p:grpSpPr>
        <p:sp>
          <p:nvSpPr>
            <p:cNvPr id="34" name="Freeform 79">
              <a:extLst>
                <a:ext uri="{FF2B5EF4-FFF2-40B4-BE49-F238E27FC236}">
                  <a16:creationId xmlns:a16="http://schemas.microsoft.com/office/drawing/2014/main" id="{7C4344B6-242A-894B-8F1A-0B5F66EE93C1}"/>
                </a:ext>
              </a:extLst>
            </p:cNvPr>
            <p:cNvSpPr>
              <a:spLocks/>
            </p:cNvSpPr>
            <p:nvPr/>
          </p:nvSpPr>
          <p:spPr bwMode="auto">
            <a:xfrm>
              <a:off x="1350" y="1478"/>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35" name="Line 80">
              <a:extLst>
                <a:ext uri="{FF2B5EF4-FFF2-40B4-BE49-F238E27FC236}">
                  <a16:creationId xmlns:a16="http://schemas.microsoft.com/office/drawing/2014/main" id="{419E82E3-E103-1F4B-AAE7-83E39C2B2F3E}"/>
                </a:ext>
              </a:extLst>
            </p:cNvPr>
            <p:cNvSpPr>
              <a:spLocks noChangeShapeType="1"/>
            </p:cNvSpPr>
            <p:nvPr/>
          </p:nvSpPr>
          <p:spPr bwMode="auto">
            <a:xfrm>
              <a:off x="1568" y="1529"/>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cxnSp>
        <p:nvCxnSpPr>
          <p:cNvPr id="36" name="Straight Connector 35">
            <a:extLst>
              <a:ext uri="{FF2B5EF4-FFF2-40B4-BE49-F238E27FC236}">
                <a16:creationId xmlns:a16="http://schemas.microsoft.com/office/drawing/2014/main" id="{4D7E3DA4-3DB8-3142-AE18-44433DA141AF}"/>
              </a:ext>
            </a:extLst>
          </p:cNvPr>
          <p:cNvCxnSpPr/>
          <p:nvPr/>
        </p:nvCxnSpPr>
        <p:spPr bwMode="auto">
          <a:xfrm>
            <a:off x="4279056" y="2677071"/>
            <a:ext cx="0" cy="171679"/>
          </a:xfrm>
          <a:prstGeom prst="line">
            <a:avLst/>
          </a:prstGeom>
          <a:solidFill>
            <a:srgbClr val="FFCCCC"/>
          </a:solidFill>
          <a:ln w="9525" cap="flat" cmpd="sng" algn="ctr">
            <a:solidFill>
              <a:schemeClr val="tx1"/>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2B174C20-2B51-4648-B8DD-FD94B44A73C5}"/>
              </a:ext>
            </a:extLst>
          </p:cNvPr>
          <p:cNvCxnSpPr>
            <a:cxnSpLocks/>
          </p:cNvCxnSpPr>
          <p:nvPr/>
        </p:nvCxnSpPr>
        <p:spPr bwMode="auto">
          <a:xfrm>
            <a:off x="3141216" y="2551146"/>
            <a:ext cx="0" cy="448968"/>
          </a:xfrm>
          <a:prstGeom prst="line">
            <a:avLst/>
          </a:prstGeom>
          <a:solidFill>
            <a:srgbClr val="FFCCCC"/>
          </a:solidFill>
          <a:ln w="9525" cap="flat" cmpd="sng" algn="ctr">
            <a:solidFill>
              <a:schemeClr val="tx1"/>
            </a:solidFill>
            <a:prstDash val="sysDot"/>
            <a:round/>
            <a:headEnd type="none" w="med" len="med"/>
            <a:tailEnd type="none" w="med" len="med"/>
          </a:ln>
          <a:effectLst/>
        </p:spPr>
      </p:cxnSp>
      <p:sp>
        <p:nvSpPr>
          <p:cNvPr id="38" name="Line 74">
            <a:extLst>
              <a:ext uri="{FF2B5EF4-FFF2-40B4-BE49-F238E27FC236}">
                <a16:creationId xmlns:a16="http://schemas.microsoft.com/office/drawing/2014/main" id="{BF8ACA0D-CCEA-F947-9293-AE2B3148AA52}"/>
              </a:ext>
            </a:extLst>
          </p:cNvPr>
          <p:cNvSpPr>
            <a:spLocks noChangeShapeType="1"/>
          </p:cNvSpPr>
          <p:nvPr/>
        </p:nvSpPr>
        <p:spPr bwMode="auto">
          <a:xfrm flipV="1">
            <a:off x="2703381" y="3057264"/>
            <a:ext cx="78073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39" name="Line 74">
            <a:extLst>
              <a:ext uri="{FF2B5EF4-FFF2-40B4-BE49-F238E27FC236}">
                <a16:creationId xmlns:a16="http://schemas.microsoft.com/office/drawing/2014/main" id="{8099550A-E155-E443-854D-9A55661D4977}"/>
              </a:ext>
            </a:extLst>
          </p:cNvPr>
          <p:cNvSpPr>
            <a:spLocks noChangeShapeType="1"/>
          </p:cNvSpPr>
          <p:nvPr/>
        </p:nvSpPr>
        <p:spPr bwMode="auto">
          <a:xfrm>
            <a:off x="4572291" y="2468579"/>
            <a:ext cx="1066195" cy="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cxnSp>
        <p:nvCxnSpPr>
          <p:cNvPr id="40" name="Straight Connector 39">
            <a:extLst>
              <a:ext uri="{FF2B5EF4-FFF2-40B4-BE49-F238E27FC236}">
                <a16:creationId xmlns:a16="http://schemas.microsoft.com/office/drawing/2014/main" id="{7A3BC0F4-3CF5-1040-A30F-5F815D30BD0C}"/>
              </a:ext>
            </a:extLst>
          </p:cNvPr>
          <p:cNvCxnSpPr>
            <a:cxnSpLocks/>
          </p:cNvCxnSpPr>
          <p:nvPr/>
        </p:nvCxnSpPr>
        <p:spPr bwMode="auto">
          <a:xfrm>
            <a:off x="5295585" y="2560014"/>
            <a:ext cx="0" cy="403554"/>
          </a:xfrm>
          <a:prstGeom prst="line">
            <a:avLst/>
          </a:prstGeom>
          <a:solidFill>
            <a:srgbClr val="FFCCCC"/>
          </a:solidFill>
          <a:ln w="9525" cap="flat" cmpd="sng" algn="ctr">
            <a:solidFill>
              <a:schemeClr val="tx1"/>
            </a:solidFill>
            <a:prstDash val="sysDot"/>
            <a:round/>
            <a:headEnd type="none" w="med" len="med"/>
            <a:tailEnd type="none" w="med" len="med"/>
          </a:ln>
          <a:effectLst/>
        </p:spPr>
      </p:cxnSp>
      <p:sp>
        <p:nvSpPr>
          <p:cNvPr id="41" name="Line 74">
            <a:extLst>
              <a:ext uri="{FF2B5EF4-FFF2-40B4-BE49-F238E27FC236}">
                <a16:creationId xmlns:a16="http://schemas.microsoft.com/office/drawing/2014/main" id="{0434E182-5BCF-F94A-9968-9783E7236895}"/>
              </a:ext>
            </a:extLst>
          </p:cNvPr>
          <p:cNvSpPr>
            <a:spLocks noChangeShapeType="1"/>
          </p:cNvSpPr>
          <p:nvPr/>
        </p:nvSpPr>
        <p:spPr bwMode="auto">
          <a:xfrm>
            <a:off x="4572291" y="3057264"/>
            <a:ext cx="106619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43" name="TextBox 42">
            <a:extLst>
              <a:ext uri="{FF2B5EF4-FFF2-40B4-BE49-F238E27FC236}">
                <a16:creationId xmlns:a16="http://schemas.microsoft.com/office/drawing/2014/main" id="{153ED2A8-8AC5-EE4B-84C2-58DEA4D22F0E}"/>
              </a:ext>
            </a:extLst>
          </p:cNvPr>
          <p:cNvSpPr txBox="1"/>
          <p:nvPr/>
        </p:nvSpPr>
        <p:spPr>
          <a:xfrm>
            <a:off x="5661329" y="2329181"/>
            <a:ext cx="260008" cy="253916"/>
          </a:xfrm>
          <a:prstGeom prst="rect">
            <a:avLst/>
          </a:prstGeom>
          <a:noFill/>
        </p:spPr>
        <p:txBody>
          <a:bodyPr wrap="none" rtlCol="0">
            <a:spAutoFit/>
          </a:bodyPr>
          <a:lstStyle/>
          <a:p>
            <a:r>
              <a:rPr lang="en-US" sz="1050" dirty="0">
                <a:solidFill>
                  <a:schemeClr val="accent2"/>
                </a:solidFill>
              </a:rPr>
              <a:t>1</a:t>
            </a:r>
          </a:p>
        </p:txBody>
      </p:sp>
      <p:sp>
        <p:nvSpPr>
          <p:cNvPr id="44" name="TextBox 43">
            <a:extLst>
              <a:ext uri="{FF2B5EF4-FFF2-40B4-BE49-F238E27FC236}">
                <a16:creationId xmlns:a16="http://schemas.microsoft.com/office/drawing/2014/main" id="{9C7A77E8-E5CE-F84B-AA5D-0435E1CC026F}"/>
              </a:ext>
            </a:extLst>
          </p:cNvPr>
          <p:cNvSpPr txBox="1"/>
          <p:nvPr/>
        </p:nvSpPr>
        <p:spPr>
          <a:xfrm>
            <a:off x="5638485" y="2988401"/>
            <a:ext cx="282450" cy="253916"/>
          </a:xfrm>
          <a:prstGeom prst="rect">
            <a:avLst/>
          </a:prstGeom>
          <a:noFill/>
        </p:spPr>
        <p:txBody>
          <a:bodyPr wrap="none" rtlCol="0">
            <a:spAutoFit/>
          </a:bodyPr>
          <a:lstStyle/>
          <a:p>
            <a:r>
              <a:rPr lang="en-US" sz="1050" dirty="0">
                <a:solidFill>
                  <a:schemeClr val="accent2"/>
                </a:solidFill>
              </a:rPr>
              <a:t>N</a:t>
            </a:r>
          </a:p>
        </p:txBody>
      </p:sp>
      <p:sp>
        <p:nvSpPr>
          <p:cNvPr id="45" name="TextBox 44">
            <a:extLst>
              <a:ext uri="{FF2B5EF4-FFF2-40B4-BE49-F238E27FC236}">
                <a16:creationId xmlns:a16="http://schemas.microsoft.com/office/drawing/2014/main" id="{6E1DC577-A245-AB42-AD97-2F4F34F4E1B2}"/>
              </a:ext>
            </a:extLst>
          </p:cNvPr>
          <p:cNvSpPr txBox="1"/>
          <p:nvPr/>
        </p:nvSpPr>
        <p:spPr>
          <a:xfrm>
            <a:off x="4908262" y="2156057"/>
            <a:ext cx="338554" cy="369332"/>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C</a:t>
            </a:r>
          </a:p>
        </p:txBody>
      </p:sp>
      <p:sp>
        <p:nvSpPr>
          <p:cNvPr id="46" name="TextBox 45">
            <a:extLst>
              <a:ext uri="{FF2B5EF4-FFF2-40B4-BE49-F238E27FC236}">
                <a16:creationId xmlns:a16="http://schemas.microsoft.com/office/drawing/2014/main" id="{77F0FD06-2E9B-BF4B-B86C-2B9093131D4F}"/>
              </a:ext>
            </a:extLst>
          </p:cNvPr>
          <p:cNvSpPr txBox="1"/>
          <p:nvPr/>
        </p:nvSpPr>
        <p:spPr>
          <a:xfrm>
            <a:off x="4899245" y="2753909"/>
            <a:ext cx="338554" cy="369332"/>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C</a:t>
            </a:r>
          </a:p>
        </p:txBody>
      </p:sp>
    </p:spTree>
    <p:extLst>
      <p:ext uri="{BB962C8B-B14F-4D97-AF65-F5344CB8AC3E}">
        <p14:creationId xmlns:p14="http://schemas.microsoft.com/office/powerpoint/2010/main" val="258255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E7A4C-12B0-7048-B0F7-825EC1CAEBE7}"/>
              </a:ext>
            </a:extLst>
          </p:cNvPr>
          <p:cNvSpPr>
            <a:spLocks noGrp="1"/>
          </p:cNvSpPr>
          <p:nvPr>
            <p:ph type="title"/>
          </p:nvPr>
        </p:nvSpPr>
        <p:spPr/>
        <p:txBody>
          <a:bodyPr/>
          <a:lstStyle/>
          <a:p>
            <a:r>
              <a:rPr lang="en-US" dirty="0"/>
              <a:t>Simple Internet queueing model</a:t>
            </a:r>
          </a:p>
        </p:txBody>
      </p:sp>
      <p:sp>
        <p:nvSpPr>
          <p:cNvPr id="4" name="Slide Number Placeholder 3">
            <a:extLst>
              <a:ext uri="{FF2B5EF4-FFF2-40B4-BE49-F238E27FC236}">
                <a16:creationId xmlns:a16="http://schemas.microsoft.com/office/drawing/2014/main" id="{AAAD2C12-35C6-F14F-9E03-AE2023ADB689}"/>
              </a:ext>
            </a:extLst>
          </p:cNvPr>
          <p:cNvSpPr>
            <a:spLocks noGrp="1"/>
          </p:cNvSpPr>
          <p:nvPr>
            <p:ph type="sldNum" sz="quarter" idx="1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fld id="{3B4F4555-A3B5-694D-A686-668FCEFF45A9}" type="slidenum">
              <a:rPr lang="en-US" altLang="en-US" smtClean="0"/>
              <a:pPr/>
              <a:t>6</a:t>
            </a:fld>
            <a:endParaRPr lang="en-US" altLang="en-US"/>
          </a:p>
        </p:txBody>
      </p:sp>
      <p:grpSp>
        <p:nvGrpSpPr>
          <p:cNvPr id="6" name="Group 5">
            <a:extLst>
              <a:ext uri="{FF2B5EF4-FFF2-40B4-BE49-F238E27FC236}">
                <a16:creationId xmlns:a16="http://schemas.microsoft.com/office/drawing/2014/main" id="{FFF81475-2F86-BB4D-AAB3-66EA43761C9C}"/>
              </a:ext>
            </a:extLst>
          </p:cNvPr>
          <p:cNvGrpSpPr/>
          <p:nvPr/>
        </p:nvGrpSpPr>
        <p:grpSpPr>
          <a:xfrm>
            <a:off x="1943959" y="2396812"/>
            <a:ext cx="1525719" cy="922942"/>
            <a:chOff x="2080508" y="2667000"/>
            <a:chExt cx="3913472" cy="1992589"/>
          </a:xfrm>
        </p:grpSpPr>
        <p:sp>
          <p:nvSpPr>
            <p:cNvPr id="33" name="Rectangle 32">
              <a:extLst>
                <a:ext uri="{FF2B5EF4-FFF2-40B4-BE49-F238E27FC236}">
                  <a16:creationId xmlns:a16="http://schemas.microsoft.com/office/drawing/2014/main" id="{315C5966-1E48-B949-BCCA-799BDC7027E4}"/>
                </a:ext>
              </a:extLst>
            </p:cNvPr>
            <p:cNvSpPr/>
            <p:nvPr/>
          </p:nvSpPr>
          <p:spPr bwMode="auto">
            <a:xfrm>
              <a:off x="3121488" y="2667000"/>
              <a:ext cx="1831512" cy="1992589"/>
            </a:xfrm>
            <a:prstGeom prst="rect">
              <a:avLst/>
            </a:prstGeom>
            <a:solidFill>
              <a:schemeClr val="bg1">
                <a:lumMod val="95000"/>
                <a:alpha val="34000"/>
              </a:schemeClr>
            </a:solidFill>
            <a:ln w="9525" cap="flat" cmpd="sng" algn="ctr">
              <a:solidFill>
                <a:schemeClr val="bg1">
                  <a:lumMod val="65000"/>
                </a:schemeClr>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eaLnBrk="1" hangingPunct="1"/>
              <a:endParaRPr lang="en-US" sz="1350">
                <a:latin typeface="Arial" pitchFamily="-111" charset="0"/>
              </a:endParaRPr>
            </a:p>
          </p:txBody>
        </p:sp>
        <p:grpSp>
          <p:nvGrpSpPr>
            <p:cNvPr id="38" name="Group 78">
              <a:extLst>
                <a:ext uri="{FF2B5EF4-FFF2-40B4-BE49-F238E27FC236}">
                  <a16:creationId xmlns:a16="http://schemas.microsoft.com/office/drawing/2014/main" id="{630CFAB0-6415-4842-8A73-B70D09E6100E}"/>
                </a:ext>
              </a:extLst>
            </p:cNvPr>
            <p:cNvGrpSpPr>
              <a:grpSpLocks/>
            </p:cNvGrpSpPr>
            <p:nvPr/>
          </p:nvGrpSpPr>
          <p:grpSpPr bwMode="auto">
            <a:xfrm>
              <a:off x="3710506" y="3088406"/>
              <a:ext cx="861881" cy="422869"/>
              <a:chOff x="1350" y="1655"/>
              <a:chExt cx="399" cy="285"/>
            </a:xfrm>
          </p:grpSpPr>
          <p:sp>
            <p:nvSpPr>
              <p:cNvPr id="39" name="Freeform 79">
                <a:extLst>
                  <a:ext uri="{FF2B5EF4-FFF2-40B4-BE49-F238E27FC236}">
                    <a16:creationId xmlns:a16="http://schemas.microsoft.com/office/drawing/2014/main" id="{2A8F63D5-9435-674F-B6E0-23DDDD982C62}"/>
                  </a:ext>
                </a:extLst>
              </p:cNvPr>
              <p:cNvSpPr>
                <a:spLocks/>
              </p:cNvSpPr>
              <p:nvPr/>
            </p:nvSpPr>
            <p:spPr bwMode="auto">
              <a:xfrm>
                <a:off x="1350" y="1655"/>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40" name="Line 80">
                <a:extLst>
                  <a:ext uri="{FF2B5EF4-FFF2-40B4-BE49-F238E27FC236}">
                    <a16:creationId xmlns:a16="http://schemas.microsoft.com/office/drawing/2014/main" id="{64AB3C39-C331-DC4E-B616-DDFB4EE1689C}"/>
                  </a:ext>
                </a:extLst>
              </p:cNvPr>
              <p:cNvSpPr>
                <a:spLocks noChangeShapeType="1"/>
              </p:cNvSpPr>
              <p:nvPr/>
            </p:nvSpPr>
            <p:spPr bwMode="auto">
              <a:xfrm>
                <a:off x="1568" y="1691"/>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sp>
          <p:nvSpPr>
            <p:cNvPr id="41" name="Line 74">
              <a:extLst>
                <a:ext uri="{FF2B5EF4-FFF2-40B4-BE49-F238E27FC236}">
                  <a16:creationId xmlns:a16="http://schemas.microsoft.com/office/drawing/2014/main" id="{3D46D366-14AA-884A-8B28-F14FDA600C47}"/>
                </a:ext>
              </a:extLst>
            </p:cNvPr>
            <p:cNvSpPr>
              <a:spLocks noChangeShapeType="1"/>
            </p:cNvSpPr>
            <p:nvPr/>
          </p:nvSpPr>
          <p:spPr bwMode="auto">
            <a:xfrm flipV="1">
              <a:off x="2080508" y="3262085"/>
              <a:ext cx="104098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nvGrpSpPr>
            <p:cNvPr id="42" name="Group 78">
              <a:extLst>
                <a:ext uri="{FF2B5EF4-FFF2-40B4-BE49-F238E27FC236}">
                  <a16:creationId xmlns:a16="http://schemas.microsoft.com/office/drawing/2014/main" id="{F5D75380-CC18-3741-AE6C-C1FCBCE44536}"/>
                </a:ext>
              </a:extLst>
            </p:cNvPr>
            <p:cNvGrpSpPr>
              <a:grpSpLocks/>
            </p:cNvGrpSpPr>
            <p:nvPr/>
          </p:nvGrpSpPr>
          <p:grpSpPr bwMode="auto">
            <a:xfrm>
              <a:off x="3710506" y="3908863"/>
              <a:ext cx="861881" cy="422869"/>
              <a:chOff x="1350" y="1478"/>
              <a:chExt cx="399" cy="285"/>
            </a:xfrm>
          </p:grpSpPr>
          <p:sp>
            <p:nvSpPr>
              <p:cNvPr id="43" name="Freeform 79">
                <a:extLst>
                  <a:ext uri="{FF2B5EF4-FFF2-40B4-BE49-F238E27FC236}">
                    <a16:creationId xmlns:a16="http://schemas.microsoft.com/office/drawing/2014/main" id="{42D8F199-349A-F041-9A7A-2A4D8983F151}"/>
                  </a:ext>
                </a:extLst>
              </p:cNvPr>
              <p:cNvSpPr>
                <a:spLocks/>
              </p:cNvSpPr>
              <p:nvPr/>
            </p:nvSpPr>
            <p:spPr bwMode="auto">
              <a:xfrm>
                <a:off x="1350" y="1478"/>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44" name="Line 80">
                <a:extLst>
                  <a:ext uri="{FF2B5EF4-FFF2-40B4-BE49-F238E27FC236}">
                    <a16:creationId xmlns:a16="http://schemas.microsoft.com/office/drawing/2014/main" id="{8C6EF2EA-85EE-F347-9DF8-AA04C586762E}"/>
                  </a:ext>
                </a:extLst>
              </p:cNvPr>
              <p:cNvSpPr>
                <a:spLocks noChangeShapeType="1"/>
              </p:cNvSpPr>
              <p:nvPr/>
            </p:nvSpPr>
            <p:spPr bwMode="auto">
              <a:xfrm>
                <a:off x="1568" y="1529"/>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cxnSp>
          <p:nvCxnSpPr>
            <p:cNvPr id="45" name="Straight Connector 44">
              <a:extLst>
                <a:ext uri="{FF2B5EF4-FFF2-40B4-BE49-F238E27FC236}">
                  <a16:creationId xmlns:a16="http://schemas.microsoft.com/office/drawing/2014/main" id="{7E67FA87-9BE9-E649-A12B-B050C130928D}"/>
                </a:ext>
              </a:extLst>
            </p:cNvPr>
            <p:cNvCxnSpPr/>
            <p:nvPr/>
          </p:nvCxnSpPr>
          <p:spPr bwMode="auto">
            <a:xfrm>
              <a:off x="4181408" y="3569427"/>
              <a:ext cx="0" cy="228905"/>
            </a:xfrm>
            <a:prstGeom prst="line">
              <a:avLst/>
            </a:prstGeom>
            <a:solidFill>
              <a:srgbClr val="FFCCCC"/>
            </a:solidFill>
            <a:ln w="9525" cap="flat" cmpd="sng" algn="ctr">
              <a:solidFill>
                <a:schemeClr val="tx1"/>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1C8F79E1-B72F-3149-9607-77ACE27FBCCE}"/>
                </a:ext>
              </a:extLst>
            </p:cNvPr>
            <p:cNvCxnSpPr>
              <a:cxnSpLocks/>
            </p:cNvCxnSpPr>
            <p:nvPr/>
          </p:nvCxnSpPr>
          <p:spPr bwMode="auto">
            <a:xfrm>
              <a:off x="2664288" y="3401528"/>
              <a:ext cx="0" cy="598624"/>
            </a:xfrm>
            <a:prstGeom prst="line">
              <a:avLst/>
            </a:prstGeom>
            <a:solidFill>
              <a:srgbClr val="FFCCCC"/>
            </a:solidFill>
            <a:ln w="9525" cap="flat" cmpd="sng" algn="ctr">
              <a:solidFill>
                <a:schemeClr val="tx1"/>
              </a:solidFill>
              <a:prstDash val="sysDot"/>
              <a:round/>
              <a:headEnd type="none" w="med" len="med"/>
              <a:tailEnd type="none" w="med" len="med"/>
            </a:ln>
            <a:effectLst/>
          </p:spPr>
        </p:cxnSp>
        <p:sp>
          <p:nvSpPr>
            <p:cNvPr id="47" name="Line 74">
              <a:extLst>
                <a:ext uri="{FF2B5EF4-FFF2-40B4-BE49-F238E27FC236}">
                  <a16:creationId xmlns:a16="http://schemas.microsoft.com/office/drawing/2014/main" id="{AA7DD4DD-3488-A949-A17F-AACD800A3880}"/>
                </a:ext>
              </a:extLst>
            </p:cNvPr>
            <p:cNvSpPr>
              <a:spLocks noChangeShapeType="1"/>
            </p:cNvSpPr>
            <p:nvPr/>
          </p:nvSpPr>
          <p:spPr bwMode="auto">
            <a:xfrm flipV="1">
              <a:off x="2080508" y="4076352"/>
              <a:ext cx="104098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48" name="Line 74">
              <a:extLst>
                <a:ext uri="{FF2B5EF4-FFF2-40B4-BE49-F238E27FC236}">
                  <a16:creationId xmlns:a16="http://schemas.microsoft.com/office/drawing/2014/main" id="{BAA37E2A-359F-514B-B9AD-BB138FEA8834}"/>
                </a:ext>
              </a:extLst>
            </p:cNvPr>
            <p:cNvSpPr>
              <a:spLocks noChangeShapeType="1"/>
            </p:cNvSpPr>
            <p:nvPr/>
          </p:nvSpPr>
          <p:spPr bwMode="auto">
            <a:xfrm>
              <a:off x="4572387" y="3291438"/>
              <a:ext cx="1421593" cy="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50" name="Line 74">
              <a:extLst>
                <a:ext uri="{FF2B5EF4-FFF2-40B4-BE49-F238E27FC236}">
                  <a16:creationId xmlns:a16="http://schemas.microsoft.com/office/drawing/2014/main" id="{5BCC52A8-E088-5643-BC92-D586594E7643}"/>
                </a:ext>
              </a:extLst>
            </p:cNvPr>
            <p:cNvSpPr>
              <a:spLocks noChangeShapeType="1"/>
            </p:cNvSpPr>
            <p:nvPr/>
          </p:nvSpPr>
          <p:spPr bwMode="auto">
            <a:xfrm>
              <a:off x="4572387" y="4076352"/>
              <a:ext cx="142159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cxnSp>
          <p:nvCxnSpPr>
            <p:cNvPr id="55" name="Straight Connector 54">
              <a:extLst>
                <a:ext uri="{FF2B5EF4-FFF2-40B4-BE49-F238E27FC236}">
                  <a16:creationId xmlns:a16="http://schemas.microsoft.com/office/drawing/2014/main" id="{7375C536-6F96-6B4C-8E8C-C9F364467C61}"/>
                </a:ext>
              </a:extLst>
            </p:cNvPr>
            <p:cNvCxnSpPr>
              <a:cxnSpLocks/>
            </p:cNvCxnSpPr>
            <p:nvPr/>
          </p:nvCxnSpPr>
          <p:spPr bwMode="auto">
            <a:xfrm>
              <a:off x="5486400" y="3385910"/>
              <a:ext cx="0" cy="598624"/>
            </a:xfrm>
            <a:prstGeom prst="line">
              <a:avLst/>
            </a:prstGeom>
            <a:solidFill>
              <a:srgbClr val="FFCCCC"/>
            </a:solidFill>
            <a:ln w="9525" cap="flat" cmpd="sng" algn="ctr">
              <a:solidFill>
                <a:schemeClr val="tx1"/>
              </a:solidFill>
              <a:prstDash val="sysDot"/>
              <a:round/>
              <a:headEnd type="none" w="med" len="med"/>
              <a:tailEnd type="none" w="med" len="med"/>
            </a:ln>
            <a:effectLst/>
          </p:spPr>
        </p:cxnSp>
      </p:grpSp>
      <p:grpSp>
        <p:nvGrpSpPr>
          <p:cNvPr id="56" name="Group 55">
            <a:extLst>
              <a:ext uri="{FF2B5EF4-FFF2-40B4-BE49-F238E27FC236}">
                <a16:creationId xmlns:a16="http://schemas.microsoft.com/office/drawing/2014/main" id="{F2BCA8A8-D457-8644-A053-B9927C130C59}"/>
              </a:ext>
            </a:extLst>
          </p:cNvPr>
          <p:cNvGrpSpPr/>
          <p:nvPr/>
        </p:nvGrpSpPr>
        <p:grpSpPr>
          <a:xfrm>
            <a:off x="4021210" y="1350069"/>
            <a:ext cx="1525719" cy="922942"/>
            <a:chOff x="2080508" y="2667000"/>
            <a:chExt cx="3913472" cy="1992589"/>
          </a:xfrm>
        </p:grpSpPr>
        <p:sp>
          <p:nvSpPr>
            <p:cNvPr id="57" name="Rectangle 56">
              <a:extLst>
                <a:ext uri="{FF2B5EF4-FFF2-40B4-BE49-F238E27FC236}">
                  <a16:creationId xmlns:a16="http://schemas.microsoft.com/office/drawing/2014/main" id="{E9780637-6EE1-C24F-9A28-41071931457B}"/>
                </a:ext>
              </a:extLst>
            </p:cNvPr>
            <p:cNvSpPr/>
            <p:nvPr/>
          </p:nvSpPr>
          <p:spPr bwMode="auto">
            <a:xfrm>
              <a:off x="3121488" y="2667000"/>
              <a:ext cx="1831512" cy="1992589"/>
            </a:xfrm>
            <a:prstGeom prst="rect">
              <a:avLst/>
            </a:prstGeom>
            <a:solidFill>
              <a:schemeClr val="bg1">
                <a:lumMod val="95000"/>
                <a:alpha val="34000"/>
              </a:schemeClr>
            </a:solidFill>
            <a:ln w="9525" cap="flat" cmpd="sng" algn="ctr">
              <a:solidFill>
                <a:schemeClr val="bg1">
                  <a:lumMod val="65000"/>
                </a:schemeClr>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eaLnBrk="1" hangingPunct="1"/>
              <a:endParaRPr lang="en-US" sz="1350">
                <a:latin typeface="Arial" pitchFamily="-111" charset="0"/>
              </a:endParaRPr>
            </a:p>
          </p:txBody>
        </p:sp>
        <p:grpSp>
          <p:nvGrpSpPr>
            <p:cNvPr id="58" name="Group 78">
              <a:extLst>
                <a:ext uri="{FF2B5EF4-FFF2-40B4-BE49-F238E27FC236}">
                  <a16:creationId xmlns:a16="http://schemas.microsoft.com/office/drawing/2014/main" id="{04717768-BA16-3B43-9A01-2E8E3674B0D5}"/>
                </a:ext>
              </a:extLst>
            </p:cNvPr>
            <p:cNvGrpSpPr>
              <a:grpSpLocks/>
            </p:cNvGrpSpPr>
            <p:nvPr/>
          </p:nvGrpSpPr>
          <p:grpSpPr bwMode="auto">
            <a:xfrm>
              <a:off x="3710506" y="3088406"/>
              <a:ext cx="861881" cy="422869"/>
              <a:chOff x="1350" y="1655"/>
              <a:chExt cx="399" cy="285"/>
            </a:xfrm>
          </p:grpSpPr>
          <p:sp>
            <p:nvSpPr>
              <p:cNvPr id="69" name="Freeform 79">
                <a:extLst>
                  <a:ext uri="{FF2B5EF4-FFF2-40B4-BE49-F238E27FC236}">
                    <a16:creationId xmlns:a16="http://schemas.microsoft.com/office/drawing/2014/main" id="{4C2953CE-6AAD-844A-A6FC-F2A54D8137C0}"/>
                  </a:ext>
                </a:extLst>
              </p:cNvPr>
              <p:cNvSpPr>
                <a:spLocks/>
              </p:cNvSpPr>
              <p:nvPr/>
            </p:nvSpPr>
            <p:spPr bwMode="auto">
              <a:xfrm>
                <a:off x="1350" y="1655"/>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70" name="Line 80">
                <a:extLst>
                  <a:ext uri="{FF2B5EF4-FFF2-40B4-BE49-F238E27FC236}">
                    <a16:creationId xmlns:a16="http://schemas.microsoft.com/office/drawing/2014/main" id="{B02BEA3C-A522-3546-A7EF-7A53C0082866}"/>
                  </a:ext>
                </a:extLst>
              </p:cNvPr>
              <p:cNvSpPr>
                <a:spLocks noChangeShapeType="1"/>
              </p:cNvSpPr>
              <p:nvPr/>
            </p:nvSpPr>
            <p:spPr bwMode="auto">
              <a:xfrm>
                <a:off x="1568" y="1691"/>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sp>
          <p:nvSpPr>
            <p:cNvPr id="59" name="Line 74">
              <a:extLst>
                <a:ext uri="{FF2B5EF4-FFF2-40B4-BE49-F238E27FC236}">
                  <a16:creationId xmlns:a16="http://schemas.microsoft.com/office/drawing/2014/main" id="{E3873E24-DF3F-E942-81CD-BA31712D2BCE}"/>
                </a:ext>
              </a:extLst>
            </p:cNvPr>
            <p:cNvSpPr>
              <a:spLocks noChangeShapeType="1"/>
            </p:cNvSpPr>
            <p:nvPr/>
          </p:nvSpPr>
          <p:spPr bwMode="auto">
            <a:xfrm flipV="1">
              <a:off x="2080508" y="3262085"/>
              <a:ext cx="104098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nvGrpSpPr>
            <p:cNvPr id="60" name="Group 78">
              <a:extLst>
                <a:ext uri="{FF2B5EF4-FFF2-40B4-BE49-F238E27FC236}">
                  <a16:creationId xmlns:a16="http://schemas.microsoft.com/office/drawing/2014/main" id="{F1818CBE-2B4A-2A43-843D-749989E89399}"/>
                </a:ext>
              </a:extLst>
            </p:cNvPr>
            <p:cNvGrpSpPr>
              <a:grpSpLocks/>
            </p:cNvGrpSpPr>
            <p:nvPr/>
          </p:nvGrpSpPr>
          <p:grpSpPr bwMode="auto">
            <a:xfrm>
              <a:off x="3710506" y="3908863"/>
              <a:ext cx="861881" cy="422869"/>
              <a:chOff x="1350" y="1478"/>
              <a:chExt cx="399" cy="285"/>
            </a:xfrm>
          </p:grpSpPr>
          <p:sp>
            <p:nvSpPr>
              <p:cNvPr id="67" name="Freeform 79">
                <a:extLst>
                  <a:ext uri="{FF2B5EF4-FFF2-40B4-BE49-F238E27FC236}">
                    <a16:creationId xmlns:a16="http://schemas.microsoft.com/office/drawing/2014/main" id="{56947CCB-A212-9942-A26F-63B7BEBE0CE0}"/>
                  </a:ext>
                </a:extLst>
              </p:cNvPr>
              <p:cNvSpPr>
                <a:spLocks/>
              </p:cNvSpPr>
              <p:nvPr/>
            </p:nvSpPr>
            <p:spPr bwMode="auto">
              <a:xfrm>
                <a:off x="1350" y="1478"/>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68" name="Line 80">
                <a:extLst>
                  <a:ext uri="{FF2B5EF4-FFF2-40B4-BE49-F238E27FC236}">
                    <a16:creationId xmlns:a16="http://schemas.microsoft.com/office/drawing/2014/main" id="{61F64E3F-2C1A-D347-89A1-70C4967F39CD}"/>
                  </a:ext>
                </a:extLst>
              </p:cNvPr>
              <p:cNvSpPr>
                <a:spLocks noChangeShapeType="1"/>
              </p:cNvSpPr>
              <p:nvPr/>
            </p:nvSpPr>
            <p:spPr bwMode="auto">
              <a:xfrm>
                <a:off x="1568" y="1529"/>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cxnSp>
          <p:nvCxnSpPr>
            <p:cNvPr id="61" name="Straight Connector 60">
              <a:extLst>
                <a:ext uri="{FF2B5EF4-FFF2-40B4-BE49-F238E27FC236}">
                  <a16:creationId xmlns:a16="http://schemas.microsoft.com/office/drawing/2014/main" id="{ADC69EA7-3260-CF4B-9164-804DA07E4050}"/>
                </a:ext>
              </a:extLst>
            </p:cNvPr>
            <p:cNvCxnSpPr/>
            <p:nvPr/>
          </p:nvCxnSpPr>
          <p:spPr bwMode="auto">
            <a:xfrm>
              <a:off x="4181408" y="3569427"/>
              <a:ext cx="0" cy="228905"/>
            </a:xfrm>
            <a:prstGeom prst="line">
              <a:avLst/>
            </a:prstGeom>
            <a:solidFill>
              <a:srgbClr val="FFCCCC"/>
            </a:solidFill>
            <a:ln w="9525" cap="flat" cmpd="sng" algn="ctr">
              <a:solidFill>
                <a:schemeClr val="tx1"/>
              </a:solidFill>
              <a:prstDash val="sysDot"/>
              <a:round/>
              <a:headEnd type="none" w="med" len="med"/>
              <a:tailEnd type="none" w="med" len="med"/>
            </a:ln>
            <a:effectLst/>
          </p:spPr>
        </p:cxnSp>
        <p:cxnSp>
          <p:nvCxnSpPr>
            <p:cNvPr id="62" name="Straight Connector 61">
              <a:extLst>
                <a:ext uri="{FF2B5EF4-FFF2-40B4-BE49-F238E27FC236}">
                  <a16:creationId xmlns:a16="http://schemas.microsoft.com/office/drawing/2014/main" id="{6FD7B741-4354-5648-A5F4-D6CE9AB625C0}"/>
                </a:ext>
              </a:extLst>
            </p:cNvPr>
            <p:cNvCxnSpPr>
              <a:cxnSpLocks/>
            </p:cNvCxnSpPr>
            <p:nvPr/>
          </p:nvCxnSpPr>
          <p:spPr bwMode="auto">
            <a:xfrm>
              <a:off x="2664288" y="3401528"/>
              <a:ext cx="0" cy="598624"/>
            </a:xfrm>
            <a:prstGeom prst="line">
              <a:avLst/>
            </a:prstGeom>
            <a:solidFill>
              <a:srgbClr val="FFCCCC"/>
            </a:solidFill>
            <a:ln w="9525" cap="flat" cmpd="sng" algn="ctr">
              <a:solidFill>
                <a:schemeClr val="tx1"/>
              </a:solidFill>
              <a:prstDash val="sysDot"/>
              <a:round/>
              <a:headEnd type="none" w="med" len="med"/>
              <a:tailEnd type="none" w="med" len="med"/>
            </a:ln>
            <a:effectLst/>
          </p:spPr>
        </p:cxnSp>
        <p:sp>
          <p:nvSpPr>
            <p:cNvPr id="63" name="Line 74">
              <a:extLst>
                <a:ext uri="{FF2B5EF4-FFF2-40B4-BE49-F238E27FC236}">
                  <a16:creationId xmlns:a16="http://schemas.microsoft.com/office/drawing/2014/main" id="{3753F714-4E7A-E34C-B521-50EBB13DBD63}"/>
                </a:ext>
              </a:extLst>
            </p:cNvPr>
            <p:cNvSpPr>
              <a:spLocks noChangeShapeType="1"/>
            </p:cNvSpPr>
            <p:nvPr/>
          </p:nvSpPr>
          <p:spPr bwMode="auto">
            <a:xfrm flipV="1">
              <a:off x="2080508" y="4076352"/>
              <a:ext cx="104098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64" name="Line 74">
              <a:extLst>
                <a:ext uri="{FF2B5EF4-FFF2-40B4-BE49-F238E27FC236}">
                  <a16:creationId xmlns:a16="http://schemas.microsoft.com/office/drawing/2014/main" id="{B5D4E079-4F3A-224F-B481-987C2A561FA8}"/>
                </a:ext>
              </a:extLst>
            </p:cNvPr>
            <p:cNvSpPr>
              <a:spLocks noChangeShapeType="1"/>
            </p:cNvSpPr>
            <p:nvPr/>
          </p:nvSpPr>
          <p:spPr bwMode="auto">
            <a:xfrm>
              <a:off x="4572387" y="3291438"/>
              <a:ext cx="1421593" cy="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65" name="Line 74">
              <a:extLst>
                <a:ext uri="{FF2B5EF4-FFF2-40B4-BE49-F238E27FC236}">
                  <a16:creationId xmlns:a16="http://schemas.microsoft.com/office/drawing/2014/main" id="{A09263C8-FC7B-234A-AB44-D6BD893F732A}"/>
                </a:ext>
              </a:extLst>
            </p:cNvPr>
            <p:cNvSpPr>
              <a:spLocks noChangeShapeType="1"/>
            </p:cNvSpPr>
            <p:nvPr/>
          </p:nvSpPr>
          <p:spPr bwMode="auto">
            <a:xfrm>
              <a:off x="4572387" y="4076352"/>
              <a:ext cx="142159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cxnSp>
          <p:nvCxnSpPr>
            <p:cNvPr id="66" name="Straight Connector 65">
              <a:extLst>
                <a:ext uri="{FF2B5EF4-FFF2-40B4-BE49-F238E27FC236}">
                  <a16:creationId xmlns:a16="http://schemas.microsoft.com/office/drawing/2014/main" id="{2A48D82A-4CC6-AE46-AE28-148EC241916C}"/>
                </a:ext>
              </a:extLst>
            </p:cNvPr>
            <p:cNvCxnSpPr>
              <a:cxnSpLocks/>
            </p:cNvCxnSpPr>
            <p:nvPr/>
          </p:nvCxnSpPr>
          <p:spPr bwMode="auto">
            <a:xfrm>
              <a:off x="5486400" y="3385910"/>
              <a:ext cx="0" cy="598624"/>
            </a:xfrm>
            <a:prstGeom prst="line">
              <a:avLst/>
            </a:prstGeom>
            <a:solidFill>
              <a:srgbClr val="FFCCCC"/>
            </a:solidFill>
            <a:ln w="9525" cap="flat" cmpd="sng" algn="ctr">
              <a:solidFill>
                <a:schemeClr val="tx1"/>
              </a:solidFill>
              <a:prstDash val="sysDot"/>
              <a:round/>
              <a:headEnd type="none" w="med" len="med"/>
              <a:tailEnd type="none" w="med" len="med"/>
            </a:ln>
            <a:effectLst/>
          </p:spPr>
        </p:cxnSp>
      </p:grpSp>
      <p:grpSp>
        <p:nvGrpSpPr>
          <p:cNvPr id="71" name="Group 70">
            <a:extLst>
              <a:ext uri="{FF2B5EF4-FFF2-40B4-BE49-F238E27FC236}">
                <a16:creationId xmlns:a16="http://schemas.microsoft.com/office/drawing/2014/main" id="{F62553DF-4C5B-4C45-9E6C-E1BCFCDE7548}"/>
              </a:ext>
            </a:extLst>
          </p:cNvPr>
          <p:cNvGrpSpPr/>
          <p:nvPr/>
        </p:nvGrpSpPr>
        <p:grpSpPr>
          <a:xfrm>
            <a:off x="3535464" y="3725122"/>
            <a:ext cx="1525719" cy="922942"/>
            <a:chOff x="2080508" y="2667000"/>
            <a:chExt cx="3913472" cy="1992589"/>
          </a:xfrm>
        </p:grpSpPr>
        <p:sp>
          <p:nvSpPr>
            <p:cNvPr id="72" name="Rectangle 71">
              <a:extLst>
                <a:ext uri="{FF2B5EF4-FFF2-40B4-BE49-F238E27FC236}">
                  <a16:creationId xmlns:a16="http://schemas.microsoft.com/office/drawing/2014/main" id="{D4250C58-9512-1646-B158-7BFD635C1970}"/>
                </a:ext>
              </a:extLst>
            </p:cNvPr>
            <p:cNvSpPr/>
            <p:nvPr/>
          </p:nvSpPr>
          <p:spPr bwMode="auto">
            <a:xfrm>
              <a:off x="3121488" y="2667000"/>
              <a:ext cx="1831512" cy="1992589"/>
            </a:xfrm>
            <a:prstGeom prst="rect">
              <a:avLst/>
            </a:prstGeom>
            <a:solidFill>
              <a:schemeClr val="bg1">
                <a:lumMod val="95000"/>
                <a:alpha val="34000"/>
              </a:schemeClr>
            </a:solidFill>
            <a:ln w="9525" cap="flat" cmpd="sng" algn="ctr">
              <a:solidFill>
                <a:schemeClr val="bg1">
                  <a:lumMod val="65000"/>
                </a:schemeClr>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eaLnBrk="1" hangingPunct="1"/>
              <a:endParaRPr lang="en-US" sz="1350">
                <a:latin typeface="Arial" pitchFamily="-111" charset="0"/>
              </a:endParaRPr>
            </a:p>
          </p:txBody>
        </p:sp>
        <p:grpSp>
          <p:nvGrpSpPr>
            <p:cNvPr id="73" name="Group 78">
              <a:extLst>
                <a:ext uri="{FF2B5EF4-FFF2-40B4-BE49-F238E27FC236}">
                  <a16:creationId xmlns:a16="http://schemas.microsoft.com/office/drawing/2014/main" id="{A023AA27-7A0C-CB4A-A039-0E9A74C7A5D9}"/>
                </a:ext>
              </a:extLst>
            </p:cNvPr>
            <p:cNvGrpSpPr>
              <a:grpSpLocks/>
            </p:cNvGrpSpPr>
            <p:nvPr/>
          </p:nvGrpSpPr>
          <p:grpSpPr bwMode="auto">
            <a:xfrm>
              <a:off x="3710506" y="3088406"/>
              <a:ext cx="861881" cy="422869"/>
              <a:chOff x="1350" y="1655"/>
              <a:chExt cx="399" cy="285"/>
            </a:xfrm>
          </p:grpSpPr>
          <p:sp>
            <p:nvSpPr>
              <p:cNvPr id="84" name="Freeform 79">
                <a:extLst>
                  <a:ext uri="{FF2B5EF4-FFF2-40B4-BE49-F238E27FC236}">
                    <a16:creationId xmlns:a16="http://schemas.microsoft.com/office/drawing/2014/main" id="{CA6B8508-2908-6745-8552-38090307E786}"/>
                  </a:ext>
                </a:extLst>
              </p:cNvPr>
              <p:cNvSpPr>
                <a:spLocks/>
              </p:cNvSpPr>
              <p:nvPr/>
            </p:nvSpPr>
            <p:spPr bwMode="auto">
              <a:xfrm>
                <a:off x="1350" y="1655"/>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85" name="Line 80">
                <a:extLst>
                  <a:ext uri="{FF2B5EF4-FFF2-40B4-BE49-F238E27FC236}">
                    <a16:creationId xmlns:a16="http://schemas.microsoft.com/office/drawing/2014/main" id="{9BE239B1-F34C-824B-881A-42901D7144D2}"/>
                  </a:ext>
                </a:extLst>
              </p:cNvPr>
              <p:cNvSpPr>
                <a:spLocks noChangeShapeType="1"/>
              </p:cNvSpPr>
              <p:nvPr/>
            </p:nvSpPr>
            <p:spPr bwMode="auto">
              <a:xfrm>
                <a:off x="1568" y="1691"/>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sp>
          <p:nvSpPr>
            <p:cNvPr id="74" name="Line 74">
              <a:extLst>
                <a:ext uri="{FF2B5EF4-FFF2-40B4-BE49-F238E27FC236}">
                  <a16:creationId xmlns:a16="http://schemas.microsoft.com/office/drawing/2014/main" id="{132D50CA-1148-934D-AAF0-F0EBE8A666F0}"/>
                </a:ext>
              </a:extLst>
            </p:cNvPr>
            <p:cNvSpPr>
              <a:spLocks noChangeShapeType="1"/>
            </p:cNvSpPr>
            <p:nvPr/>
          </p:nvSpPr>
          <p:spPr bwMode="auto">
            <a:xfrm flipV="1">
              <a:off x="2080508" y="3262085"/>
              <a:ext cx="104098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nvGrpSpPr>
            <p:cNvPr id="75" name="Group 78">
              <a:extLst>
                <a:ext uri="{FF2B5EF4-FFF2-40B4-BE49-F238E27FC236}">
                  <a16:creationId xmlns:a16="http://schemas.microsoft.com/office/drawing/2014/main" id="{D4936173-197F-D94A-879D-FBE4AC504E1B}"/>
                </a:ext>
              </a:extLst>
            </p:cNvPr>
            <p:cNvGrpSpPr>
              <a:grpSpLocks/>
            </p:cNvGrpSpPr>
            <p:nvPr/>
          </p:nvGrpSpPr>
          <p:grpSpPr bwMode="auto">
            <a:xfrm>
              <a:off x="3710506" y="3908863"/>
              <a:ext cx="861881" cy="422869"/>
              <a:chOff x="1350" y="1478"/>
              <a:chExt cx="399" cy="285"/>
            </a:xfrm>
          </p:grpSpPr>
          <p:sp>
            <p:nvSpPr>
              <p:cNvPr id="82" name="Freeform 79">
                <a:extLst>
                  <a:ext uri="{FF2B5EF4-FFF2-40B4-BE49-F238E27FC236}">
                    <a16:creationId xmlns:a16="http://schemas.microsoft.com/office/drawing/2014/main" id="{9042D573-FE41-8B46-B148-730C1A525010}"/>
                  </a:ext>
                </a:extLst>
              </p:cNvPr>
              <p:cNvSpPr>
                <a:spLocks/>
              </p:cNvSpPr>
              <p:nvPr/>
            </p:nvSpPr>
            <p:spPr bwMode="auto">
              <a:xfrm>
                <a:off x="1350" y="1478"/>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83" name="Line 80">
                <a:extLst>
                  <a:ext uri="{FF2B5EF4-FFF2-40B4-BE49-F238E27FC236}">
                    <a16:creationId xmlns:a16="http://schemas.microsoft.com/office/drawing/2014/main" id="{54EB0217-7B45-5E41-864E-B68CBEA892D2}"/>
                  </a:ext>
                </a:extLst>
              </p:cNvPr>
              <p:cNvSpPr>
                <a:spLocks noChangeShapeType="1"/>
              </p:cNvSpPr>
              <p:nvPr/>
            </p:nvSpPr>
            <p:spPr bwMode="auto">
              <a:xfrm>
                <a:off x="1568" y="1529"/>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cxnSp>
          <p:nvCxnSpPr>
            <p:cNvPr id="76" name="Straight Connector 75">
              <a:extLst>
                <a:ext uri="{FF2B5EF4-FFF2-40B4-BE49-F238E27FC236}">
                  <a16:creationId xmlns:a16="http://schemas.microsoft.com/office/drawing/2014/main" id="{BB0C1D33-48DD-FC4F-A773-9521FFF373FA}"/>
                </a:ext>
              </a:extLst>
            </p:cNvPr>
            <p:cNvCxnSpPr/>
            <p:nvPr/>
          </p:nvCxnSpPr>
          <p:spPr bwMode="auto">
            <a:xfrm>
              <a:off x="4181408" y="3569427"/>
              <a:ext cx="0" cy="228905"/>
            </a:xfrm>
            <a:prstGeom prst="line">
              <a:avLst/>
            </a:prstGeom>
            <a:solidFill>
              <a:srgbClr val="FFCCCC"/>
            </a:solidFill>
            <a:ln w="9525" cap="flat" cmpd="sng" algn="ctr">
              <a:solidFill>
                <a:schemeClr val="tx1"/>
              </a:solidFill>
              <a:prstDash val="sysDot"/>
              <a:round/>
              <a:headEnd type="none" w="med" len="med"/>
              <a:tailEnd type="none" w="med" len="med"/>
            </a:ln>
            <a:effectLst/>
          </p:spPr>
        </p:cxnSp>
        <p:cxnSp>
          <p:nvCxnSpPr>
            <p:cNvPr id="77" name="Straight Connector 76">
              <a:extLst>
                <a:ext uri="{FF2B5EF4-FFF2-40B4-BE49-F238E27FC236}">
                  <a16:creationId xmlns:a16="http://schemas.microsoft.com/office/drawing/2014/main" id="{F0E42301-40F0-6A41-B1B5-CCA596D458E5}"/>
                </a:ext>
              </a:extLst>
            </p:cNvPr>
            <p:cNvCxnSpPr>
              <a:cxnSpLocks/>
            </p:cNvCxnSpPr>
            <p:nvPr/>
          </p:nvCxnSpPr>
          <p:spPr bwMode="auto">
            <a:xfrm>
              <a:off x="2664288" y="3401528"/>
              <a:ext cx="0" cy="598624"/>
            </a:xfrm>
            <a:prstGeom prst="line">
              <a:avLst/>
            </a:prstGeom>
            <a:solidFill>
              <a:srgbClr val="FFCCCC"/>
            </a:solidFill>
            <a:ln w="9525" cap="flat" cmpd="sng" algn="ctr">
              <a:solidFill>
                <a:schemeClr val="tx1"/>
              </a:solidFill>
              <a:prstDash val="sysDot"/>
              <a:round/>
              <a:headEnd type="none" w="med" len="med"/>
              <a:tailEnd type="none" w="med" len="med"/>
            </a:ln>
            <a:effectLst/>
          </p:spPr>
        </p:cxnSp>
        <p:sp>
          <p:nvSpPr>
            <p:cNvPr id="78" name="Line 74">
              <a:extLst>
                <a:ext uri="{FF2B5EF4-FFF2-40B4-BE49-F238E27FC236}">
                  <a16:creationId xmlns:a16="http://schemas.microsoft.com/office/drawing/2014/main" id="{E8E429C7-115E-E143-B617-D0724CC80118}"/>
                </a:ext>
              </a:extLst>
            </p:cNvPr>
            <p:cNvSpPr>
              <a:spLocks noChangeShapeType="1"/>
            </p:cNvSpPr>
            <p:nvPr/>
          </p:nvSpPr>
          <p:spPr bwMode="auto">
            <a:xfrm flipV="1">
              <a:off x="2080508" y="4076352"/>
              <a:ext cx="104098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79" name="Line 74">
              <a:extLst>
                <a:ext uri="{FF2B5EF4-FFF2-40B4-BE49-F238E27FC236}">
                  <a16:creationId xmlns:a16="http://schemas.microsoft.com/office/drawing/2014/main" id="{F1178750-9151-454F-A31E-BC2A58103857}"/>
                </a:ext>
              </a:extLst>
            </p:cNvPr>
            <p:cNvSpPr>
              <a:spLocks noChangeShapeType="1"/>
            </p:cNvSpPr>
            <p:nvPr/>
          </p:nvSpPr>
          <p:spPr bwMode="auto">
            <a:xfrm>
              <a:off x="4572387" y="3291438"/>
              <a:ext cx="1421593" cy="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80" name="Line 74">
              <a:extLst>
                <a:ext uri="{FF2B5EF4-FFF2-40B4-BE49-F238E27FC236}">
                  <a16:creationId xmlns:a16="http://schemas.microsoft.com/office/drawing/2014/main" id="{7DA1F39E-4B40-B146-B3DA-5E6DB0A307CB}"/>
                </a:ext>
              </a:extLst>
            </p:cNvPr>
            <p:cNvSpPr>
              <a:spLocks noChangeShapeType="1"/>
            </p:cNvSpPr>
            <p:nvPr/>
          </p:nvSpPr>
          <p:spPr bwMode="auto">
            <a:xfrm>
              <a:off x="4572387" y="4076352"/>
              <a:ext cx="142159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cxnSp>
          <p:nvCxnSpPr>
            <p:cNvPr id="81" name="Straight Connector 80">
              <a:extLst>
                <a:ext uri="{FF2B5EF4-FFF2-40B4-BE49-F238E27FC236}">
                  <a16:creationId xmlns:a16="http://schemas.microsoft.com/office/drawing/2014/main" id="{9C3ED617-B4EF-8644-B490-4DBAEFB27385}"/>
                </a:ext>
              </a:extLst>
            </p:cNvPr>
            <p:cNvCxnSpPr>
              <a:cxnSpLocks/>
            </p:cNvCxnSpPr>
            <p:nvPr/>
          </p:nvCxnSpPr>
          <p:spPr bwMode="auto">
            <a:xfrm>
              <a:off x="5486400" y="3385910"/>
              <a:ext cx="0" cy="598624"/>
            </a:xfrm>
            <a:prstGeom prst="line">
              <a:avLst/>
            </a:prstGeom>
            <a:solidFill>
              <a:srgbClr val="FFCCCC"/>
            </a:solidFill>
            <a:ln w="9525" cap="flat" cmpd="sng" algn="ctr">
              <a:solidFill>
                <a:schemeClr val="tx1"/>
              </a:solidFill>
              <a:prstDash val="sysDot"/>
              <a:round/>
              <a:headEnd type="none" w="med" len="med"/>
              <a:tailEnd type="none" w="med" len="med"/>
            </a:ln>
            <a:effectLst/>
          </p:spPr>
        </p:cxnSp>
      </p:grpSp>
      <p:grpSp>
        <p:nvGrpSpPr>
          <p:cNvPr id="101" name="Group 100">
            <a:extLst>
              <a:ext uri="{FF2B5EF4-FFF2-40B4-BE49-F238E27FC236}">
                <a16:creationId xmlns:a16="http://schemas.microsoft.com/office/drawing/2014/main" id="{D3AC84F0-C656-4A41-82E8-261AE6D99ED8}"/>
              </a:ext>
            </a:extLst>
          </p:cNvPr>
          <p:cNvGrpSpPr/>
          <p:nvPr/>
        </p:nvGrpSpPr>
        <p:grpSpPr>
          <a:xfrm>
            <a:off x="5790340" y="2952750"/>
            <a:ext cx="1525719" cy="922942"/>
            <a:chOff x="2080508" y="2667000"/>
            <a:chExt cx="3913472" cy="1992589"/>
          </a:xfrm>
        </p:grpSpPr>
        <p:sp>
          <p:nvSpPr>
            <p:cNvPr id="102" name="Rectangle 101">
              <a:extLst>
                <a:ext uri="{FF2B5EF4-FFF2-40B4-BE49-F238E27FC236}">
                  <a16:creationId xmlns:a16="http://schemas.microsoft.com/office/drawing/2014/main" id="{08DC896D-A0BC-0548-95BD-ECA0AC093211}"/>
                </a:ext>
              </a:extLst>
            </p:cNvPr>
            <p:cNvSpPr/>
            <p:nvPr/>
          </p:nvSpPr>
          <p:spPr bwMode="auto">
            <a:xfrm>
              <a:off x="3121488" y="2667000"/>
              <a:ext cx="1831512" cy="1992589"/>
            </a:xfrm>
            <a:prstGeom prst="rect">
              <a:avLst/>
            </a:prstGeom>
            <a:solidFill>
              <a:schemeClr val="bg1">
                <a:lumMod val="95000"/>
                <a:alpha val="34000"/>
              </a:schemeClr>
            </a:solidFill>
            <a:ln w="9525" cap="flat" cmpd="sng" algn="ctr">
              <a:solidFill>
                <a:schemeClr val="bg1">
                  <a:lumMod val="65000"/>
                </a:schemeClr>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eaLnBrk="1" hangingPunct="1"/>
              <a:endParaRPr lang="en-US" sz="1350">
                <a:latin typeface="Arial" pitchFamily="-111" charset="0"/>
              </a:endParaRPr>
            </a:p>
          </p:txBody>
        </p:sp>
        <p:grpSp>
          <p:nvGrpSpPr>
            <p:cNvPr id="103" name="Group 78">
              <a:extLst>
                <a:ext uri="{FF2B5EF4-FFF2-40B4-BE49-F238E27FC236}">
                  <a16:creationId xmlns:a16="http://schemas.microsoft.com/office/drawing/2014/main" id="{4020DB9B-DDE9-F949-A659-A6C825918712}"/>
                </a:ext>
              </a:extLst>
            </p:cNvPr>
            <p:cNvGrpSpPr>
              <a:grpSpLocks/>
            </p:cNvGrpSpPr>
            <p:nvPr/>
          </p:nvGrpSpPr>
          <p:grpSpPr bwMode="auto">
            <a:xfrm>
              <a:off x="3710506" y="3088406"/>
              <a:ext cx="861881" cy="422869"/>
              <a:chOff x="1350" y="1655"/>
              <a:chExt cx="399" cy="285"/>
            </a:xfrm>
          </p:grpSpPr>
          <p:sp>
            <p:nvSpPr>
              <p:cNvPr id="114" name="Freeform 79">
                <a:extLst>
                  <a:ext uri="{FF2B5EF4-FFF2-40B4-BE49-F238E27FC236}">
                    <a16:creationId xmlns:a16="http://schemas.microsoft.com/office/drawing/2014/main" id="{DFF912B9-C8F1-8643-A63C-BD71C943FBBE}"/>
                  </a:ext>
                </a:extLst>
              </p:cNvPr>
              <p:cNvSpPr>
                <a:spLocks/>
              </p:cNvSpPr>
              <p:nvPr/>
            </p:nvSpPr>
            <p:spPr bwMode="auto">
              <a:xfrm>
                <a:off x="1350" y="1655"/>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15" name="Line 80">
                <a:extLst>
                  <a:ext uri="{FF2B5EF4-FFF2-40B4-BE49-F238E27FC236}">
                    <a16:creationId xmlns:a16="http://schemas.microsoft.com/office/drawing/2014/main" id="{54ADCA20-E214-274A-B7F8-5ABC01E58565}"/>
                  </a:ext>
                </a:extLst>
              </p:cNvPr>
              <p:cNvSpPr>
                <a:spLocks noChangeShapeType="1"/>
              </p:cNvSpPr>
              <p:nvPr/>
            </p:nvSpPr>
            <p:spPr bwMode="auto">
              <a:xfrm>
                <a:off x="1568" y="1691"/>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sp>
          <p:nvSpPr>
            <p:cNvPr id="104" name="Line 74">
              <a:extLst>
                <a:ext uri="{FF2B5EF4-FFF2-40B4-BE49-F238E27FC236}">
                  <a16:creationId xmlns:a16="http://schemas.microsoft.com/office/drawing/2014/main" id="{AA5E5FC3-0F34-E744-B80E-0D80243E8B2C}"/>
                </a:ext>
              </a:extLst>
            </p:cNvPr>
            <p:cNvSpPr>
              <a:spLocks noChangeShapeType="1"/>
            </p:cNvSpPr>
            <p:nvPr/>
          </p:nvSpPr>
          <p:spPr bwMode="auto">
            <a:xfrm flipV="1">
              <a:off x="2080508" y="3262085"/>
              <a:ext cx="104098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nvGrpSpPr>
            <p:cNvPr id="105" name="Group 78">
              <a:extLst>
                <a:ext uri="{FF2B5EF4-FFF2-40B4-BE49-F238E27FC236}">
                  <a16:creationId xmlns:a16="http://schemas.microsoft.com/office/drawing/2014/main" id="{10265CA8-E180-0546-9521-2A8F946F3471}"/>
                </a:ext>
              </a:extLst>
            </p:cNvPr>
            <p:cNvGrpSpPr>
              <a:grpSpLocks/>
            </p:cNvGrpSpPr>
            <p:nvPr/>
          </p:nvGrpSpPr>
          <p:grpSpPr bwMode="auto">
            <a:xfrm>
              <a:off x="3710506" y="3908863"/>
              <a:ext cx="861881" cy="422869"/>
              <a:chOff x="1350" y="1478"/>
              <a:chExt cx="399" cy="285"/>
            </a:xfrm>
          </p:grpSpPr>
          <p:sp>
            <p:nvSpPr>
              <p:cNvPr id="112" name="Freeform 79">
                <a:extLst>
                  <a:ext uri="{FF2B5EF4-FFF2-40B4-BE49-F238E27FC236}">
                    <a16:creationId xmlns:a16="http://schemas.microsoft.com/office/drawing/2014/main" id="{236DFF01-6D8A-A948-A894-C0C1D473135E}"/>
                  </a:ext>
                </a:extLst>
              </p:cNvPr>
              <p:cNvSpPr>
                <a:spLocks/>
              </p:cNvSpPr>
              <p:nvPr/>
            </p:nvSpPr>
            <p:spPr bwMode="auto">
              <a:xfrm>
                <a:off x="1350" y="1478"/>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13" name="Line 80">
                <a:extLst>
                  <a:ext uri="{FF2B5EF4-FFF2-40B4-BE49-F238E27FC236}">
                    <a16:creationId xmlns:a16="http://schemas.microsoft.com/office/drawing/2014/main" id="{D6ECA88E-BE77-F946-B58F-47B3B8C7E9B7}"/>
                  </a:ext>
                </a:extLst>
              </p:cNvPr>
              <p:cNvSpPr>
                <a:spLocks noChangeShapeType="1"/>
              </p:cNvSpPr>
              <p:nvPr/>
            </p:nvSpPr>
            <p:spPr bwMode="auto">
              <a:xfrm>
                <a:off x="1568" y="1529"/>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cxnSp>
          <p:nvCxnSpPr>
            <p:cNvPr id="106" name="Straight Connector 105">
              <a:extLst>
                <a:ext uri="{FF2B5EF4-FFF2-40B4-BE49-F238E27FC236}">
                  <a16:creationId xmlns:a16="http://schemas.microsoft.com/office/drawing/2014/main" id="{DD35B322-072B-8244-A68C-4ECDBAFCC026}"/>
                </a:ext>
              </a:extLst>
            </p:cNvPr>
            <p:cNvCxnSpPr/>
            <p:nvPr/>
          </p:nvCxnSpPr>
          <p:spPr bwMode="auto">
            <a:xfrm>
              <a:off x="4181408" y="3569427"/>
              <a:ext cx="0" cy="228905"/>
            </a:xfrm>
            <a:prstGeom prst="line">
              <a:avLst/>
            </a:prstGeom>
            <a:solidFill>
              <a:srgbClr val="FFCCCC"/>
            </a:solidFill>
            <a:ln w="9525" cap="flat" cmpd="sng" algn="ctr">
              <a:solidFill>
                <a:schemeClr val="tx1"/>
              </a:solidFill>
              <a:prstDash val="sysDot"/>
              <a:round/>
              <a:headEnd type="none" w="med" len="med"/>
              <a:tailEnd type="none" w="med" len="med"/>
            </a:ln>
            <a:effectLst/>
          </p:spPr>
        </p:cxnSp>
        <p:cxnSp>
          <p:nvCxnSpPr>
            <p:cNvPr id="107" name="Straight Connector 106">
              <a:extLst>
                <a:ext uri="{FF2B5EF4-FFF2-40B4-BE49-F238E27FC236}">
                  <a16:creationId xmlns:a16="http://schemas.microsoft.com/office/drawing/2014/main" id="{4F4757A5-758F-A843-B386-8B2BC26D6381}"/>
                </a:ext>
              </a:extLst>
            </p:cNvPr>
            <p:cNvCxnSpPr>
              <a:cxnSpLocks/>
            </p:cNvCxnSpPr>
            <p:nvPr/>
          </p:nvCxnSpPr>
          <p:spPr bwMode="auto">
            <a:xfrm>
              <a:off x="2664288" y="3401528"/>
              <a:ext cx="0" cy="598624"/>
            </a:xfrm>
            <a:prstGeom prst="line">
              <a:avLst/>
            </a:prstGeom>
            <a:solidFill>
              <a:srgbClr val="FFCCCC"/>
            </a:solidFill>
            <a:ln w="9525" cap="flat" cmpd="sng" algn="ctr">
              <a:solidFill>
                <a:schemeClr val="tx1"/>
              </a:solidFill>
              <a:prstDash val="sysDot"/>
              <a:round/>
              <a:headEnd type="none" w="med" len="med"/>
              <a:tailEnd type="none" w="med" len="med"/>
            </a:ln>
            <a:effectLst/>
          </p:spPr>
        </p:cxnSp>
        <p:sp>
          <p:nvSpPr>
            <p:cNvPr id="108" name="Line 74">
              <a:extLst>
                <a:ext uri="{FF2B5EF4-FFF2-40B4-BE49-F238E27FC236}">
                  <a16:creationId xmlns:a16="http://schemas.microsoft.com/office/drawing/2014/main" id="{9080976F-A59C-5541-A138-C4C15A1906EE}"/>
                </a:ext>
              </a:extLst>
            </p:cNvPr>
            <p:cNvSpPr>
              <a:spLocks noChangeShapeType="1"/>
            </p:cNvSpPr>
            <p:nvPr/>
          </p:nvSpPr>
          <p:spPr bwMode="auto">
            <a:xfrm flipV="1">
              <a:off x="2080508" y="4076352"/>
              <a:ext cx="104098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09" name="Line 74">
              <a:extLst>
                <a:ext uri="{FF2B5EF4-FFF2-40B4-BE49-F238E27FC236}">
                  <a16:creationId xmlns:a16="http://schemas.microsoft.com/office/drawing/2014/main" id="{D2F1EDA0-ED66-6F40-A81F-0D86CA1C8CB4}"/>
                </a:ext>
              </a:extLst>
            </p:cNvPr>
            <p:cNvSpPr>
              <a:spLocks noChangeShapeType="1"/>
            </p:cNvSpPr>
            <p:nvPr/>
          </p:nvSpPr>
          <p:spPr bwMode="auto">
            <a:xfrm>
              <a:off x="4572387" y="3291438"/>
              <a:ext cx="1421593" cy="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110" name="Line 74">
              <a:extLst>
                <a:ext uri="{FF2B5EF4-FFF2-40B4-BE49-F238E27FC236}">
                  <a16:creationId xmlns:a16="http://schemas.microsoft.com/office/drawing/2014/main" id="{A19AC928-A7F9-6145-B116-EBD751AC3747}"/>
                </a:ext>
              </a:extLst>
            </p:cNvPr>
            <p:cNvSpPr>
              <a:spLocks noChangeShapeType="1"/>
            </p:cNvSpPr>
            <p:nvPr/>
          </p:nvSpPr>
          <p:spPr bwMode="auto">
            <a:xfrm>
              <a:off x="4572387" y="4076352"/>
              <a:ext cx="142159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cxnSp>
          <p:nvCxnSpPr>
            <p:cNvPr id="111" name="Straight Connector 110">
              <a:extLst>
                <a:ext uri="{FF2B5EF4-FFF2-40B4-BE49-F238E27FC236}">
                  <a16:creationId xmlns:a16="http://schemas.microsoft.com/office/drawing/2014/main" id="{5964A204-5EEE-364F-9F00-67BA2D96A2A6}"/>
                </a:ext>
              </a:extLst>
            </p:cNvPr>
            <p:cNvCxnSpPr>
              <a:cxnSpLocks/>
            </p:cNvCxnSpPr>
            <p:nvPr/>
          </p:nvCxnSpPr>
          <p:spPr bwMode="auto">
            <a:xfrm>
              <a:off x="5486400" y="3385910"/>
              <a:ext cx="0" cy="598624"/>
            </a:xfrm>
            <a:prstGeom prst="line">
              <a:avLst/>
            </a:prstGeom>
            <a:solidFill>
              <a:srgbClr val="FFCCCC"/>
            </a:solidFill>
            <a:ln w="9525" cap="flat" cmpd="sng" algn="ctr">
              <a:solidFill>
                <a:schemeClr val="tx1"/>
              </a:solidFill>
              <a:prstDash val="sysDot"/>
              <a:round/>
              <a:headEnd type="none" w="med" len="med"/>
              <a:tailEnd type="none" w="med" len="med"/>
            </a:ln>
            <a:effectLst/>
          </p:spPr>
        </p:cxnSp>
      </p:grpSp>
      <p:cxnSp>
        <p:nvCxnSpPr>
          <p:cNvPr id="13" name="Straight Connector 12">
            <a:extLst>
              <a:ext uri="{FF2B5EF4-FFF2-40B4-BE49-F238E27FC236}">
                <a16:creationId xmlns:a16="http://schemas.microsoft.com/office/drawing/2014/main" id="{3924B407-B964-B847-9EDE-62A8593C637D}"/>
              </a:ext>
            </a:extLst>
          </p:cNvPr>
          <p:cNvCxnSpPr>
            <a:cxnSpLocks/>
            <a:stCxn id="48" idx="1"/>
            <a:endCxn id="63" idx="0"/>
          </p:cNvCxnSpPr>
          <p:nvPr/>
        </p:nvCxnSpPr>
        <p:spPr bwMode="auto">
          <a:xfrm flipV="1">
            <a:off x="3469678" y="2002863"/>
            <a:ext cx="551532" cy="683181"/>
          </a:xfrm>
          <a:prstGeom prst="line">
            <a:avLst/>
          </a:prstGeom>
          <a:solidFill>
            <a:srgbClr val="FFCCCC"/>
          </a:solidFill>
          <a:ln w="19050" cap="flat" cmpd="sng" algn="ctr">
            <a:solidFill>
              <a:srgbClr val="FF0000"/>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7C5016F7-E1FD-7642-B7D4-3C48F7BDD328}"/>
              </a:ext>
            </a:extLst>
          </p:cNvPr>
          <p:cNvCxnSpPr>
            <a:cxnSpLocks/>
            <a:stCxn id="50" idx="1"/>
            <a:endCxn id="74" idx="0"/>
          </p:cNvCxnSpPr>
          <p:nvPr/>
        </p:nvCxnSpPr>
        <p:spPr bwMode="auto">
          <a:xfrm>
            <a:off x="3469679" y="3049606"/>
            <a:ext cx="65786" cy="951152"/>
          </a:xfrm>
          <a:prstGeom prst="line">
            <a:avLst/>
          </a:prstGeom>
          <a:solidFill>
            <a:srgbClr val="FFCCCC"/>
          </a:solidFill>
          <a:ln w="19050" cap="flat" cmpd="sng" algn="ctr">
            <a:solidFill>
              <a:srgbClr val="FF0000"/>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31319D09-27F4-C841-A582-3313E825F5E5}"/>
              </a:ext>
            </a:extLst>
          </p:cNvPr>
          <p:cNvCxnSpPr>
            <a:cxnSpLocks/>
            <a:stCxn id="79" idx="1"/>
            <a:endCxn id="108" idx="0"/>
          </p:cNvCxnSpPr>
          <p:nvPr/>
        </p:nvCxnSpPr>
        <p:spPr bwMode="auto">
          <a:xfrm flipV="1">
            <a:off x="5061184" y="3605544"/>
            <a:ext cx="729157" cy="408811"/>
          </a:xfrm>
          <a:prstGeom prst="line">
            <a:avLst/>
          </a:prstGeom>
          <a:solidFill>
            <a:srgbClr val="FFCCCC"/>
          </a:solidFill>
          <a:ln w="19050" cap="flat" cmpd="sng" algn="ctr">
            <a:solidFill>
              <a:srgbClr val="FF0000"/>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FFC757AA-2873-BC40-B9E5-C2503E21B2E4}"/>
              </a:ext>
            </a:extLst>
          </p:cNvPr>
          <p:cNvCxnSpPr>
            <a:cxnSpLocks/>
            <a:stCxn id="65" idx="1"/>
            <a:endCxn id="104" idx="0"/>
          </p:cNvCxnSpPr>
          <p:nvPr/>
        </p:nvCxnSpPr>
        <p:spPr bwMode="auto">
          <a:xfrm>
            <a:off x="5546929" y="2002864"/>
            <a:ext cx="243411" cy="1225522"/>
          </a:xfrm>
          <a:prstGeom prst="line">
            <a:avLst/>
          </a:prstGeom>
          <a:solidFill>
            <a:srgbClr val="FFCCCC"/>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48405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E0B5-CB19-4F4A-9444-15ED9540FD51}"/>
              </a:ext>
            </a:extLst>
          </p:cNvPr>
          <p:cNvSpPr>
            <a:spLocks noGrp="1"/>
          </p:cNvSpPr>
          <p:nvPr>
            <p:ph type="title"/>
          </p:nvPr>
        </p:nvSpPr>
        <p:spPr/>
        <p:txBody>
          <a:bodyPr/>
          <a:lstStyle/>
          <a:p>
            <a:r>
              <a:rPr lang="en-US" dirty="0"/>
              <a:t>Early Internet Models</a:t>
            </a:r>
          </a:p>
        </p:txBody>
      </p:sp>
      <p:sp>
        <p:nvSpPr>
          <p:cNvPr id="4" name="Slide Number Placeholder 3">
            <a:extLst>
              <a:ext uri="{FF2B5EF4-FFF2-40B4-BE49-F238E27FC236}">
                <a16:creationId xmlns:a16="http://schemas.microsoft.com/office/drawing/2014/main" id="{AE5B3B54-8BB2-9A4C-89AD-AF0FBFADA787}"/>
              </a:ext>
            </a:extLst>
          </p:cNvPr>
          <p:cNvSpPr>
            <a:spLocks noGrp="1"/>
          </p:cNvSpPr>
          <p:nvPr>
            <p:ph type="sldNum" sz="quarter" idx="1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fld id="{3B4F4555-A3B5-694D-A686-668FCEFF45A9}" type="slidenum">
              <a:rPr lang="en-US" altLang="en-US" smtClean="0"/>
              <a:pPr/>
              <a:t>7</a:t>
            </a:fld>
            <a:endParaRPr lang="en-US" altLang="en-US"/>
          </a:p>
        </p:txBody>
      </p:sp>
      <p:pic>
        <p:nvPicPr>
          <p:cNvPr id="5" name="Picture 4">
            <a:extLst>
              <a:ext uri="{FF2B5EF4-FFF2-40B4-BE49-F238E27FC236}">
                <a16:creationId xmlns:a16="http://schemas.microsoft.com/office/drawing/2014/main" id="{F11FD670-9BD7-3842-B147-E9E1A3A917B1}"/>
              </a:ext>
            </a:extLst>
          </p:cNvPr>
          <p:cNvPicPr>
            <a:picLocks noChangeAspect="1"/>
          </p:cNvPicPr>
          <p:nvPr/>
        </p:nvPicPr>
        <p:blipFill>
          <a:blip r:embed="rId2"/>
          <a:stretch>
            <a:fillRect/>
          </a:stretch>
        </p:blipFill>
        <p:spPr>
          <a:xfrm>
            <a:off x="2368438" y="3213048"/>
            <a:ext cx="2000250" cy="1304925"/>
          </a:xfrm>
          <a:prstGeom prst="rect">
            <a:avLst/>
          </a:prstGeom>
        </p:spPr>
      </p:pic>
      <p:pic>
        <p:nvPicPr>
          <p:cNvPr id="6" name="Picture 5">
            <a:extLst>
              <a:ext uri="{FF2B5EF4-FFF2-40B4-BE49-F238E27FC236}">
                <a16:creationId xmlns:a16="http://schemas.microsoft.com/office/drawing/2014/main" id="{80979269-C664-A74A-A52F-BB8D4802280C}"/>
              </a:ext>
            </a:extLst>
          </p:cNvPr>
          <p:cNvPicPr>
            <a:picLocks noChangeAspect="1"/>
          </p:cNvPicPr>
          <p:nvPr/>
        </p:nvPicPr>
        <p:blipFill>
          <a:blip r:embed="rId3"/>
          <a:stretch>
            <a:fillRect/>
          </a:stretch>
        </p:blipFill>
        <p:spPr>
          <a:xfrm>
            <a:off x="5194076" y="1419337"/>
            <a:ext cx="1727648" cy="1304925"/>
          </a:xfrm>
          <a:prstGeom prst="rect">
            <a:avLst/>
          </a:prstGeom>
        </p:spPr>
      </p:pic>
      <p:sp>
        <p:nvSpPr>
          <p:cNvPr id="7" name="TextBox 6">
            <a:extLst>
              <a:ext uri="{FF2B5EF4-FFF2-40B4-BE49-F238E27FC236}">
                <a16:creationId xmlns:a16="http://schemas.microsoft.com/office/drawing/2014/main" id="{6A68CB80-3C95-8B48-AB70-677A141ACA3F}"/>
              </a:ext>
            </a:extLst>
          </p:cNvPr>
          <p:cNvSpPr txBox="1"/>
          <p:nvPr/>
        </p:nvSpPr>
        <p:spPr>
          <a:xfrm>
            <a:off x="3368563" y="1348583"/>
            <a:ext cx="1896673" cy="553998"/>
          </a:xfrm>
          <a:prstGeom prst="rect">
            <a:avLst/>
          </a:prstGeom>
          <a:noFill/>
        </p:spPr>
        <p:txBody>
          <a:bodyPr wrap="none" rtlCol="0">
            <a:spAutoFit/>
          </a:bodyPr>
          <a:lstStyle/>
          <a:p>
            <a:r>
              <a:rPr lang="en-US" sz="1500" b="1" dirty="0"/>
              <a:t>Leonard Kleinrock</a:t>
            </a:r>
          </a:p>
          <a:p>
            <a:r>
              <a:rPr lang="en-US" sz="1500" b="1" dirty="0"/>
              <a:t>Professor at UCLA</a:t>
            </a:r>
          </a:p>
        </p:txBody>
      </p:sp>
      <p:sp>
        <p:nvSpPr>
          <p:cNvPr id="8" name="TextBox 7">
            <a:extLst>
              <a:ext uri="{FF2B5EF4-FFF2-40B4-BE49-F238E27FC236}">
                <a16:creationId xmlns:a16="http://schemas.microsoft.com/office/drawing/2014/main" id="{2108D435-8D7E-DC41-9239-1F6CD91FDED2}"/>
              </a:ext>
            </a:extLst>
          </p:cNvPr>
          <p:cNvSpPr txBox="1"/>
          <p:nvPr/>
        </p:nvSpPr>
        <p:spPr>
          <a:xfrm>
            <a:off x="1936661" y="2073818"/>
            <a:ext cx="3268845" cy="553998"/>
          </a:xfrm>
          <a:prstGeom prst="rect">
            <a:avLst/>
          </a:prstGeom>
          <a:noFill/>
        </p:spPr>
        <p:txBody>
          <a:bodyPr wrap="none" rtlCol="0">
            <a:spAutoFit/>
          </a:bodyPr>
          <a:lstStyle/>
          <a:p>
            <a:pPr algn="r"/>
            <a:r>
              <a:rPr lang="en-US" sz="1500" dirty="0"/>
              <a:t>1963: 1</a:t>
            </a:r>
            <a:r>
              <a:rPr lang="en-US" sz="1500" baseline="30000" dirty="0"/>
              <a:t>st</a:t>
            </a:r>
            <a:r>
              <a:rPr lang="en-US" sz="1500" dirty="0"/>
              <a:t> theoretical study of packet </a:t>
            </a:r>
            <a:br>
              <a:rPr lang="en-US" sz="1500" dirty="0"/>
            </a:br>
            <a:r>
              <a:rPr lang="en-US" sz="1500" dirty="0"/>
              <a:t>switching using queueing theory</a:t>
            </a:r>
          </a:p>
        </p:txBody>
      </p:sp>
      <p:sp>
        <p:nvSpPr>
          <p:cNvPr id="9" name="TextBox 8">
            <a:extLst>
              <a:ext uri="{FF2B5EF4-FFF2-40B4-BE49-F238E27FC236}">
                <a16:creationId xmlns:a16="http://schemas.microsoft.com/office/drawing/2014/main" id="{D5E7173A-044F-514C-B87A-209942AAA775}"/>
              </a:ext>
            </a:extLst>
          </p:cNvPr>
          <p:cNvSpPr txBox="1"/>
          <p:nvPr/>
        </p:nvSpPr>
        <p:spPr>
          <a:xfrm>
            <a:off x="4396927" y="3309781"/>
            <a:ext cx="3764492" cy="784830"/>
          </a:xfrm>
          <a:prstGeom prst="rect">
            <a:avLst/>
          </a:prstGeom>
          <a:noFill/>
        </p:spPr>
        <p:txBody>
          <a:bodyPr wrap="none" rtlCol="0">
            <a:spAutoFit/>
          </a:bodyPr>
          <a:lstStyle/>
          <a:p>
            <a:r>
              <a:rPr lang="en-US" sz="1500" dirty="0"/>
              <a:t>1969: 1</a:t>
            </a:r>
            <a:r>
              <a:rPr lang="en-US" sz="1500" baseline="30000" dirty="0"/>
              <a:t>st</a:t>
            </a:r>
            <a:r>
              <a:rPr lang="en-US" sz="1500" dirty="0"/>
              <a:t> message sent over Internet.</a:t>
            </a:r>
          </a:p>
          <a:p>
            <a:endParaRPr lang="en-US" sz="1500" dirty="0"/>
          </a:p>
          <a:p>
            <a:r>
              <a:rPr lang="en-US" sz="1500" dirty="0"/>
              <a:t>UCLA IMP (Interface Message Processor)</a:t>
            </a:r>
          </a:p>
        </p:txBody>
      </p:sp>
    </p:spTree>
    <p:extLst>
      <p:ext uri="{BB962C8B-B14F-4D97-AF65-F5344CB8AC3E}">
        <p14:creationId xmlns:p14="http://schemas.microsoft.com/office/powerpoint/2010/main" val="2377761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6">
            <a:extLst>
              <a:ext uri="{FF2B5EF4-FFF2-40B4-BE49-F238E27FC236}">
                <a16:creationId xmlns:a16="http://schemas.microsoft.com/office/drawing/2014/main" id="{8AA77951-F6C0-514D-9BBE-DEE792B129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Arial" panose="020B0604020202020204" pitchFamily="34" charset="0"/>
                <a:ea typeface="ＭＳ Ｐゴシック" panose="020B0600070205080204" pitchFamily="34" charset="-128"/>
              </a:defRPr>
            </a:lvl1pPr>
            <a:lvl2pPr marL="557213" indent="-214313" eaLnBrk="0" hangingPunct="0">
              <a:defRPr sz="1800">
                <a:solidFill>
                  <a:schemeClr val="tx1"/>
                </a:solidFill>
                <a:latin typeface="Arial" panose="020B0604020202020204" pitchFamily="34" charset="0"/>
                <a:ea typeface="ＭＳ Ｐゴシック" panose="020B0600070205080204" pitchFamily="34" charset="-128"/>
              </a:defRPr>
            </a:lvl2pPr>
            <a:lvl3pPr marL="857250" indent="-171450" eaLnBrk="0" hangingPunct="0">
              <a:defRPr sz="1800">
                <a:solidFill>
                  <a:schemeClr val="tx1"/>
                </a:solidFill>
                <a:latin typeface="Arial" panose="020B0604020202020204" pitchFamily="34" charset="0"/>
                <a:ea typeface="ＭＳ Ｐゴシック" panose="020B0600070205080204" pitchFamily="34" charset="-128"/>
              </a:defRPr>
            </a:lvl3pPr>
            <a:lvl4pPr marL="1200150" indent="-171450" eaLnBrk="0" hangingPunct="0">
              <a:defRPr sz="1800">
                <a:solidFill>
                  <a:schemeClr val="tx1"/>
                </a:solidFill>
                <a:latin typeface="Arial" panose="020B0604020202020204" pitchFamily="34" charset="0"/>
                <a:ea typeface="ＭＳ Ｐゴシック" panose="020B0600070205080204" pitchFamily="34" charset="-128"/>
              </a:defRPr>
            </a:lvl4pPr>
            <a:lvl5pPr marL="1543050" indent="-171450" eaLnBrk="0" hangingPunct="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eaLnBrk="1" hangingPunct="1"/>
            <a:fld id="{BDD8910D-FE60-CE41-8E4D-B8460D5BFA6F}" type="slidenum">
              <a:rPr lang="en-US" altLang="en-US" sz="1200"/>
              <a:pPr eaLnBrk="1" hangingPunct="1"/>
              <a:t>8</a:t>
            </a:fld>
            <a:endParaRPr lang="en-US" altLang="en-US" sz="1200"/>
          </a:p>
        </p:txBody>
      </p:sp>
      <p:sp>
        <p:nvSpPr>
          <p:cNvPr id="43010" name="Rectangle 2">
            <a:extLst>
              <a:ext uri="{FF2B5EF4-FFF2-40B4-BE49-F238E27FC236}">
                <a16:creationId xmlns:a16="http://schemas.microsoft.com/office/drawing/2014/main" id="{E25D1C77-D1F2-3D49-9BD8-613E537F7319}"/>
              </a:ext>
            </a:extLst>
          </p:cNvPr>
          <p:cNvSpPr>
            <a:spLocks noGrp="1" noChangeArrowheads="1"/>
          </p:cNvSpPr>
          <p:nvPr>
            <p:ph type="title"/>
          </p:nvPr>
        </p:nvSpPr>
        <p:spPr/>
        <p:txBody>
          <a:bodyPr/>
          <a:lstStyle/>
          <a:p>
            <a:r>
              <a:rPr lang="en-US" altLang="en-US" dirty="0">
                <a:ea typeface="ＭＳ Ｐゴシック" panose="020B0600070205080204" pitchFamily="34" charset="-128"/>
              </a:rPr>
              <a:t>Example model of single packet queue</a:t>
            </a:r>
          </a:p>
        </p:txBody>
      </p:sp>
      <p:sp>
        <p:nvSpPr>
          <p:cNvPr id="43011" name="Rectangle 101">
            <a:extLst>
              <a:ext uri="{FF2B5EF4-FFF2-40B4-BE49-F238E27FC236}">
                <a16:creationId xmlns:a16="http://schemas.microsoft.com/office/drawing/2014/main" id="{5AC8E18E-39BF-2544-B84E-9CC47A075CB0}"/>
              </a:ext>
            </a:extLst>
          </p:cNvPr>
          <p:cNvSpPr>
            <a:spLocks noGrp="1" noChangeArrowheads="1"/>
          </p:cNvSpPr>
          <p:nvPr>
            <p:ph type="body" sz="half" idx="1"/>
          </p:nvPr>
        </p:nvSpPr>
        <p:spPr>
          <a:xfrm>
            <a:off x="1543050" y="1143001"/>
            <a:ext cx="6172200" cy="1608296"/>
          </a:xfrm>
        </p:spPr>
        <p:txBody>
          <a:bodyPr/>
          <a:lstStyle/>
          <a:p>
            <a:pPr marL="0" indent="0">
              <a:buNone/>
            </a:pPr>
            <a:r>
              <a:rPr lang="en-US" altLang="en-US" dirty="0">
                <a:ea typeface="ＭＳ Ｐゴシック" panose="020B0600070205080204" pitchFamily="34" charset="-128"/>
              </a:rPr>
              <a:t>Poisson Traffic, fixed size packets</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marL="342900" lvl="1" indent="0">
              <a:buNone/>
            </a:pPr>
            <a:endParaRPr lang="en-US" altLang="en-US" sz="1500" dirty="0">
              <a:ea typeface="ＭＳ Ｐゴシック" panose="020B0600070205080204" pitchFamily="34" charset="-128"/>
            </a:endParaRPr>
          </a:p>
        </p:txBody>
      </p:sp>
      <p:sp>
        <p:nvSpPr>
          <p:cNvPr id="203842" name="Text Box 66">
            <a:extLst>
              <a:ext uri="{FF2B5EF4-FFF2-40B4-BE49-F238E27FC236}">
                <a16:creationId xmlns:a16="http://schemas.microsoft.com/office/drawing/2014/main" id="{9EBCE64C-7785-4742-90A5-0E1CF154AFCD}"/>
              </a:ext>
            </a:extLst>
          </p:cNvPr>
          <p:cNvSpPr txBox="1">
            <a:spLocks noChangeArrowheads="1"/>
          </p:cNvSpPr>
          <p:nvPr/>
        </p:nvSpPr>
        <p:spPr bwMode="auto">
          <a:xfrm>
            <a:off x="4425554" y="1805478"/>
            <a:ext cx="697627"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dirty="0">
                <a:latin typeface="Arial" charset="0"/>
                <a:ea typeface="ＭＳ Ｐゴシック" charset="0"/>
                <a:cs typeface="ＭＳ Ｐゴシック" charset="0"/>
              </a:rPr>
              <a:t>M/D/1</a:t>
            </a:r>
          </a:p>
        </p:txBody>
      </p:sp>
      <p:sp>
        <p:nvSpPr>
          <p:cNvPr id="203850" name="Line 74">
            <a:extLst>
              <a:ext uri="{FF2B5EF4-FFF2-40B4-BE49-F238E27FC236}">
                <a16:creationId xmlns:a16="http://schemas.microsoft.com/office/drawing/2014/main" id="{01BAEB8B-3A44-0C49-AC4A-5D59F981FD75}"/>
              </a:ext>
            </a:extLst>
          </p:cNvPr>
          <p:cNvSpPr>
            <a:spLocks noChangeShapeType="1"/>
          </p:cNvSpPr>
          <p:nvPr/>
        </p:nvSpPr>
        <p:spPr bwMode="auto">
          <a:xfrm flipV="1">
            <a:off x="2574538" y="2280538"/>
            <a:ext cx="186887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203851" name="Text Box 75">
            <a:extLst>
              <a:ext uri="{FF2B5EF4-FFF2-40B4-BE49-F238E27FC236}">
                <a16:creationId xmlns:a16="http://schemas.microsoft.com/office/drawing/2014/main" id="{72B59D3A-83FF-3846-B3DD-61E9B20BE660}"/>
              </a:ext>
            </a:extLst>
          </p:cNvPr>
          <p:cNvSpPr txBox="1">
            <a:spLocks noChangeArrowheads="1"/>
          </p:cNvSpPr>
          <p:nvPr/>
        </p:nvSpPr>
        <p:spPr bwMode="auto">
          <a:xfrm>
            <a:off x="2481975" y="2016488"/>
            <a:ext cx="1829347"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400" dirty="0">
                <a:latin typeface="Times" charset="0"/>
                <a:ea typeface="ＭＳ Ｐゴシック" charset="0"/>
                <a:cs typeface="ＭＳ Ｐゴシック" charset="0"/>
              </a:rPr>
              <a:t>Poisson arrivals, rate </a:t>
            </a:r>
            <a:r>
              <a:rPr lang="en-US" sz="1400" dirty="0">
                <a:latin typeface="Symbol" pitchFamily="2" charset="2"/>
                <a:ea typeface="ＭＳ Ｐゴシック" charset="0"/>
                <a:cs typeface="ＭＳ Ｐゴシック" charset="0"/>
              </a:rPr>
              <a:t>l</a:t>
            </a:r>
          </a:p>
        </p:txBody>
      </p:sp>
      <p:sp>
        <p:nvSpPr>
          <p:cNvPr id="203852" name="Line 76">
            <a:extLst>
              <a:ext uri="{FF2B5EF4-FFF2-40B4-BE49-F238E27FC236}">
                <a16:creationId xmlns:a16="http://schemas.microsoft.com/office/drawing/2014/main" id="{728FD1D0-8D60-964A-8761-C41B3FEF3DF3}"/>
              </a:ext>
            </a:extLst>
          </p:cNvPr>
          <p:cNvSpPr>
            <a:spLocks noChangeShapeType="1"/>
          </p:cNvSpPr>
          <p:nvPr/>
        </p:nvSpPr>
        <p:spPr bwMode="auto">
          <a:xfrm>
            <a:off x="4482704" y="2568670"/>
            <a:ext cx="485775" cy="119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203853" name="Text Box 77">
            <a:extLst>
              <a:ext uri="{FF2B5EF4-FFF2-40B4-BE49-F238E27FC236}">
                <a16:creationId xmlns:a16="http://schemas.microsoft.com/office/drawing/2014/main" id="{B0B83A37-D7E3-5D4F-AE52-E1EA928A0C75}"/>
              </a:ext>
            </a:extLst>
          </p:cNvPr>
          <p:cNvSpPr txBox="1">
            <a:spLocks noChangeArrowheads="1"/>
          </p:cNvSpPr>
          <p:nvPr/>
        </p:nvSpPr>
        <p:spPr bwMode="auto">
          <a:xfrm>
            <a:off x="4599385" y="2419795"/>
            <a:ext cx="270272" cy="3231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en-US" sz="1500" i="1" dirty="0">
                <a:latin typeface="Times" charset="0"/>
                <a:ea typeface="ＭＳ Ｐゴシック" charset="0"/>
                <a:cs typeface="ＭＳ Ｐゴシック" charset="0"/>
              </a:rPr>
              <a:t>B</a:t>
            </a:r>
          </a:p>
        </p:txBody>
      </p:sp>
      <p:grpSp>
        <p:nvGrpSpPr>
          <p:cNvPr id="43020" name="Group 78">
            <a:extLst>
              <a:ext uri="{FF2B5EF4-FFF2-40B4-BE49-F238E27FC236}">
                <a16:creationId xmlns:a16="http://schemas.microsoft.com/office/drawing/2014/main" id="{B5086102-222D-4443-B982-13A128336278}"/>
              </a:ext>
            </a:extLst>
          </p:cNvPr>
          <p:cNvGrpSpPr>
            <a:grpSpLocks/>
          </p:cNvGrpSpPr>
          <p:nvPr/>
        </p:nvGrpSpPr>
        <p:grpSpPr bwMode="auto">
          <a:xfrm>
            <a:off x="4482704" y="2110279"/>
            <a:ext cx="475060" cy="339328"/>
            <a:chOff x="1350" y="1655"/>
            <a:chExt cx="399" cy="285"/>
          </a:xfrm>
        </p:grpSpPr>
        <p:sp>
          <p:nvSpPr>
            <p:cNvPr id="203855" name="Freeform 79">
              <a:extLst>
                <a:ext uri="{FF2B5EF4-FFF2-40B4-BE49-F238E27FC236}">
                  <a16:creationId xmlns:a16="http://schemas.microsoft.com/office/drawing/2014/main" id="{B5AD4279-7C96-D343-9BD1-90734060A070}"/>
                </a:ext>
              </a:extLst>
            </p:cNvPr>
            <p:cNvSpPr>
              <a:spLocks/>
            </p:cNvSpPr>
            <p:nvPr/>
          </p:nvSpPr>
          <p:spPr bwMode="auto">
            <a:xfrm>
              <a:off x="1350" y="1655"/>
              <a:ext cx="399" cy="285"/>
            </a:xfrm>
            <a:custGeom>
              <a:avLst/>
              <a:gdLst>
                <a:gd name="T0" fmla="*/ 0 w 528"/>
                <a:gd name="T1" fmla="*/ 0 h 336"/>
                <a:gd name="T2" fmla="*/ 528 w 528"/>
                <a:gd name="T3" fmla="*/ 0 h 336"/>
                <a:gd name="T4" fmla="*/ 528 w 528"/>
                <a:gd name="T5" fmla="*/ 336 h 336"/>
                <a:gd name="T6" fmla="*/ 0 w 528"/>
                <a:gd name="T7" fmla="*/ 336 h 336"/>
              </a:gdLst>
              <a:ahLst/>
              <a:cxnLst>
                <a:cxn ang="0">
                  <a:pos x="T0" y="T1"/>
                </a:cxn>
                <a:cxn ang="0">
                  <a:pos x="T2" y="T3"/>
                </a:cxn>
                <a:cxn ang="0">
                  <a:pos x="T4" y="T5"/>
                </a:cxn>
                <a:cxn ang="0">
                  <a:pos x="T6" y="T7"/>
                </a:cxn>
              </a:cxnLst>
              <a:rect l="0" t="0" r="r" b="b"/>
              <a:pathLst>
                <a:path w="528" h="336">
                  <a:moveTo>
                    <a:pt x="0" y="0"/>
                  </a:moveTo>
                  <a:lnTo>
                    <a:pt x="528" y="0"/>
                  </a:lnTo>
                  <a:lnTo>
                    <a:pt x="528" y="336"/>
                  </a:lnTo>
                  <a:lnTo>
                    <a:pt x="0" y="336"/>
                  </a:lnTo>
                </a:path>
              </a:pathLst>
            </a:custGeom>
            <a:gradFill rotWithShape="1">
              <a:gsLst>
                <a:gs pos="0">
                  <a:schemeClr val="bg1"/>
                </a:gs>
                <a:gs pos="100000">
                  <a:srgbClr val="CC3300"/>
                </a:gs>
              </a:gsLst>
              <a:lin ang="0" scaled="1"/>
            </a:gra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107763" dir="8100000" algn="ctr" rotWithShape="0">
                      <a:schemeClr val="folHlink">
                        <a:alpha val="50000"/>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203856" name="Line 80">
              <a:extLst>
                <a:ext uri="{FF2B5EF4-FFF2-40B4-BE49-F238E27FC236}">
                  <a16:creationId xmlns:a16="http://schemas.microsoft.com/office/drawing/2014/main" id="{45504C36-8C5A-4243-9167-883156ABC9E0}"/>
                </a:ext>
              </a:extLst>
            </p:cNvPr>
            <p:cNvSpPr>
              <a:spLocks noChangeShapeType="1"/>
            </p:cNvSpPr>
            <p:nvPr/>
          </p:nvSpPr>
          <p:spPr bwMode="auto">
            <a:xfrm>
              <a:off x="1568" y="1691"/>
              <a:ext cx="0" cy="21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grpSp>
      <p:sp>
        <p:nvSpPr>
          <p:cNvPr id="203857" name="Line 81">
            <a:extLst>
              <a:ext uri="{FF2B5EF4-FFF2-40B4-BE49-F238E27FC236}">
                <a16:creationId xmlns:a16="http://schemas.microsoft.com/office/drawing/2014/main" id="{8E8A3A11-7E7F-3248-99D1-1C26610F59DE}"/>
              </a:ext>
            </a:extLst>
          </p:cNvPr>
          <p:cNvSpPr>
            <a:spLocks noChangeShapeType="1"/>
          </p:cNvSpPr>
          <p:nvPr/>
        </p:nvSpPr>
        <p:spPr bwMode="auto">
          <a:xfrm>
            <a:off x="4957764" y="2280538"/>
            <a:ext cx="575072" cy="119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500">
              <a:latin typeface="Arial" charset="0"/>
              <a:ea typeface="ＭＳ Ｐゴシック" charset="0"/>
              <a:cs typeface="ＭＳ Ｐゴシック" charset="0"/>
            </a:endParaRPr>
          </a:p>
        </p:txBody>
      </p:sp>
      <p:sp>
        <p:nvSpPr>
          <p:cNvPr id="2" name="TextBox 1">
            <a:extLst>
              <a:ext uri="{FF2B5EF4-FFF2-40B4-BE49-F238E27FC236}">
                <a16:creationId xmlns:a16="http://schemas.microsoft.com/office/drawing/2014/main" id="{DA724F09-EC85-BD44-BDAF-D77BBDC22371}"/>
              </a:ext>
            </a:extLst>
          </p:cNvPr>
          <p:cNvSpPr txBox="1"/>
          <p:nvPr/>
        </p:nvSpPr>
        <p:spPr>
          <a:xfrm>
            <a:off x="5067765" y="2016488"/>
            <a:ext cx="312906"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C</a:t>
            </a:r>
          </a:p>
        </p:txBody>
      </p:sp>
      <p:sp>
        <p:nvSpPr>
          <p:cNvPr id="3" name="TextBox 2">
            <a:extLst>
              <a:ext uri="{FF2B5EF4-FFF2-40B4-BE49-F238E27FC236}">
                <a16:creationId xmlns:a16="http://schemas.microsoft.com/office/drawing/2014/main" id="{5E9A6E6E-FD63-B74C-A9A0-617D328170EC}"/>
              </a:ext>
            </a:extLst>
          </p:cNvPr>
          <p:cNvSpPr txBox="1"/>
          <p:nvPr/>
        </p:nvSpPr>
        <p:spPr>
          <a:xfrm>
            <a:off x="2299198" y="4211598"/>
            <a:ext cx="4545603" cy="830997"/>
          </a:xfrm>
          <a:prstGeom prst="rect">
            <a:avLst/>
          </a:prstGeom>
          <a:solidFill>
            <a:schemeClr val="accent6">
              <a:lumMod val="20000"/>
              <a:lumOff val="80000"/>
            </a:schemeClr>
          </a:solidFill>
        </p:spPr>
        <p:txBody>
          <a:bodyPr wrap="none" rtlCol="0">
            <a:spAutoFit/>
          </a:bodyPr>
          <a:lstStyle/>
          <a:p>
            <a:r>
              <a:rPr lang="en-US" altLang="en-US" sz="1600" b="1" dirty="0"/>
              <a:t>Observations: </a:t>
            </a:r>
            <a:endParaRPr lang="en-US" altLang="en-US" sz="1600" dirty="0"/>
          </a:p>
          <a:p>
            <a:pPr marL="285750" indent="-285750">
              <a:buFont typeface="Wingdings" pitchFamily="2" charset="2"/>
              <a:buChar char="§"/>
            </a:pPr>
            <a:r>
              <a:rPr lang="en-US" altLang="en-US" sz="1600" dirty="0">
                <a:solidFill>
                  <a:schemeClr val="accent2"/>
                </a:solidFill>
              </a:rPr>
              <a:t>Packet drop rate is small</a:t>
            </a:r>
          </a:p>
          <a:p>
            <a:pPr marL="285750" indent="-285750">
              <a:buFont typeface="Wingdings" pitchFamily="2" charset="2"/>
              <a:buChar char="§"/>
            </a:pPr>
            <a:r>
              <a:rPr lang="en-US" altLang="en-US" sz="1600" dirty="0">
                <a:solidFill>
                  <a:schemeClr val="accent2"/>
                </a:solidFill>
              </a:rPr>
              <a:t>Independent of C, RTT, number of flows,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EEC4C9-89B3-DC41-8599-CACE836CBADB}"/>
                  </a:ext>
                </a:extLst>
              </p:cNvPr>
              <p:cNvSpPr txBox="1"/>
              <p:nvPr/>
            </p:nvSpPr>
            <p:spPr>
              <a:xfrm>
                <a:off x="2061322" y="2543580"/>
                <a:ext cx="2787814" cy="1395767"/>
              </a:xfrm>
              <a:prstGeom prst="rect">
                <a:avLst/>
              </a:prstGeom>
              <a:noFill/>
            </p:spPr>
            <p:txBody>
              <a:bodyPr wrap="none" rtlCol="0">
                <a:spAutoFit/>
              </a:bodyPr>
              <a:lstStyle/>
              <a:p>
                <a:pPr lvl="1">
                  <a:lnSpc>
                    <a:spcPct val="150000"/>
                  </a:lnSpc>
                </a:pPr>
                <a:r>
                  <a:rPr lang="en-US" altLang="en-US" sz="1800" dirty="0"/>
                  <a:t>Define: Load</a:t>
                </a:r>
                <a14:m>
                  <m:oMath xmlns:m="http://schemas.openxmlformats.org/officeDocument/2006/math">
                    <m:r>
                      <a:rPr lang="en-US" altLang="en-US" sz="1800" i="1">
                        <a:latin typeface="Cambria Math" panose="02040503050406030204" pitchFamily="18" charset="0"/>
                      </a:rPr>
                      <m:t>, </m:t>
                    </m:r>
                    <m:r>
                      <a:rPr lang="en-US" altLang="en-US" sz="1800" i="1">
                        <a:latin typeface="Cambria Math" panose="02040503050406030204" pitchFamily="18" charset="0"/>
                      </a:rPr>
                      <m:t>𝜌</m:t>
                    </m:r>
                    <m:r>
                      <a:rPr lang="en-US" altLang="en-US" sz="1800" i="1">
                        <a:latin typeface="Cambria Math" panose="02040503050406030204" pitchFamily="18" charset="0"/>
                      </a:rPr>
                      <m:t>=</m:t>
                    </m:r>
                    <m:f>
                      <m:fPr>
                        <m:ctrlPr>
                          <a:rPr lang="en-US" altLang="en-US" sz="1800" i="1">
                            <a:latin typeface="Cambria Math" panose="02040503050406030204" pitchFamily="18" charset="0"/>
                          </a:rPr>
                        </m:ctrlPr>
                      </m:fPr>
                      <m:num>
                        <m:r>
                          <a:rPr lang="en-US" altLang="en-US" sz="1800" i="1">
                            <a:latin typeface="Cambria Math" panose="02040503050406030204" pitchFamily="18" charset="0"/>
                          </a:rPr>
                          <m:t>𝜆</m:t>
                        </m:r>
                      </m:num>
                      <m:den>
                        <m:r>
                          <a:rPr lang="en-US" altLang="en-US" sz="1800" i="1">
                            <a:latin typeface="Cambria Math" panose="02040503050406030204" pitchFamily="18" charset="0"/>
                          </a:rPr>
                          <m:t>𝐶</m:t>
                        </m:r>
                      </m:den>
                    </m:f>
                  </m:oMath>
                </a14:m>
                <a:endParaRPr lang="en-US" altLang="en-US" sz="1800" dirty="0"/>
              </a:p>
              <a:p>
                <a:pPr lvl="1">
                  <a:lnSpc>
                    <a:spcPct val="150000"/>
                  </a:lnSpc>
                </a:pPr>
                <a:r>
                  <a:rPr lang="en-US" altLang="en-US" sz="1800" dirty="0"/>
                  <a:t>Then: drop rate </a:t>
                </a:r>
                <a14:m>
                  <m:oMath xmlns:m="http://schemas.openxmlformats.org/officeDocument/2006/math">
                    <m:r>
                      <a:rPr lang="en-US" altLang="en-US" sz="1800" i="1">
                        <a:latin typeface="Cambria Math" panose="02040503050406030204" pitchFamily="18" charset="0"/>
                      </a:rPr>
                      <m:t>&lt;</m:t>
                    </m:r>
                    <m:sSup>
                      <m:sSupPr>
                        <m:ctrlPr>
                          <a:rPr lang="en-US" altLang="en-US" sz="1800" i="1">
                            <a:latin typeface="Cambria Math" panose="02040503050406030204" pitchFamily="18" charset="0"/>
                          </a:rPr>
                        </m:ctrlPr>
                      </m:sSupPr>
                      <m:e>
                        <m:r>
                          <a:rPr lang="en-US" altLang="en-US" sz="1800" i="1">
                            <a:latin typeface="Cambria Math" panose="02040503050406030204" pitchFamily="18" charset="0"/>
                          </a:rPr>
                          <m:t>𝜌</m:t>
                        </m:r>
                      </m:e>
                      <m:sup>
                        <m:r>
                          <a:rPr lang="en-US" altLang="en-US" sz="1800" i="1">
                            <a:latin typeface="Cambria Math" panose="02040503050406030204" pitchFamily="18" charset="0"/>
                          </a:rPr>
                          <m:t>𝐵</m:t>
                        </m:r>
                      </m:sup>
                    </m:sSup>
                  </m:oMath>
                </a14:m>
                <a:endParaRPr lang="en-US" altLang="en-US" sz="1800" dirty="0"/>
              </a:p>
              <a:p>
                <a:endParaRPr lang="en-US" sz="1800" dirty="0"/>
              </a:p>
            </p:txBody>
          </p:sp>
        </mc:Choice>
        <mc:Fallback xmlns="">
          <p:sp>
            <p:nvSpPr>
              <p:cNvPr id="4" name="TextBox 3">
                <a:extLst>
                  <a:ext uri="{FF2B5EF4-FFF2-40B4-BE49-F238E27FC236}">
                    <a16:creationId xmlns:a16="http://schemas.microsoft.com/office/drawing/2014/main" id="{1EEEC4C9-89B3-DC41-8599-CACE836CBADB}"/>
                  </a:ext>
                </a:extLst>
              </p:cNvPr>
              <p:cNvSpPr txBox="1">
                <a:spLocks noRot="1" noChangeAspect="1" noMove="1" noResize="1" noEditPoints="1" noAdjustHandles="1" noChangeArrowheads="1" noChangeShapeType="1" noTextEdit="1"/>
              </p:cNvSpPr>
              <p:nvPr/>
            </p:nvSpPr>
            <p:spPr>
              <a:xfrm>
                <a:off x="2061322" y="2543580"/>
                <a:ext cx="2787814" cy="139576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B6F4FA-5F35-7846-998F-6ECABD4278B3}"/>
                  </a:ext>
                </a:extLst>
              </p:cNvPr>
              <p:cNvSpPr txBox="1"/>
              <p:nvPr/>
            </p:nvSpPr>
            <p:spPr>
              <a:xfrm>
                <a:off x="2628901" y="3657600"/>
                <a:ext cx="3919727" cy="553998"/>
              </a:xfrm>
              <a:prstGeom prst="rect">
                <a:avLst/>
              </a:prstGeom>
              <a:noFill/>
            </p:spPr>
            <p:txBody>
              <a:bodyPr wrap="none" lIns="0" tIns="0" rIns="0" bIns="0" rtlCol="0">
                <a:spAutoFit/>
              </a:bodyPr>
              <a:lstStyle/>
              <a:p>
                <a14:m>
                  <m:oMath xmlns:m="http://schemas.openxmlformats.org/officeDocument/2006/math">
                    <m:r>
                      <a:rPr lang="en-US" sz="1800" i="1">
                        <a:latin typeface="Cambria Math" panose="02040503050406030204" pitchFamily="18" charset="0"/>
                      </a:rPr>
                      <m:t>𝑒</m:t>
                    </m:r>
                    <m:r>
                      <a:rPr lang="en-US" sz="1800" i="1">
                        <a:latin typeface="Cambria Math" panose="02040503050406030204" pitchFamily="18" charset="0"/>
                      </a:rPr>
                      <m:t>.</m:t>
                    </m:r>
                    <m:r>
                      <a:rPr lang="en-US" sz="1800" i="1">
                        <a:latin typeface="Cambria Math" panose="02040503050406030204" pitchFamily="18" charset="0"/>
                      </a:rPr>
                      <m:t>𝑔</m:t>
                    </m:r>
                    <m:r>
                      <a:rPr lang="en-US" sz="1800" i="1">
                        <a:latin typeface="Cambria Math" panose="02040503050406030204" pitchFamily="18" charset="0"/>
                      </a:rPr>
                      <m:t>.   </m:t>
                    </m:r>
                    <m:r>
                      <a:rPr lang="en-US" sz="1800" i="1">
                        <a:latin typeface="Cambria Math" panose="02040503050406030204" pitchFamily="18" charset="0"/>
                      </a:rPr>
                      <m:t>𝜌</m:t>
                    </m:r>
                    <m:r>
                      <a:rPr lang="en-US" sz="1800" i="1">
                        <a:latin typeface="Cambria Math" panose="02040503050406030204" pitchFamily="18" charset="0"/>
                      </a:rPr>
                      <m:t>=0.8, </m:t>
                    </m:r>
                    <m:r>
                      <a:rPr lang="en-US" sz="1800" i="1">
                        <a:latin typeface="Cambria Math" panose="02040503050406030204" pitchFamily="18" charset="0"/>
                      </a:rPr>
                      <m:t>𝐵</m:t>
                    </m:r>
                    <m:r>
                      <a:rPr lang="en-US" sz="1800" i="1">
                        <a:latin typeface="Cambria Math" panose="02040503050406030204" pitchFamily="18" charset="0"/>
                      </a:rPr>
                      <m:t>=20</m:t>
                    </m:r>
                    <m:r>
                      <a:rPr lang="en-US" sz="1800" i="1">
                        <a:latin typeface="Cambria Math" panose="02040503050406030204" pitchFamily="18" charset="0"/>
                      </a:rPr>
                      <m:t>𝑝𝑘𝑡𝑠</m:t>
                    </m:r>
                    <m:r>
                      <a:rPr lang="en-US" sz="1800" i="1">
                        <a:latin typeface="Cambria Math" panose="02040503050406030204" pitchFamily="18" charset="0"/>
                      </a:rPr>
                      <m:t> →</m:t>
                    </m:r>
                  </m:oMath>
                </a14:m>
                <a:r>
                  <a:rPr lang="en-US" sz="1800" dirty="0"/>
                  <a:t> loss &lt; 1%</a:t>
                </a:r>
              </a:p>
              <a:p>
                <a:endParaRPr lang="en-US" sz="1800" dirty="0"/>
              </a:p>
            </p:txBody>
          </p:sp>
        </mc:Choice>
        <mc:Fallback xmlns="">
          <p:sp>
            <p:nvSpPr>
              <p:cNvPr id="5" name="TextBox 4">
                <a:extLst>
                  <a:ext uri="{FF2B5EF4-FFF2-40B4-BE49-F238E27FC236}">
                    <a16:creationId xmlns:a16="http://schemas.microsoft.com/office/drawing/2014/main" id="{AEB6F4FA-5F35-7846-998F-6ECABD4278B3}"/>
                  </a:ext>
                </a:extLst>
              </p:cNvPr>
              <p:cNvSpPr txBox="1">
                <a:spLocks noRot="1" noChangeAspect="1" noMove="1" noResize="1" noEditPoints="1" noAdjustHandles="1" noChangeArrowheads="1" noChangeShapeType="1" noTextEdit="1"/>
              </p:cNvSpPr>
              <p:nvPr/>
            </p:nvSpPr>
            <p:spPr>
              <a:xfrm>
                <a:off x="2628901" y="3657600"/>
                <a:ext cx="3919727" cy="553998"/>
              </a:xfrm>
              <a:prstGeom prst="rect">
                <a:avLst/>
              </a:prstGeom>
              <a:blipFill>
                <a:blip r:embed="rId4"/>
                <a:stretch>
                  <a:fillRect l="-1290" t="-13636" r="-2258"/>
                </a:stretch>
              </a:blipFill>
            </p:spPr>
            <p:txBody>
              <a:bodyPr/>
              <a:lstStyle/>
              <a:p>
                <a:r>
                  <a:rPr lang="en-US">
                    <a:noFill/>
                  </a:rPr>
                  <a:t> </a:t>
                </a:r>
              </a:p>
            </p:txBody>
          </p:sp>
        </mc:Fallback>
      </mc:AlternateContent>
    </p:spTree>
    <p:extLst>
      <p:ext uri="{BB962C8B-B14F-4D97-AF65-F5344CB8AC3E}">
        <p14:creationId xmlns:p14="http://schemas.microsoft.com/office/powerpoint/2010/main" val="217975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4CA1888-E71B-E64F-B7E1-20CD803BBE17}"/>
              </a:ext>
            </a:extLst>
          </p:cNvPr>
          <p:cNvSpPr>
            <a:spLocks noGrp="1"/>
          </p:cNvSpPr>
          <p:nvPr>
            <p:ph idx="1"/>
          </p:nvPr>
        </p:nvSpPr>
        <p:spPr>
          <a:xfrm>
            <a:off x="1181100" y="1733551"/>
            <a:ext cx="6781800" cy="533400"/>
          </a:xfrm>
          <a:solidFill>
            <a:schemeClr val="bg1">
              <a:lumMod val="95000"/>
            </a:schemeClr>
          </a:solidFill>
          <a:effectLst>
            <a:outerShdw blurRad="50800" dist="38100" dir="8100000" algn="tr" rotWithShape="0">
              <a:prstClr val="black">
                <a:alpha val="40000"/>
              </a:prstClr>
            </a:outerShdw>
          </a:effectLst>
        </p:spPr>
        <p:txBody>
          <a:bodyPr/>
          <a:lstStyle/>
          <a:p>
            <a:pPr marL="0" indent="0">
              <a:buNone/>
            </a:pPr>
            <a:r>
              <a:rPr lang="en-US" dirty="0"/>
              <a:t>Q: How well does this model fit today’s Internet?</a:t>
            </a:r>
          </a:p>
        </p:txBody>
      </p:sp>
      <p:sp>
        <p:nvSpPr>
          <p:cNvPr id="5" name="Slide Number Placeholder 4">
            <a:extLst>
              <a:ext uri="{FF2B5EF4-FFF2-40B4-BE49-F238E27FC236}">
                <a16:creationId xmlns:a16="http://schemas.microsoft.com/office/drawing/2014/main" id="{5D105ED0-2E6B-704C-80AF-9E7B90565D57}"/>
              </a:ext>
            </a:extLst>
          </p:cNvPr>
          <p:cNvSpPr>
            <a:spLocks noGrp="1"/>
          </p:cNvSpPr>
          <p:nvPr>
            <p:ph type="sldNum" sz="quarter" idx="1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fld id="{3B4F4555-A3B5-694D-A686-668FCEFF45A9}" type="slidenum">
              <a:rPr lang="en-US" altLang="en-US" smtClean="0"/>
              <a:pPr/>
              <a:t>9</a:t>
            </a:fld>
            <a:endParaRPr lang="en-US" altLang="en-US"/>
          </a:p>
        </p:txBody>
      </p:sp>
      <p:sp>
        <p:nvSpPr>
          <p:cNvPr id="2" name="TextBox 1">
            <a:extLst>
              <a:ext uri="{FF2B5EF4-FFF2-40B4-BE49-F238E27FC236}">
                <a16:creationId xmlns:a16="http://schemas.microsoft.com/office/drawing/2014/main" id="{E1B38AD6-9303-3D44-A09B-FDD20A7A3FB0}"/>
              </a:ext>
            </a:extLst>
          </p:cNvPr>
          <p:cNvSpPr txBox="1"/>
          <p:nvPr/>
        </p:nvSpPr>
        <p:spPr>
          <a:xfrm>
            <a:off x="667874" y="3028950"/>
            <a:ext cx="8018926" cy="1015663"/>
          </a:xfrm>
          <a:prstGeom prst="rect">
            <a:avLst/>
          </a:prstGeom>
          <a:solidFill>
            <a:schemeClr val="accent6">
              <a:lumMod val="20000"/>
              <a:lumOff val="80000"/>
            </a:schemeClr>
          </a:solidFill>
        </p:spPr>
        <p:txBody>
          <a:bodyPr wrap="none" rtlCol="0">
            <a:spAutoFit/>
          </a:bodyPr>
          <a:lstStyle/>
          <a:p>
            <a:pPr algn="ctr"/>
            <a:r>
              <a:rPr lang="en-US" dirty="0"/>
              <a:t>The model assumes traffic is generated “open loop” by the source.</a:t>
            </a:r>
          </a:p>
          <a:p>
            <a:pPr algn="ctr"/>
            <a:r>
              <a:rPr lang="en-US" dirty="0"/>
              <a:t>Today’s Internet carries mostly TCP traffic, which uses a closed loop</a:t>
            </a:r>
            <a:br>
              <a:rPr lang="en-US" dirty="0"/>
            </a:br>
            <a:r>
              <a:rPr lang="en-US" dirty="0"/>
              <a:t>congestion control algorithm.</a:t>
            </a:r>
          </a:p>
        </p:txBody>
      </p:sp>
    </p:spTree>
    <p:extLst>
      <p:ext uri="{BB962C8B-B14F-4D97-AF65-F5344CB8AC3E}">
        <p14:creationId xmlns:p14="http://schemas.microsoft.com/office/powerpoint/2010/main" val="167744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080"/>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rgbClr val="808080"/>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38385</TotalTime>
  <Words>3306</Words>
  <Application>Microsoft Macintosh PowerPoint</Application>
  <PresentationFormat>On-screen Show (16:9)</PresentationFormat>
  <Paragraphs>523</Paragraphs>
  <Slides>40</Slides>
  <Notes>25</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1" baseType="lpstr">
      <vt:lpstr>Arial</vt:lpstr>
      <vt:lpstr>Calibri</vt:lpstr>
      <vt:lpstr>Cambria</vt:lpstr>
      <vt:lpstr>Cambria Math</vt:lpstr>
      <vt:lpstr>Comic Sans MS</vt:lpstr>
      <vt:lpstr>Symbol</vt:lpstr>
      <vt:lpstr>Times</vt:lpstr>
      <vt:lpstr>Times New Roman</vt:lpstr>
      <vt:lpstr>Wingdings</vt:lpstr>
      <vt:lpstr>Default Design</vt:lpstr>
      <vt:lpstr>Equation</vt:lpstr>
      <vt:lpstr>PowerPoint Presentation</vt:lpstr>
      <vt:lpstr>Context</vt:lpstr>
      <vt:lpstr>Why should we care?</vt:lpstr>
      <vt:lpstr>Simple model of FCFS router buffer</vt:lpstr>
      <vt:lpstr>Simple model of a router</vt:lpstr>
      <vt:lpstr>Simple Internet queueing model</vt:lpstr>
      <vt:lpstr>Early Internet Models</vt:lpstr>
      <vt:lpstr>Example model of single packet queue</vt:lpstr>
      <vt:lpstr>PowerPoint Presentation</vt:lpstr>
      <vt:lpstr>With multiple flows, RTT is less variable</vt:lpstr>
      <vt:lpstr>One flow vs multiple flows</vt:lpstr>
      <vt:lpstr>Geometric intuition for throughput equation</vt:lpstr>
      <vt:lpstr>Interpreting the throughput equation</vt:lpstr>
      <vt:lpstr>One reason to care about buffer size</vt:lpstr>
      <vt:lpstr>Switch Chips are Limited by  Serial I/O Capacity to the outside world</vt:lpstr>
      <vt:lpstr>Switch Chips are Limited by Serial I/O Capacity</vt:lpstr>
      <vt:lpstr>PowerPoint Presentation</vt:lpstr>
      <vt:lpstr>We need 6 ASICs with capacity C/2</vt:lpstr>
      <vt:lpstr>It is worth understanding  where and when  small on-chip buffers suffice</vt:lpstr>
      <vt:lpstr>A brief history of buffer size</vt:lpstr>
      <vt:lpstr>PowerPoint Presentation</vt:lpstr>
      <vt:lpstr>PowerPoint Presentation</vt:lpstr>
      <vt:lpstr>PowerPoint Presentation</vt:lpstr>
      <vt:lpstr>Time Evolution of a Single TCP Flow</vt:lpstr>
      <vt:lpstr>Single TCP New Reno flow: 100% Throughput</vt:lpstr>
      <vt:lpstr>PowerPoint Presentation</vt:lpstr>
      <vt:lpstr>Synchronized Flows</vt:lpstr>
      <vt:lpstr>Many TCP Flows</vt:lpstr>
      <vt:lpstr>Many AIMD flows: 100% Throughput</vt:lpstr>
      <vt:lpstr>You said</vt:lpstr>
      <vt:lpstr>You said</vt:lpstr>
      <vt:lpstr>PowerPoint Presentation</vt:lpstr>
      <vt:lpstr>PowerPoint Presentation</vt:lpstr>
      <vt:lpstr>Buffer Sizing Experiments</vt:lpstr>
      <vt:lpstr>Level 3 Communications Experiments</vt:lpstr>
      <vt:lpstr>Drop vs. Load, Buffer = 190ms, 10ms</vt:lpstr>
      <vt:lpstr>Drop vs. Load, Buffer = 1ms</vt:lpstr>
      <vt:lpstr>Internet2 Experiments</vt:lpstr>
      <vt:lpstr>Summary of throughput and buffer size</vt:lpstr>
      <vt:lpstr>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Load-Balancing to Build High-Performance Routers - PhD Oral Exam</dc:title>
  <dc:subject>Load-Balanced Routers</dc:subject>
  <dc:creator>Isaac Keslassy</dc:creator>
  <cp:lastModifiedBy>Mckeown, Nick</cp:lastModifiedBy>
  <cp:revision>1403</cp:revision>
  <dcterms:created xsi:type="dcterms:W3CDTF">2011-02-18T00:15:55Z</dcterms:created>
  <dcterms:modified xsi:type="dcterms:W3CDTF">2020-05-08T03:53:42Z</dcterms:modified>
</cp:coreProperties>
</file>